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7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384376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8916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6418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26637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3885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4829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178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738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8016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257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780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4672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36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6413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1757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60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0694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3ABC312-76B1-45BD-A337-2CF0AC3BB539}" type="datetimeFigureOut">
              <a:rPr lang="ru-RU" smtClean="0"/>
              <a:pPr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72CD498-BF0F-44C8-8D31-DD22205E6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984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4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«Место автоматического переводного словаря в процессе перевода»</a:t>
            </a:r>
            <a:r>
              <a:rPr lang="ru-RU" sz="4800" i="1" dirty="0"/>
              <a:t/>
            </a:r>
            <a:br>
              <a:rPr lang="ru-RU" sz="4800" i="1" dirty="0"/>
            </a:br>
            <a:endParaRPr lang="ru-RU" sz="4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20000">
            <a:off x="1355355" y="3012718"/>
            <a:ext cx="9755187" cy="2260302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445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186" y="911431"/>
            <a:ext cx="8772098" cy="224120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Точность - </a:t>
            </a:r>
            <a:r>
              <a:rPr lang="ru-RU" sz="2000" dirty="0"/>
              <a:t>стилистически и грамматически правильная адекватная передача смысла исходного текста на язык перевода. </a:t>
            </a:r>
            <a:r>
              <a:rPr lang="ru-RU" sz="3200" dirty="0">
                <a:solidFill>
                  <a:srgbClr val="92D050"/>
                </a:solidFill>
              </a:rPr>
              <a:t>Это </a:t>
            </a:r>
            <a:r>
              <a:rPr lang="kk-KZ" sz="3200" dirty="0">
                <a:solidFill>
                  <a:srgbClr val="92D050"/>
                </a:solidFill>
              </a:rPr>
              <a:t>самое</a:t>
            </a:r>
            <a:r>
              <a:rPr lang="ru-RU" sz="3200" dirty="0">
                <a:solidFill>
                  <a:srgbClr val="92D050"/>
                </a:solidFill>
              </a:rPr>
              <a:t> "уязвимое" место систем машинного перевода. </a:t>
            </a:r>
            <a:r>
              <a:rPr lang="ru-RU" sz="2000" dirty="0"/>
              <a:t>Однако в поздних версиях</a:t>
            </a:r>
            <a:r>
              <a:rPr lang="kk-KZ" sz="2000" dirty="0"/>
              <a:t> программ замечается </a:t>
            </a:r>
            <a:r>
              <a:rPr lang="kk-KZ" sz="3200" dirty="0">
                <a:solidFill>
                  <a:srgbClr val="00B0F0"/>
                </a:solidFill>
              </a:rPr>
              <a:t>энтенсивное</a:t>
            </a:r>
            <a:r>
              <a:rPr lang="ru-RU" sz="3200" dirty="0">
                <a:solidFill>
                  <a:srgbClr val="00B0F0"/>
                </a:solidFill>
              </a:rPr>
              <a:t> улучшение </a:t>
            </a:r>
            <a:r>
              <a:rPr lang="ru-RU" sz="2000" dirty="0"/>
              <a:t>качества перевода.</a:t>
            </a:r>
            <a:r>
              <a:rPr lang="kk-KZ" sz="2000" dirty="0"/>
              <a:t> Например</a:t>
            </a:r>
            <a:r>
              <a:rPr lang="ru-RU" sz="2000" dirty="0"/>
              <a:t>,</a:t>
            </a:r>
            <a:r>
              <a:rPr lang="kk-KZ" sz="2000" dirty="0"/>
              <a:t> лидером по машинному переводу на сегодняшний день являются две компании</a:t>
            </a:r>
            <a:r>
              <a:rPr lang="kk-KZ" sz="3200" dirty="0">
                <a:solidFill>
                  <a:srgbClr val="7030A0"/>
                </a:solidFill>
              </a:rPr>
              <a:t>: «</a:t>
            </a:r>
            <a:r>
              <a:rPr lang="en-US" sz="3200" dirty="0">
                <a:solidFill>
                  <a:srgbClr val="7030A0"/>
                </a:solidFill>
              </a:rPr>
              <a:t>Google</a:t>
            </a:r>
            <a:r>
              <a:rPr lang="ru-RU" sz="3200" dirty="0">
                <a:solidFill>
                  <a:srgbClr val="7030A0"/>
                </a:solidFill>
              </a:rPr>
              <a:t>» и «</a:t>
            </a:r>
            <a:r>
              <a:rPr lang="en-US" sz="3200" dirty="0" err="1">
                <a:solidFill>
                  <a:srgbClr val="7030A0"/>
                </a:solidFill>
              </a:rPr>
              <a:t>Promt</a:t>
            </a:r>
            <a:r>
              <a:rPr lang="ru-RU" sz="3200" dirty="0">
                <a:solidFill>
                  <a:srgbClr val="7030A0"/>
                </a:solidFill>
              </a:rPr>
              <a:t>». </a:t>
            </a:r>
            <a:r>
              <a:rPr lang="ru-RU" sz="2000" dirty="0"/>
              <a:t>Данные программы качественно переводят текст, практически без участия человека. 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99448" y="4258101"/>
            <a:ext cx="10314295" cy="82649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033" y="3429000"/>
            <a:ext cx="10671483" cy="2886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39284" y="436148"/>
            <a:ext cx="2839315" cy="2839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4824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472" y="3606420"/>
            <a:ext cx="11813056" cy="465323"/>
          </a:xfrm>
        </p:spPr>
        <p:txBody>
          <a:bodyPr>
            <a:noAutofit/>
          </a:bodyPr>
          <a:lstStyle/>
          <a:p>
            <a:r>
              <a:rPr lang="ru-RU" sz="2800" dirty="0"/>
              <a:t>Например, переводя русское обращение, словарь для англичан может просто перечислить все возможные английские эквиваленты </a:t>
            </a:r>
            <a:r>
              <a:rPr lang="ru-RU" sz="2800" dirty="0">
                <a:solidFill>
                  <a:srgbClr val="7030A0"/>
                </a:solidFill>
              </a:rPr>
              <a:t>(</a:t>
            </a:r>
            <a:r>
              <a:rPr lang="ru-RU" sz="2800" dirty="0" err="1">
                <a:solidFill>
                  <a:srgbClr val="7030A0"/>
                </a:solidFill>
              </a:rPr>
              <a:t>address</a:t>
            </a:r>
            <a:r>
              <a:rPr lang="ru-RU" sz="2800" dirty="0">
                <a:solidFill>
                  <a:srgbClr val="7030A0"/>
                </a:solidFill>
              </a:rPr>
              <a:t>, </a:t>
            </a:r>
            <a:r>
              <a:rPr lang="ru-RU" sz="2800" dirty="0" err="1">
                <a:solidFill>
                  <a:srgbClr val="7030A0"/>
                </a:solidFill>
              </a:rPr>
              <a:t>appeal</a:t>
            </a:r>
            <a:r>
              <a:rPr lang="ru-RU" sz="2800" dirty="0">
                <a:solidFill>
                  <a:srgbClr val="7030A0"/>
                </a:solidFill>
              </a:rPr>
              <a:t>; </a:t>
            </a:r>
            <a:r>
              <a:rPr lang="ru-RU" sz="2800" dirty="0" err="1">
                <a:solidFill>
                  <a:srgbClr val="7030A0"/>
                </a:solidFill>
              </a:rPr>
              <a:t>conversion</a:t>
            </a:r>
            <a:r>
              <a:rPr lang="ru-RU" sz="2800" dirty="0">
                <a:solidFill>
                  <a:srgbClr val="7030A0"/>
                </a:solidFill>
              </a:rPr>
              <a:t>; </a:t>
            </a:r>
            <a:r>
              <a:rPr lang="ru-RU" sz="2800" dirty="0" err="1">
                <a:solidFill>
                  <a:srgbClr val="7030A0"/>
                </a:solidFill>
              </a:rPr>
              <a:t>treatment</a:t>
            </a:r>
            <a:r>
              <a:rPr lang="ru-RU" sz="2800" dirty="0">
                <a:solidFill>
                  <a:srgbClr val="7030A0"/>
                </a:solidFill>
              </a:rPr>
              <a:t>, </a:t>
            </a:r>
            <a:r>
              <a:rPr lang="ru-RU" sz="2800" dirty="0" err="1">
                <a:solidFill>
                  <a:srgbClr val="7030A0"/>
                </a:solidFill>
              </a:rPr>
              <a:t>circulation</a:t>
            </a:r>
            <a:r>
              <a:rPr lang="ru-RU" sz="2800" dirty="0">
                <a:solidFill>
                  <a:srgbClr val="7030A0"/>
                </a:solidFill>
              </a:rPr>
              <a:t> и т. д. ), </a:t>
            </a:r>
            <a:r>
              <a:rPr lang="ru-RU" sz="2800" dirty="0"/>
              <a:t>так как англичанину известны смысловые различия между этими английскими словами; в словаре же для русских придется указать, что </a:t>
            </a:r>
            <a:r>
              <a:rPr lang="ru-RU" sz="2800" dirty="0" err="1">
                <a:solidFill>
                  <a:srgbClr val="7030A0"/>
                </a:solidFill>
              </a:rPr>
              <a:t>address</a:t>
            </a:r>
            <a:r>
              <a:rPr lang="ru-RU" sz="2800" dirty="0"/>
              <a:t> и </a:t>
            </a:r>
            <a:r>
              <a:rPr lang="ru-RU" sz="2800" dirty="0" err="1">
                <a:solidFill>
                  <a:srgbClr val="7030A0"/>
                </a:solidFill>
              </a:rPr>
              <a:t>appeal</a:t>
            </a:r>
            <a:r>
              <a:rPr lang="ru-RU" sz="2800" dirty="0"/>
              <a:t> это </a:t>
            </a:r>
            <a:r>
              <a:rPr lang="ru-RU" sz="2800" dirty="0">
                <a:solidFill>
                  <a:srgbClr val="FFC000"/>
                </a:solidFill>
              </a:rPr>
              <a:t>‘обращение к ...’</a:t>
            </a:r>
            <a:r>
              <a:rPr lang="ru-RU" sz="2800" dirty="0"/>
              <a:t>, причем </a:t>
            </a:r>
            <a:r>
              <a:rPr lang="ru-RU" sz="2800" dirty="0" err="1">
                <a:solidFill>
                  <a:srgbClr val="7030A0"/>
                </a:solidFill>
              </a:rPr>
              <a:t>appeal</a:t>
            </a:r>
            <a:r>
              <a:rPr lang="ru-RU" sz="2800" dirty="0"/>
              <a:t> это </a:t>
            </a:r>
            <a:r>
              <a:rPr lang="ru-RU" sz="2800" dirty="0">
                <a:solidFill>
                  <a:srgbClr val="FFC000"/>
                </a:solidFill>
              </a:rPr>
              <a:t>‘обращение’ в </a:t>
            </a:r>
            <a:r>
              <a:rPr lang="ru-RU" sz="2800" dirty="0" err="1">
                <a:solidFill>
                  <a:srgbClr val="FFC000"/>
                </a:solidFill>
              </a:rPr>
              <a:t>смысле’призыв</a:t>
            </a:r>
            <a:r>
              <a:rPr lang="ru-RU" sz="2800" dirty="0">
                <a:solidFill>
                  <a:srgbClr val="FFC000"/>
                </a:solidFill>
              </a:rPr>
              <a:t>’</a:t>
            </a:r>
            <a:r>
              <a:rPr lang="ru-RU" sz="2800" dirty="0"/>
              <a:t>; что </a:t>
            </a:r>
            <a:r>
              <a:rPr lang="ru-RU" sz="2800" dirty="0" err="1">
                <a:solidFill>
                  <a:srgbClr val="7030A0"/>
                </a:solidFill>
              </a:rPr>
              <a:t>conversion</a:t>
            </a:r>
            <a:r>
              <a:rPr lang="ru-RU" sz="2800" dirty="0"/>
              <a:t> это </a:t>
            </a:r>
            <a:r>
              <a:rPr lang="ru-RU" sz="2800" dirty="0">
                <a:solidFill>
                  <a:srgbClr val="FFC000"/>
                </a:solidFill>
              </a:rPr>
              <a:t>‘обращение в веру’ </a:t>
            </a:r>
            <a:r>
              <a:rPr lang="ru-RU" sz="2800" dirty="0"/>
              <a:t>и т. п., что </a:t>
            </a:r>
            <a:r>
              <a:rPr lang="ru-RU" sz="2800" dirty="0" err="1">
                <a:solidFill>
                  <a:srgbClr val="7030A0"/>
                </a:solidFill>
              </a:rPr>
              <a:t>treatment</a:t>
            </a:r>
            <a:r>
              <a:rPr lang="ru-RU" sz="2800" dirty="0"/>
              <a:t> это </a:t>
            </a:r>
            <a:r>
              <a:rPr lang="ru-RU" sz="2800" dirty="0">
                <a:solidFill>
                  <a:srgbClr val="FFC000"/>
                </a:solidFill>
              </a:rPr>
              <a:t>‘обращение с...’, ‘обхождение с кем-либо’</a:t>
            </a:r>
            <a:r>
              <a:rPr lang="ru-RU" sz="2800" dirty="0"/>
              <a:t>, a </a:t>
            </a:r>
            <a:r>
              <a:rPr lang="ru-RU" sz="2800" dirty="0" err="1">
                <a:solidFill>
                  <a:srgbClr val="7030A0"/>
                </a:solidFill>
              </a:rPr>
              <a:t>circulation</a:t>
            </a:r>
            <a:r>
              <a:rPr lang="ru-RU" sz="2800" dirty="0">
                <a:solidFill>
                  <a:srgbClr val="7030A0"/>
                </a:solidFill>
              </a:rPr>
              <a:t> </a:t>
            </a:r>
            <a:r>
              <a:rPr lang="ru-RU" sz="2800" dirty="0">
                <a:solidFill>
                  <a:srgbClr val="FFC000"/>
                </a:solidFill>
              </a:rPr>
              <a:t>‘обращение товаров, денег и т. п.’;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rot="638940" flipV="1">
            <a:off x="386524" y="4843137"/>
            <a:ext cx="4991654" cy="43143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275" y="109182"/>
            <a:ext cx="11547603" cy="2169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9631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1597" y="129931"/>
            <a:ext cx="9063111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Использование электронных словарей в учебном процессе – это перспективный, необратимый и целенаправленный процесс адаптации современного образования к увеличивающемуся потоку информации в учебном процессе.</a:t>
            </a:r>
            <a:endParaRPr lang="ru-RU" sz="4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111" y="0"/>
            <a:ext cx="12207111" cy="68409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31576" y="842893"/>
            <a:ext cx="73288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Использование электронных словарей в учебном процессе – это: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перспективный,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н</a:t>
            </a:r>
            <a:r>
              <a:rPr lang="ru-RU" sz="3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еобратимый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целенаправленный процесс </a:t>
            </a:r>
            <a:r>
              <a:rPr lang="ru-RU" sz="3600" b="1" u="sng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адаптации современного образования </a:t>
            </a:r>
            <a:r>
              <a:rPr lang="ru-RU" sz="3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к увеличивающемуся потоку информации в учебном процессе!</a:t>
            </a:r>
            <a:endParaRPr lang="ru-RU" sz="36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272955" y="968991"/>
            <a:ext cx="1583141" cy="125559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олния 7"/>
          <p:cNvSpPr/>
          <p:nvPr/>
        </p:nvSpPr>
        <p:spPr>
          <a:xfrm>
            <a:off x="10156702" y="4239456"/>
            <a:ext cx="1170296" cy="2085475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334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Самые популярные электронные переводчики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 rot="2974883">
            <a:off x="3780430" y="2063396"/>
            <a:ext cx="723331" cy="18424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353391">
            <a:off x="7223077" y="2113031"/>
            <a:ext cx="750627" cy="1690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22393" y="4174256"/>
            <a:ext cx="349411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Lingvo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7755" y="4216965"/>
            <a:ext cx="36808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Multitran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975" y="1529366"/>
            <a:ext cx="2857500" cy="2857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447" y="1361339"/>
            <a:ext cx="3104597" cy="2855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182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11078569" cy="1151965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Следует отметить особую роль электронных словарей в учебном </a:t>
            </a:r>
            <a:r>
              <a:rPr lang="ru-RU" sz="3100" dirty="0" smtClean="0"/>
              <a:t>процессе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51077" y="1837765"/>
            <a:ext cx="8526439" cy="2044531"/>
          </a:xfrm>
        </p:spPr>
        <p:txBody>
          <a:bodyPr/>
          <a:lstStyle/>
          <a:p>
            <a:r>
              <a:rPr lang="ru-RU" dirty="0"/>
              <a:t>позволяют ускорить и мобилизовать темпы обучения иностранным </a:t>
            </a:r>
            <a:r>
              <a:rPr lang="ru-RU" dirty="0" smtClean="0"/>
              <a:t>языкам</a:t>
            </a:r>
          </a:p>
          <a:p>
            <a:r>
              <a:rPr lang="ru-RU" dirty="0" smtClean="0"/>
              <a:t>упрощают </a:t>
            </a:r>
            <a:r>
              <a:rPr lang="ru-RU" dirty="0"/>
              <a:t>поиск нужных лексических </a:t>
            </a:r>
            <a:r>
              <a:rPr lang="ru-RU" dirty="0" smtClean="0"/>
              <a:t>единиц</a:t>
            </a:r>
          </a:p>
          <a:p>
            <a:r>
              <a:rPr lang="ru-RU" dirty="0" smtClean="0"/>
              <a:t>Вызывают интерес к  обучению английского языка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Молния 3"/>
          <p:cNvSpPr/>
          <p:nvPr/>
        </p:nvSpPr>
        <p:spPr>
          <a:xfrm>
            <a:off x="2773907" y="3882296"/>
            <a:ext cx="832514" cy="1405719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19818" y="3766003"/>
            <a:ext cx="799417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 пользователя электронного словаря есть возможность </a:t>
            </a:r>
            <a:r>
              <a:rPr lang="ru-RU" sz="2800" b="0" u="sng" cap="none" spc="0" dirty="0" smtClean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обновить программу</a:t>
            </a:r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уже установленную на компьютере, при помощи Интернета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40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01" y="911431"/>
            <a:ext cx="10396882" cy="1151965"/>
          </a:xfrm>
        </p:spPr>
        <p:txBody>
          <a:bodyPr>
            <a:noAutofit/>
          </a:bodyPr>
          <a:lstStyle/>
          <a:p>
            <a:r>
              <a:rPr lang="ru-RU" sz="3600" i="1" dirty="0">
                <a:solidFill>
                  <a:srgbClr val="C00000"/>
                </a:solidFill>
              </a:rPr>
              <a:t>Электронный словарь </a:t>
            </a:r>
            <a:r>
              <a:rPr lang="ru-RU" sz="3600" i="1" dirty="0" smtClean="0">
                <a:solidFill>
                  <a:srgbClr val="C00000"/>
                </a:solidFill>
              </a:rPr>
              <a:t>-  </a:t>
            </a:r>
            <a:r>
              <a:rPr lang="ru-RU" sz="3600" i="1" dirty="0">
                <a:solidFill>
                  <a:srgbClr val="00B0F0"/>
                </a:solidFill>
              </a:rPr>
              <a:t>база данных, которая включает в себя лексические единицы, словарные статьи, позволяющие осуществлять быстрый поиск нужных слов (словосочетаний, фраз).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443" y="2825087"/>
            <a:ext cx="4176499" cy="37014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0232" y="2410536"/>
            <a:ext cx="6748729" cy="4116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881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3635" y="2040340"/>
            <a:ext cx="3166280" cy="1757149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Существуют электронные словари, которые содержат базу данных, включающую в себя не только транскрипцию, но и аудиофайлы. 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flipV="1">
            <a:off x="685801" y="5374585"/>
            <a:ext cx="9386248" cy="54854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830" y="121052"/>
            <a:ext cx="4230805" cy="649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9915" y="0"/>
            <a:ext cx="4566882" cy="6619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4563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19" y="2060812"/>
            <a:ext cx="10791967" cy="1828800"/>
          </a:xfrm>
        </p:spPr>
        <p:txBody>
          <a:bodyPr>
            <a:normAutofit fontScale="90000"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обучения электронные словари выполняют ряд задач, которые направлены на совершенствование и оптимизацию информационного потока. Что, в свою очередь, придает учебному процессу следующие характеристики:</a:t>
            </a:r>
            <a:r>
              <a:rPr lang="ru-RU" sz="2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       скорость;</a:t>
            </a:r>
            <a: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       оперативность;</a:t>
            </a:r>
            <a: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       точность;</a:t>
            </a:r>
            <a: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       мобильность;</a:t>
            </a:r>
            <a: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       доступность (массовость);</a:t>
            </a:r>
            <a: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       актуальность;</a:t>
            </a:r>
            <a: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       гибкость.</a:t>
            </a:r>
            <a: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4612943"/>
            <a:ext cx="501555" cy="76164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8764" y="1378422"/>
            <a:ext cx="4315422" cy="26971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6179" y="4075561"/>
            <a:ext cx="5637379" cy="1783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20059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3773"/>
            <a:ext cx="5912674" cy="5254388"/>
          </a:xfrm>
        </p:spPr>
        <p:txBody>
          <a:bodyPr>
            <a:normAutofit fontScale="90000"/>
          </a:bodyPr>
          <a:lstStyle/>
          <a:p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Актуальность обусловлена неизбежным процессом трансформации любого языка, появлению неологизмов и т.п. Электронные словари в отличие от традиционных могут </a:t>
            </a:r>
            <a:r>
              <a:rPr lang="ru-RU" sz="3600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обновлять лексическую базу данных без определенных затрат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вручную преподавателем или в режиме онлайн, тем самым дополняя процесс обучения иностранным языкам новыми 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лексемами.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7976" y="5134971"/>
            <a:ext cx="10394707" cy="160702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607" y="1"/>
            <a:ext cx="6551423" cy="650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678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9857" y="2277035"/>
            <a:ext cx="4934584" cy="115196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Гибкость</a:t>
            </a:r>
            <a:r>
              <a:rPr lang="ru-RU" dirty="0"/>
              <a:t> - </a:t>
            </a:r>
            <a:r>
              <a:rPr lang="ru-RU" sz="3600" dirty="0"/>
              <a:t>это функциональная возможность словаря подстраиваться на конкретную предметную область (физика, финансы, информатика, бизнес, медицина, юриспруденция и т.д.)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494496" y="4353636"/>
            <a:ext cx="2642078" cy="81886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576" y="163773"/>
            <a:ext cx="3036047" cy="2277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1387" y="191704"/>
            <a:ext cx="2661313" cy="3903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787" y="2440808"/>
            <a:ext cx="2895600" cy="168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920" y="4095352"/>
            <a:ext cx="5375405" cy="2154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9357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77035"/>
            <a:ext cx="6291618" cy="1151965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FFC000"/>
                </a:solidFill>
              </a:rPr>
              <a:t>Мобильность (</a:t>
            </a:r>
            <a:r>
              <a:rPr lang="ru-RU" sz="4000" dirty="0">
                <a:solidFill>
                  <a:schemeClr val="bg1">
                    <a:lumMod val="75000"/>
                  </a:schemeClr>
                </a:solidFill>
              </a:rPr>
              <a:t>кроссплатформенность</a:t>
            </a:r>
            <a:r>
              <a:rPr lang="ru-RU" sz="4000" dirty="0">
                <a:solidFill>
                  <a:srgbClr val="FFC000"/>
                </a:solidFill>
              </a:rPr>
              <a:t>) </a:t>
            </a:r>
            <a:r>
              <a:rPr lang="ru-RU" sz="4000" dirty="0"/>
              <a:t>– </a:t>
            </a:r>
            <a:r>
              <a:rPr lang="ru-RU" sz="2800" dirty="0"/>
              <a:t>возможность использования словарей не только на персональных компьютерах, но и на других электронных устройствах (планшет, телефон), что позволит пользоваться словарем в любом удобном месте, имея установленное программное обеспечение или доступ в интернет.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346109">
            <a:off x="6233841" y="1427775"/>
            <a:ext cx="5668286" cy="3787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8685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93</TotalTime>
  <Words>435</Words>
  <Application>Microsoft Office PowerPoint</Application>
  <PresentationFormat>Произвольный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Главное мероприятие</vt:lpstr>
      <vt:lpstr>«Место автоматического переводного словаря в процессе перевода» </vt:lpstr>
      <vt:lpstr>Самые популярные электронные переводчики</vt:lpstr>
      <vt:lpstr>Следует отметить особую роль электронных словарей в учебном процессе:</vt:lpstr>
      <vt:lpstr>Электронный словарь -  база данных, которая включает в себя лексические единицы, словарные статьи, позволяющие осуществлять быстрый поиск нужных слов (словосочетаний, фраз). </vt:lpstr>
      <vt:lpstr>Существуют электронные словари, которые содержат базу данных, включающую в себя не только транскрипцию, но и аудиофайлы. </vt:lpstr>
      <vt:lpstr>В процессе обучения электронные словари выполняют ряд задач, которые направлены на совершенствование и оптимизацию информационного потока. Что, в свою очередь, придает учебному процессу следующие характеристики: -       скорость; -       оперативность; -       точность; -       мобильность; -       доступность (массовость); -       актуальность; -       гибкость. </vt:lpstr>
      <vt:lpstr>Актуальность обусловлена неизбежным процессом трансформации любого языка, появлению неологизмов и т.п. Электронные словари в отличие от традиционных могут обновлять лексическую базу данных без определенных затрат вручную преподавателем или в режиме онлайн, тем самым дополняя процесс обучения иностранным языкам новыми лексемами.</vt:lpstr>
      <vt:lpstr>Гибкость - это функциональная возможность словаря подстраиваться на конкретную предметную область (физика, финансы, информатика, бизнес, медицина, юриспруденция и т.д.)</vt:lpstr>
      <vt:lpstr>Мобильность (кроссплатформенность) – возможность использования словарей не только на персональных компьютерах, но и на других электронных устройствах (планшет, телефон), что позволит пользоваться словарем в любом удобном месте, имея установленное программное обеспечение или доступ в интернет.</vt:lpstr>
      <vt:lpstr>Точность - стилистически и грамматически правильная адекватная передача смысла исходного текста на язык перевода. Это самое "уязвимое" место систем машинного перевода. Однако в поздних версиях программ замечается энтенсивное улучшение качества перевода. Например, лидером по машинному переводу на сегодняшний день являются две компании: «Google» и «Promt». Данные программы качественно переводят текст, практически без участия человека.  </vt:lpstr>
      <vt:lpstr>Например, переводя русское обращение, словарь для англичан может просто перечислить все возможные английские эквиваленты (address, appeal; conversion; treatment, circulation и т. д. ), так как англичанину известны смысловые различия между этими английскими словами; в словаре же для русских придется указать, что address и appeal это ‘обращение к ...’, причем appeal это ‘обращение’ в смысле’призыв’; что conversion это ‘обращение в веру’ и т. п., что treatment это ‘обращение с...’, ‘обхождение с кем-либо’, a circulation ‘обращение товаров, денег и т. п.’;</vt:lpstr>
      <vt:lpstr>        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«Место автоматического переводного словаря в процессе перевода» </dc:title>
  <dc:creator>hp</dc:creator>
  <cp:lastModifiedBy>user</cp:lastModifiedBy>
  <cp:revision>10</cp:revision>
  <dcterms:created xsi:type="dcterms:W3CDTF">2016-05-10T19:13:14Z</dcterms:created>
  <dcterms:modified xsi:type="dcterms:W3CDTF">2016-06-17T06:10:05Z</dcterms:modified>
</cp:coreProperties>
</file>