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8" r:id="rId3"/>
    <p:sldId id="257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3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Равнобедренный треугольник 6"/>
          <p:cNvSpPr/>
          <p:nvPr/>
        </p:nvSpPr>
        <p:spPr>
          <a:xfrm rot="16200000">
            <a:off x="7554353" y="5254283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>
            <a:normAutofit/>
          </a:bodyPr>
          <a:lstStyle>
            <a:lvl1pPr algn="r">
              <a:defRPr sz="440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1371600" y="6012656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fld id="{5B106E36-FD25-4E2D-B0AA-010F637433A0}" type="datetimeFigureOut">
              <a:rPr lang="ru-RU" smtClean="0"/>
              <a:pPr/>
              <a:t>17.06.2016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1371600" y="5650704"/>
            <a:ext cx="5791200" cy="365125"/>
          </a:xfrm>
        </p:spPr>
        <p:txBody>
          <a:bodyPr tIns="0" bIns="0" anchor="b"/>
          <a:lstStyle>
            <a:lvl1pPr algn="r">
              <a:defRPr sz="1100"/>
            </a:lvl1pPr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92247" y="5752307"/>
            <a:ext cx="502920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17.06.2016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17.06.2016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91456" y="6480048"/>
            <a:ext cx="2133600" cy="301752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17.06.2016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ый треугольник 8"/>
          <p:cNvSpPr/>
          <p:nvPr/>
        </p:nvSpPr>
        <p:spPr>
          <a:xfrm flipV="1">
            <a:off x="7034" y="7034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algn="ctr" defTabSz="914400" rtl="0" eaLnBrk="1" latinLnBrk="0" hangingPunct="1"/>
            <a:endParaRPr kumimoji="0"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Равнобедренный треугольник 7"/>
          <p:cNvSpPr/>
          <p:nvPr/>
        </p:nvSpPr>
        <p:spPr>
          <a:xfrm rot="5400000" flipV="1">
            <a:off x="7554353" y="309490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955632" y="6477000"/>
            <a:ext cx="2133600" cy="3048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17.06.2016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619376" y="6480969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451056" y="809624"/>
            <a:ext cx="502920" cy="300831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 rot="10800000">
            <a:off x="6468794" y="9381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flipV="1"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 anchor="ctr"/>
          <a:lstStyle>
            <a:lvl1pPr marL="0" algn="l">
              <a:buNone/>
              <a:defRPr sz="3600" b="1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 anchor="t"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17.06.2016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1752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0552" cy="301752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17.06.2016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1104" cy="301752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7589520" y="6483096"/>
            <a:ext cx="502920" cy="301752"/>
          </a:xfrm>
        </p:spPr>
        <p:txBody>
          <a:bodyPr/>
          <a:lstStyle>
            <a:lvl1pPr algn="ctr"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17.06.2016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17.06.2016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457200" y="6481890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278976" y="6556248"/>
            <a:ext cx="2133600" cy="301752"/>
          </a:xfrm>
        </p:spPr>
        <p:txBody>
          <a:bodyPr/>
          <a:lstStyle>
            <a:lvl1pPr>
              <a:defRPr sz="900"/>
            </a:lvl1pPr>
          </a:lstStyle>
          <a:p>
            <a:fld id="{5B106E36-FD25-4E2D-B0AA-010F637433A0}" type="datetimeFigureOut">
              <a:rPr lang="ru-RU" smtClean="0"/>
              <a:pPr/>
              <a:t>17.06.2016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35856" y="6556248"/>
            <a:ext cx="5143120" cy="301752"/>
          </a:xfrm>
        </p:spPr>
        <p:txBody>
          <a:bodyPr/>
          <a:lstStyle>
            <a:lvl1pPr>
              <a:defRPr sz="9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410576" y="6556248"/>
            <a:ext cx="502920" cy="301752"/>
          </a:xfrm>
        </p:spPr>
        <p:txBody>
          <a:bodyPr/>
          <a:lstStyle>
            <a:lvl1pPr>
              <a:defRPr sz="900"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108192" y="6556248"/>
            <a:ext cx="2103120" cy="301752"/>
          </a:xfrm>
        </p:spPr>
        <p:txBody>
          <a:bodyPr/>
          <a:lstStyle>
            <a:lvl1pPr>
              <a:defRPr sz="900"/>
            </a:lvl1pPr>
          </a:lstStyle>
          <a:p>
            <a:fld id="{5B106E36-FD25-4E2D-B0AA-010F637433A0}" type="datetimeFigureOut">
              <a:rPr lang="ru-RU" smtClean="0"/>
              <a:pPr/>
              <a:t>17.06.2016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70432" y="6557169"/>
            <a:ext cx="4948072" cy="301752"/>
          </a:xfrm>
        </p:spPr>
        <p:txBody>
          <a:bodyPr/>
          <a:lstStyle>
            <a:lvl1pPr>
              <a:defRPr sz="9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17192" y="6556248"/>
            <a:ext cx="365760" cy="301752"/>
          </a:xfrm>
        </p:spPr>
        <p:txBody>
          <a:bodyPr/>
          <a:lstStyle>
            <a:lvl1pPr algn="ctr">
              <a:defRPr sz="900"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ый треугольник 10"/>
          <p:cNvSpPr/>
          <p:nvPr/>
        </p:nvSpPr>
        <p:spPr>
          <a:xfrm>
            <a:off x="7034" y="14068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rot="10800000" flipV="1">
            <a:off x="6468794" y="4948410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882808"/>
            <a:ext cx="8229600" cy="4572000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791456" y="6480969"/>
            <a:ext cx="2133600" cy="301752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17.06.2016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457200" y="6481890"/>
            <a:ext cx="4260056" cy="300831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589520" y="6480969"/>
            <a:ext cx="502920" cy="301752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marL="484632" algn="l" rtl="0" eaLnBrk="1" latinLnBrk="0" hangingPunct="1">
        <a:spcBef>
          <a:spcPct val="0"/>
        </a:spcBef>
        <a:buNone/>
        <a:defRPr kumimoji="0" sz="4200" kern="1200">
          <a:ln w="6350">
            <a:solidFill>
              <a:schemeClr val="accent1">
                <a:shade val="43000"/>
              </a:schemeClr>
            </a:solidFill>
          </a:ln>
          <a:solidFill>
            <a:schemeClr val="accent1">
              <a:tint val="83000"/>
              <a:satMod val="150000"/>
            </a:schemeClr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448056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85750" algn="l" rtl="0" eaLnBrk="1" latinLnBrk="0" hangingPunct="1">
        <a:spcBef>
          <a:spcPct val="20000"/>
        </a:spcBef>
        <a:buClr>
          <a:schemeClr val="accent1"/>
        </a:buClr>
        <a:buSzPct val="95000"/>
        <a:buFont typeface="Verdana"/>
        <a:buChar char="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6424" indent="-228600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10312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multitran.ru/" TargetMode="External"/><Relationship Id="rId7" Type="http://schemas.openxmlformats.org/officeDocument/2006/relationships/image" Target="../media/image6.jpeg"/><Relationship Id="rId2" Type="http://schemas.openxmlformats.org/officeDocument/2006/relationships/hyperlink" Target="http://www.lingvo-online.ru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multilex.ru/" TargetMode="External"/><Relationship Id="rId5" Type="http://schemas.openxmlformats.org/officeDocument/2006/relationships/hyperlink" Target="http://www.urbandictionary.com/" TargetMode="External"/><Relationship Id="rId4" Type="http://schemas.openxmlformats.org/officeDocument/2006/relationships/hyperlink" Target="http://dictionary.cambridge.org/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translate.yandex.ru/" TargetMode="External"/><Relationship Id="rId7" Type="http://schemas.openxmlformats.org/officeDocument/2006/relationships/image" Target="../media/image8.png"/><Relationship Id="rId2" Type="http://schemas.openxmlformats.org/officeDocument/2006/relationships/hyperlink" Target="http://www.translate.ru/Rus/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openxmlformats.org/officeDocument/2006/relationships/hyperlink" Target="http://www.translate.ru/" TargetMode="External"/><Relationship Id="rId4" Type="http://schemas.openxmlformats.org/officeDocument/2006/relationships/hyperlink" Target="http://www.google.ru/dictionary?hl=ru" TargetMode="Externa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87624" y="1412776"/>
            <a:ext cx="6408712" cy="2448272"/>
          </a:xfrm>
        </p:spPr>
        <p:txBody>
          <a:bodyPr>
            <a:noAutofit/>
          </a:bodyPr>
          <a:lstStyle/>
          <a:p>
            <a:pPr algn="ctr"/>
            <a:r>
              <a:rPr lang="ru-RU" sz="4000" dirty="0" smtClean="0"/>
              <a:t>Характеристика и особенности автоматических переводных словарей</a:t>
            </a:r>
            <a:endParaRPr lang="ru-RU" sz="4000" dirty="0"/>
          </a:p>
        </p:txBody>
      </p:sp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800" b="1" dirty="0" smtClean="0"/>
              <a:t>Функции, позволяющие пользователю управлять словарной информацией</a:t>
            </a:r>
            <a:endParaRPr lang="ru-RU" sz="2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dirty="0" smtClean="0"/>
              <a:t> добавление закладок</a:t>
            </a:r>
          </a:p>
          <a:p>
            <a:r>
              <a:rPr lang="ru-RU" dirty="0" smtClean="0"/>
              <a:t> редактирование словарных статей (карточек), ввод примечаний</a:t>
            </a:r>
          </a:p>
          <a:p>
            <a:r>
              <a:rPr lang="ru-RU" dirty="0" smtClean="0"/>
              <a:t>· включение / отключение словарей;</a:t>
            </a:r>
          </a:p>
          <a:p>
            <a:r>
              <a:rPr lang="ru-RU" dirty="0" smtClean="0"/>
              <a:t>· экспорт / импорт словарей – возможность </a:t>
            </a:r>
            <a:r>
              <a:rPr lang="ru-RU" dirty="0" err="1" smtClean="0"/>
              <a:t>доустановки</a:t>
            </a:r>
            <a:r>
              <a:rPr lang="ru-RU" dirty="0" smtClean="0"/>
              <a:t> словарей;</a:t>
            </a:r>
          </a:p>
          <a:p>
            <a:r>
              <a:rPr lang="ru-RU" dirty="0" smtClean="0"/>
              <a:t>· создание и ведение пользовательских словарей;</a:t>
            </a:r>
          </a:p>
          <a:p>
            <a:r>
              <a:rPr lang="ru-RU" dirty="0" smtClean="0"/>
              <a:t>· озвучивание словарных статей</a:t>
            </a:r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04664"/>
            <a:ext cx="8363272" cy="6050144"/>
          </a:xfrm>
        </p:spPr>
        <p:txBody>
          <a:bodyPr>
            <a:normAutofit fontScale="92500" lnSpcReduction="10000"/>
          </a:bodyPr>
          <a:lstStyle/>
          <a:p>
            <a:r>
              <a:rPr lang="ru-RU" dirty="0" smtClean="0"/>
              <a:t>· перевод любой формы слова с использованием </a:t>
            </a:r>
            <a:r>
              <a:rPr lang="ru-RU" b="1" dirty="0" smtClean="0">
                <a:solidFill>
                  <a:srgbClr val="FF9900"/>
                </a:solidFill>
              </a:rPr>
              <a:t>встроенного</a:t>
            </a:r>
            <a:r>
              <a:rPr lang="ru-RU" b="1" dirty="0" smtClean="0"/>
              <a:t> </a:t>
            </a:r>
            <a:r>
              <a:rPr lang="ru-RU" b="1" dirty="0" smtClean="0">
                <a:solidFill>
                  <a:srgbClr val="FF9900"/>
                </a:solidFill>
              </a:rPr>
              <a:t>морфологического модуля</a:t>
            </a:r>
            <a:r>
              <a:rPr lang="ru-RU" dirty="0" smtClean="0"/>
              <a:t>, который определяет первоначальную форму слова и предоставляет перевод;</a:t>
            </a:r>
          </a:p>
          <a:p>
            <a:r>
              <a:rPr lang="ru-RU" dirty="0" smtClean="0"/>
              <a:t>· </a:t>
            </a:r>
            <a:r>
              <a:rPr lang="ru-RU" b="1" dirty="0" smtClean="0">
                <a:solidFill>
                  <a:srgbClr val="FF9900"/>
                </a:solidFill>
              </a:rPr>
              <a:t>поиск слов с неизвестным написанием / поиск по маске</a:t>
            </a:r>
            <a:r>
              <a:rPr lang="ru-RU" dirty="0" smtClean="0"/>
              <a:t> – Найдите слово, даже если Вы не знаете его точное написание, заменяя неизвестные буквы специальными символами ("*", "?", и т.д.);</a:t>
            </a:r>
          </a:p>
          <a:p>
            <a:r>
              <a:rPr lang="ru-RU" dirty="0" smtClean="0"/>
              <a:t>· ссылка на сайт разработчика или другие внешние справочные продукты (например, ссылка на </a:t>
            </a:r>
            <a:r>
              <a:rPr lang="ru-RU" dirty="0" err="1" smtClean="0"/>
              <a:t>Wikipedia</a:t>
            </a:r>
            <a:r>
              <a:rPr lang="ru-RU" dirty="0" smtClean="0"/>
              <a:t> в </a:t>
            </a:r>
            <a:r>
              <a:rPr lang="ru-RU" dirty="0" err="1" smtClean="0"/>
              <a:t>Lingvo</a:t>
            </a:r>
            <a:r>
              <a:rPr lang="ru-RU" dirty="0" smtClean="0"/>
              <a:t> x3).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179512" y="836712"/>
            <a:ext cx="8062912" cy="780504"/>
          </a:xfrm>
        </p:spPr>
        <p:txBody>
          <a:bodyPr>
            <a:noAutofit/>
          </a:bodyPr>
          <a:lstStyle/>
          <a:p>
            <a:r>
              <a:rPr lang="ru-RU" sz="4800" dirty="0" smtClean="0"/>
              <a:t>Спасибо за внимание!</a:t>
            </a:r>
            <a:endParaRPr lang="ru-RU" sz="4800" dirty="0"/>
          </a:p>
        </p:txBody>
      </p:sp>
      <p:pic>
        <p:nvPicPr>
          <p:cNvPr id="6" name="Рисунок 5" descr="oksfordskiy_slovar_angliyskogo_yazyka_ne_mogut_napechatat_thumb_fed_photo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71600" y="2060848"/>
            <a:ext cx="7272808" cy="410633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16632"/>
            <a:ext cx="8147248" cy="1145282"/>
          </a:xfrm>
        </p:spPr>
        <p:txBody>
          <a:bodyPr/>
          <a:lstStyle/>
          <a:p>
            <a:r>
              <a:rPr lang="ru-RU" dirty="0" smtClean="0"/>
              <a:t>Определение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1196752"/>
            <a:ext cx="8229600" cy="4572000"/>
          </a:xfrm>
        </p:spPr>
        <p:txBody>
          <a:bodyPr>
            <a:normAutofit fontScale="92500" lnSpcReduction="20000"/>
          </a:bodyPr>
          <a:lstStyle/>
          <a:p>
            <a:r>
              <a:rPr lang="ru-RU" b="1" dirty="0" smtClean="0">
                <a:solidFill>
                  <a:srgbClr val="FF9900"/>
                </a:solidFill>
              </a:rPr>
              <a:t>Компьютерный (автоматический) словарь </a:t>
            </a:r>
            <a:r>
              <a:rPr lang="ru-RU" dirty="0" smtClean="0"/>
              <a:t>– это словарь в специальном машинном формате, предназначенный для использования на ЭВМ пользователем или компьютерной программой обработки текста.</a:t>
            </a:r>
          </a:p>
          <a:p>
            <a:r>
              <a:rPr lang="ru-RU" dirty="0" smtClean="0"/>
              <a:t> </a:t>
            </a:r>
            <a:r>
              <a:rPr lang="ru-RU" b="1" dirty="0" smtClean="0">
                <a:solidFill>
                  <a:srgbClr val="FF9900"/>
                </a:solidFill>
              </a:rPr>
              <a:t>Переводной словарь</a:t>
            </a:r>
            <a:r>
              <a:rPr lang="ru-RU" dirty="0" smtClean="0"/>
              <a:t>– это словарь, представляющий планомерное сопоставление словарных составов двух и более языков (в той или другой их части или во всей их совокупности).(Л.Л.Нелюбина)</a:t>
            </a:r>
          </a:p>
          <a:p>
            <a:endParaRPr lang="ru-RU" dirty="0"/>
          </a:p>
        </p:txBody>
      </p:sp>
      <p:pic>
        <p:nvPicPr>
          <p:cNvPr id="5" name="Рисунок 4" descr="dictionary-day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444208" y="5013176"/>
            <a:ext cx="2483814" cy="155238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500"/>
                            </p:stCondLst>
                            <p:childTnLst>
                              <p:par>
                                <p:cTn id="1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Характеристика переводных словарей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882808"/>
            <a:ext cx="7859216" cy="4354504"/>
          </a:xfrm>
        </p:spPr>
        <p:txBody>
          <a:bodyPr>
            <a:normAutofit fontScale="85000" lnSpcReduction="20000"/>
          </a:bodyPr>
          <a:lstStyle/>
          <a:p>
            <a:pPr indent="0">
              <a:buNone/>
            </a:pPr>
            <a:r>
              <a:rPr lang="ru-RU" u="sng" dirty="0" smtClean="0"/>
              <a:t>Характеристика</a:t>
            </a:r>
            <a:r>
              <a:rPr lang="ru-RU" dirty="0" smtClean="0"/>
              <a:t> осуществляется по основным </a:t>
            </a:r>
            <a:r>
              <a:rPr lang="ru-RU" b="1" dirty="0" smtClean="0">
                <a:solidFill>
                  <a:srgbClr val="FF9900"/>
                </a:solidFill>
              </a:rPr>
              <a:t>параметрам</a:t>
            </a:r>
            <a:r>
              <a:rPr lang="ru-RU" dirty="0" smtClean="0"/>
              <a:t>:</a:t>
            </a:r>
          </a:p>
          <a:p>
            <a:r>
              <a:rPr lang="ru-RU" dirty="0" smtClean="0"/>
              <a:t>1) количество языков и способ их описания;</a:t>
            </a:r>
          </a:p>
          <a:p>
            <a:r>
              <a:rPr lang="ru-RU" dirty="0" smtClean="0"/>
              <a:t>2) обратимость / необратимость словаря;</a:t>
            </a:r>
          </a:p>
          <a:p>
            <a:r>
              <a:rPr lang="ru-RU" dirty="0" smtClean="0"/>
              <a:t>3) адресация словаря;</a:t>
            </a:r>
          </a:p>
          <a:p>
            <a:r>
              <a:rPr lang="ru-RU" dirty="0" smtClean="0"/>
              <a:t>4) состав словника;</a:t>
            </a:r>
          </a:p>
          <a:p>
            <a:r>
              <a:rPr lang="ru-RU" dirty="0" smtClean="0"/>
              <a:t>5) типы эквивалентов, включенные в микроструктуру словаря;</a:t>
            </a:r>
          </a:p>
          <a:p>
            <a:r>
              <a:rPr lang="ru-RU" dirty="0" smtClean="0"/>
              <a:t>6) использование дефиниций в словарной статье переводного словаря.</a:t>
            </a:r>
          </a:p>
          <a:p>
            <a:endParaRPr lang="ru-RU" dirty="0"/>
          </a:p>
        </p:txBody>
      </p:sp>
      <p:pic>
        <p:nvPicPr>
          <p:cNvPr id="5" name="Рисунок 4" descr="images (3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1112249">
            <a:off x="7096562" y="1489066"/>
            <a:ext cx="1656184" cy="165618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76672"/>
            <a:ext cx="8229600" cy="5978136"/>
          </a:xfrm>
        </p:spPr>
        <p:txBody>
          <a:bodyPr>
            <a:normAutofit/>
          </a:bodyPr>
          <a:lstStyle/>
          <a:p>
            <a:r>
              <a:rPr lang="ru-RU" dirty="0" smtClean="0"/>
              <a:t>Языки, включенные в переводной словарь, делятся на </a:t>
            </a:r>
            <a:r>
              <a:rPr lang="ru-RU" b="1" dirty="0" smtClean="0">
                <a:solidFill>
                  <a:srgbClr val="FF9900"/>
                </a:solidFill>
              </a:rPr>
              <a:t>входные</a:t>
            </a:r>
            <a:r>
              <a:rPr lang="ru-RU" dirty="0" smtClean="0"/>
              <a:t> (языки, с которых происходит перевод) и </a:t>
            </a:r>
            <a:r>
              <a:rPr lang="ru-RU" b="1" dirty="0" smtClean="0">
                <a:solidFill>
                  <a:srgbClr val="FF9900"/>
                </a:solidFill>
              </a:rPr>
              <a:t>выходные</a:t>
            </a:r>
            <a:r>
              <a:rPr lang="ru-RU" dirty="0" smtClean="0">
                <a:solidFill>
                  <a:srgbClr val="FF9900"/>
                </a:solidFill>
              </a:rPr>
              <a:t> </a:t>
            </a:r>
            <a:r>
              <a:rPr lang="ru-RU" dirty="0" smtClean="0"/>
              <a:t>(языки, на которые переводят).</a:t>
            </a:r>
          </a:p>
          <a:p>
            <a:r>
              <a:rPr lang="ru-RU" dirty="0" smtClean="0"/>
              <a:t>Словарь, имеющий один входной и один выходной язык – </a:t>
            </a:r>
            <a:r>
              <a:rPr lang="ru-RU" b="1" dirty="0" smtClean="0">
                <a:solidFill>
                  <a:srgbClr val="FF9900"/>
                </a:solidFill>
              </a:rPr>
              <a:t>двуязычный</a:t>
            </a:r>
            <a:r>
              <a:rPr lang="ru-RU" dirty="0" smtClean="0"/>
              <a:t>. </a:t>
            </a:r>
          </a:p>
        </p:txBody>
      </p:sp>
      <p:pic>
        <p:nvPicPr>
          <p:cNvPr id="4" name="Рисунок 3" descr="slovar_24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20586327">
            <a:off x="826936" y="4271102"/>
            <a:ext cx="3110745" cy="194421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Рисунок 4" descr="скачанные файлы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1034576">
            <a:off x="5028114" y="4358159"/>
            <a:ext cx="3186423" cy="171816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404664"/>
            <a:ext cx="8712968" cy="6048672"/>
          </a:xfrm>
        </p:spPr>
        <p:txBody>
          <a:bodyPr>
            <a:normAutofit/>
          </a:bodyPr>
          <a:lstStyle/>
          <a:p>
            <a:r>
              <a:rPr lang="ru-RU" dirty="0" smtClean="0"/>
              <a:t>В </a:t>
            </a:r>
            <a:r>
              <a:rPr lang="ru-RU" b="1" dirty="0" smtClean="0">
                <a:solidFill>
                  <a:srgbClr val="FF9900"/>
                </a:solidFill>
              </a:rPr>
              <a:t>многоязычном</a:t>
            </a:r>
            <a:r>
              <a:rPr lang="ru-RU" dirty="0" smtClean="0"/>
              <a:t> словаре намеренно или ненамеренно проявляется один язык, «стержневой», или тот, для которого такой словарь составляется. </a:t>
            </a:r>
          </a:p>
          <a:p>
            <a:r>
              <a:rPr lang="ru-RU" dirty="0" smtClean="0"/>
              <a:t>Возможность по желанию пользователя менять входной и выходной языки местами называется по терминологии И.И. </a:t>
            </a:r>
            <a:r>
              <a:rPr lang="ru-RU" dirty="0" err="1" smtClean="0"/>
              <a:t>Убина</a:t>
            </a:r>
            <a:r>
              <a:rPr lang="ru-RU" dirty="0" smtClean="0"/>
              <a:t> </a:t>
            </a:r>
            <a:r>
              <a:rPr lang="ru-RU" b="1" dirty="0" smtClean="0">
                <a:solidFill>
                  <a:srgbClr val="FF9900"/>
                </a:solidFill>
              </a:rPr>
              <a:t>обратимостью</a:t>
            </a:r>
            <a:r>
              <a:rPr lang="ru-RU" dirty="0" smtClean="0"/>
              <a:t> словаря. </a:t>
            </a:r>
          </a:p>
          <a:p>
            <a:r>
              <a:rPr lang="ru-RU" dirty="0" smtClean="0"/>
              <a:t>В зависимости от того, кому адресован словарь, переводные словари делятся на </a:t>
            </a:r>
            <a:r>
              <a:rPr lang="ru-RU" b="1" dirty="0" smtClean="0">
                <a:solidFill>
                  <a:srgbClr val="FF9900"/>
                </a:solidFill>
              </a:rPr>
              <a:t>активные</a:t>
            </a:r>
            <a:r>
              <a:rPr lang="ru-RU" dirty="0" smtClean="0"/>
              <a:t> и </a:t>
            </a:r>
            <a:r>
              <a:rPr lang="ru-RU" b="1" dirty="0" smtClean="0">
                <a:solidFill>
                  <a:srgbClr val="FF9900"/>
                </a:solidFill>
              </a:rPr>
              <a:t>пассивные</a:t>
            </a:r>
            <a:r>
              <a:rPr lang="ru-RU" dirty="0" smtClean="0"/>
              <a:t> (понятия введены Л.В. Щербой). 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073274"/>
          </a:xfrm>
        </p:spPr>
        <p:txBody>
          <a:bodyPr/>
          <a:lstStyle/>
          <a:p>
            <a:r>
              <a:rPr lang="ru-RU" dirty="0" err="1" smtClean="0"/>
              <a:t>Онлайн</a:t>
            </a:r>
            <a:r>
              <a:rPr lang="ru-RU" dirty="0" smtClean="0"/>
              <a:t> словари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484784"/>
            <a:ext cx="8229600" cy="4572000"/>
          </a:xfrm>
        </p:spPr>
        <p:txBody>
          <a:bodyPr>
            <a:noAutofit/>
          </a:bodyPr>
          <a:lstStyle/>
          <a:p>
            <a:r>
              <a:rPr lang="ru-RU" sz="3200" dirty="0" err="1" smtClean="0"/>
              <a:t>Lingvo</a:t>
            </a:r>
            <a:r>
              <a:rPr lang="ru-RU" sz="3200" dirty="0" smtClean="0"/>
              <a:t> </a:t>
            </a:r>
            <a:r>
              <a:rPr lang="ru-RU" sz="3200" dirty="0" smtClean="0">
                <a:hlinkClick r:id="rId2"/>
              </a:rPr>
              <a:t>http://www.lingvo-online.ru/</a:t>
            </a:r>
            <a:endParaRPr lang="ru-RU" sz="3200" dirty="0" smtClean="0"/>
          </a:p>
          <a:p>
            <a:r>
              <a:rPr lang="ru-RU" sz="3200" dirty="0" err="1" smtClean="0"/>
              <a:t>Multitran</a:t>
            </a:r>
            <a:r>
              <a:rPr lang="ru-RU" sz="3200" dirty="0" smtClean="0"/>
              <a:t> — для профи </a:t>
            </a:r>
            <a:r>
              <a:rPr lang="ru-RU" sz="3200" dirty="0" smtClean="0">
                <a:hlinkClick r:id="rId3"/>
              </a:rPr>
              <a:t>http://www.multitran.ru/</a:t>
            </a:r>
            <a:endParaRPr lang="ru-RU" sz="3200" dirty="0" smtClean="0"/>
          </a:p>
          <a:p>
            <a:r>
              <a:rPr lang="en-US" sz="3200" dirty="0" smtClean="0"/>
              <a:t>Cambridge Dictionaries </a:t>
            </a:r>
            <a:r>
              <a:rPr lang="en-US" sz="3200" dirty="0" smtClean="0">
                <a:hlinkClick r:id="rId4"/>
              </a:rPr>
              <a:t>http://dictionary.cambridge.org/</a:t>
            </a:r>
            <a:endParaRPr lang="ru-RU" sz="3200" dirty="0" smtClean="0"/>
          </a:p>
          <a:p>
            <a:r>
              <a:rPr lang="en-US" sz="3200" dirty="0" err="1" smtClean="0"/>
              <a:t>Urbandictionary</a:t>
            </a:r>
            <a:r>
              <a:rPr lang="en-US" sz="3200" dirty="0" smtClean="0"/>
              <a:t> </a:t>
            </a:r>
            <a:r>
              <a:rPr lang="en-US" sz="3200" dirty="0" smtClean="0">
                <a:hlinkClick r:id="rId5"/>
              </a:rPr>
              <a:t>http://www.urbandictionary.com/</a:t>
            </a:r>
            <a:endParaRPr lang="ru-RU" sz="3200" dirty="0" smtClean="0"/>
          </a:p>
          <a:p>
            <a:r>
              <a:rPr lang="ru-RU" sz="3200" dirty="0" smtClean="0"/>
              <a:t>Электронные словари компании </a:t>
            </a:r>
            <a:r>
              <a:rPr lang="ru-RU" sz="3200" dirty="0" err="1" smtClean="0"/>
              <a:t>Мультилекс</a:t>
            </a:r>
            <a:r>
              <a:rPr lang="ru-RU" sz="3200" dirty="0" smtClean="0"/>
              <a:t> </a:t>
            </a:r>
            <a:r>
              <a:rPr lang="ru-RU" sz="3200" dirty="0" smtClean="0">
                <a:hlinkClick r:id="rId6"/>
              </a:rPr>
              <a:t>http://www.multilex.ru/</a:t>
            </a:r>
            <a:r>
              <a:rPr lang="ru-RU" sz="3200" dirty="0" smtClean="0"/>
              <a:t> </a:t>
            </a:r>
          </a:p>
          <a:p>
            <a:endParaRPr lang="ru-RU" sz="3200" dirty="0" smtClean="0"/>
          </a:p>
        </p:txBody>
      </p:sp>
      <p:pic>
        <p:nvPicPr>
          <p:cNvPr id="4" name="Рисунок 3" descr="images (2)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 rot="1140068">
            <a:off x="7132324" y="2270050"/>
            <a:ext cx="1543356" cy="154335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48680"/>
            <a:ext cx="8291264" cy="5906128"/>
          </a:xfrm>
        </p:spPr>
        <p:txBody>
          <a:bodyPr>
            <a:normAutofit lnSpcReduction="10000"/>
          </a:bodyPr>
          <a:lstStyle/>
          <a:p>
            <a:r>
              <a:rPr lang="ru-RU" sz="3600" dirty="0" smtClean="0"/>
              <a:t> Онлайновый переводчик компании ПРОМТ </a:t>
            </a:r>
            <a:r>
              <a:rPr lang="ru-RU" sz="3600" dirty="0" smtClean="0">
                <a:hlinkClick r:id="rId2"/>
              </a:rPr>
              <a:t>http://www.translate.ru/Rus/</a:t>
            </a:r>
            <a:r>
              <a:rPr lang="ru-RU" sz="3600" dirty="0" smtClean="0"/>
              <a:t> </a:t>
            </a:r>
          </a:p>
          <a:p>
            <a:r>
              <a:rPr lang="ru-RU" sz="3600" dirty="0" err="1" smtClean="0"/>
              <a:t>Яндекс.переводчик</a:t>
            </a:r>
            <a:r>
              <a:rPr lang="ru-RU" sz="3600" dirty="0" smtClean="0"/>
              <a:t> </a:t>
            </a:r>
            <a:r>
              <a:rPr lang="en-US" sz="3600" dirty="0" smtClean="0">
                <a:hlinkClick r:id="rId3"/>
              </a:rPr>
              <a:t>https://translate.yandex.ru/</a:t>
            </a:r>
            <a:endParaRPr lang="ru-RU" sz="3600" dirty="0" smtClean="0"/>
          </a:p>
          <a:p>
            <a:r>
              <a:rPr lang="ru-RU" sz="3600" dirty="0" smtClean="0"/>
              <a:t>Переводной словарь </a:t>
            </a:r>
            <a:r>
              <a:rPr lang="ru-RU" sz="3600" dirty="0" err="1" smtClean="0"/>
              <a:t>Google</a:t>
            </a:r>
            <a:r>
              <a:rPr lang="ru-RU" sz="3600" dirty="0" smtClean="0"/>
              <a:t> </a:t>
            </a:r>
            <a:r>
              <a:rPr lang="ru-RU" sz="3600" dirty="0" smtClean="0">
                <a:hlinkClick r:id="rId4"/>
              </a:rPr>
              <a:t>http://www.google.ru/dictionary?hl=ru</a:t>
            </a:r>
            <a:endParaRPr lang="ru-RU" sz="3600" dirty="0" smtClean="0"/>
          </a:p>
          <a:p>
            <a:r>
              <a:rPr lang="ru-RU" sz="3600" dirty="0" smtClean="0"/>
              <a:t>Переводчик </a:t>
            </a:r>
            <a:r>
              <a:rPr lang="ru-RU" sz="3600" dirty="0" err="1" smtClean="0"/>
              <a:t>Promt</a:t>
            </a:r>
            <a:r>
              <a:rPr lang="ru-RU" sz="3600" dirty="0" smtClean="0"/>
              <a:t> </a:t>
            </a:r>
            <a:r>
              <a:rPr lang="ru-RU" sz="3600" dirty="0" smtClean="0">
                <a:hlinkClick r:id="rId5"/>
              </a:rPr>
              <a:t>http://www.translate.ru/</a:t>
            </a:r>
            <a:endParaRPr lang="ru-RU" sz="3600" dirty="0" smtClean="0"/>
          </a:p>
          <a:p>
            <a:endParaRPr lang="ru-RU" sz="4000" dirty="0" smtClean="0"/>
          </a:p>
          <a:p>
            <a:endParaRPr lang="ru-RU" sz="3600" dirty="0" smtClean="0"/>
          </a:p>
          <a:p>
            <a:endParaRPr lang="ru-RU" sz="3600" dirty="0" smtClean="0"/>
          </a:p>
          <a:p>
            <a:endParaRPr lang="ru-RU" dirty="0"/>
          </a:p>
        </p:txBody>
      </p:sp>
      <p:pic>
        <p:nvPicPr>
          <p:cNvPr id="4" name="Рисунок 3" descr="images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 rot="437703">
            <a:off x="6732240" y="4581128"/>
            <a:ext cx="1656184" cy="196973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Рисунок 4" descr="fd6d16749c5bfe5c8ee5815a4dcac888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 rot="21108801">
            <a:off x="7452320" y="1340768"/>
            <a:ext cx="1440160" cy="158417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Основные функции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484784"/>
            <a:ext cx="8219256" cy="4970024"/>
          </a:xfrm>
        </p:spPr>
        <p:txBody>
          <a:bodyPr>
            <a:normAutofit/>
          </a:bodyPr>
          <a:lstStyle/>
          <a:p>
            <a:r>
              <a:rPr lang="ru-RU" sz="3600" dirty="0" smtClean="0"/>
              <a:t>· автоматическое переключение языков;</a:t>
            </a:r>
          </a:p>
          <a:p>
            <a:r>
              <a:rPr lang="ru-RU" sz="3600" dirty="0" smtClean="0"/>
              <a:t>· перекрестный перевод:</a:t>
            </a:r>
          </a:p>
          <a:p>
            <a:r>
              <a:rPr lang="ru-RU" sz="3600" dirty="0" smtClean="0"/>
              <a:t>· перевод словосочетаний;</a:t>
            </a:r>
          </a:p>
          <a:p>
            <a:r>
              <a:rPr lang="ru-RU" sz="3600" dirty="0" smtClean="0"/>
              <a:t>· пословный перевод;</a:t>
            </a:r>
          </a:p>
          <a:p>
            <a:r>
              <a:rPr lang="ru-RU" sz="3600" dirty="0" smtClean="0"/>
              <a:t>· поддержка «всплывающего» перевода. </a:t>
            </a:r>
          </a:p>
          <a:p>
            <a:endParaRPr lang="ru-RU" dirty="0"/>
          </a:p>
        </p:txBody>
      </p:sp>
      <p:pic>
        <p:nvPicPr>
          <p:cNvPr id="5" name="Рисунок 4" descr="soed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804248" y="548680"/>
            <a:ext cx="2160240" cy="216024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04664"/>
            <a:ext cx="8291264" cy="6050144"/>
          </a:xfrm>
        </p:spPr>
        <p:txBody>
          <a:bodyPr>
            <a:normAutofit/>
          </a:bodyPr>
          <a:lstStyle/>
          <a:p>
            <a:r>
              <a:rPr lang="ru-RU" dirty="0" smtClean="0"/>
              <a:t>· функция «быстрого набора»</a:t>
            </a:r>
          </a:p>
          <a:p>
            <a:r>
              <a:rPr lang="ru-RU" dirty="0" smtClean="0"/>
              <a:t>· варианты написания</a:t>
            </a:r>
          </a:p>
          <a:p>
            <a:r>
              <a:rPr lang="ru-RU" dirty="0" smtClean="0"/>
              <a:t>· функция истории просмотра / поиска;</a:t>
            </a:r>
          </a:p>
          <a:p>
            <a:r>
              <a:rPr lang="ru-RU" dirty="0" smtClean="0"/>
              <a:t>· полнотекстовый поиск</a:t>
            </a:r>
          </a:p>
          <a:p>
            <a:r>
              <a:rPr lang="ru-RU" dirty="0" smtClean="0"/>
              <a:t>· перевод слова или фразы и перенос результатов перевода в Windows-приложение через буфер обмена</a:t>
            </a:r>
          </a:p>
          <a:p>
            <a:r>
              <a:rPr lang="ru-RU" dirty="0" smtClean="0"/>
              <a:t>· включение толковых словарей в систему переводного словаря;</a:t>
            </a:r>
          </a:p>
          <a:p>
            <a:r>
              <a:rPr lang="ru-RU" dirty="0" smtClean="0"/>
              <a:t>· указание форм слова.</a:t>
            </a:r>
          </a:p>
          <a:p>
            <a:endParaRPr lang="ru-RU" dirty="0"/>
          </a:p>
        </p:txBody>
      </p:sp>
      <p:pic>
        <p:nvPicPr>
          <p:cNvPr id="5" name="Рисунок 4" descr="Как-выбрать-хороший-словарь-по-английскому-языку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818495">
            <a:off x="7243160" y="5096632"/>
            <a:ext cx="1492738" cy="145802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Яркая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Ярк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Яркая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Verve</Template>
  <TotalTime>55</TotalTime>
  <Words>250</Words>
  <Application>Microsoft Office PowerPoint</Application>
  <PresentationFormat>Экран (4:3)</PresentationFormat>
  <Paragraphs>53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Яркая</vt:lpstr>
      <vt:lpstr>Характеристика и особенности автоматических переводных словарей</vt:lpstr>
      <vt:lpstr>Определение</vt:lpstr>
      <vt:lpstr>Характеристика переводных словарей </vt:lpstr>
      <vt:lpstr>Слайд 4</vt:lpstr>
      <vt:lpstr>Слайд 5</vt:lpstr>
      <vt:lpstr>Онлайн словари</vt:lpstr>
      <vt:lpstr>Слайд 7</vt:lpstr>
      <vt:lpstr>Основные функции</vt:lpstr>
      <vt:lpstr>Слайд 9</vt:lpstr>
      <vt:lpstr>Функции, позволяющие пользователю управлять словарной информацией</vt:lpstr>
      <vt:lpstr>Слайд 11</vt:lpstr>
      <vt:lpstr>Спасибо за внимание!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Характеристика и особенности автоматических переводных словарей</dc:title>
  <cp:lastModifiedBy>user</cp:lastModifiedBy>
  <cp:revision>8</cp:revision>
  <dcterms:modified xsi:type="dcterms:W3CDTF">2016-06-17T06:10:32Z</dcterms:modified>
</cp:coreProperties>
</file>