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5643-44C4-4E4E-872E-7B56B0D7EF6F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31A830-95D7-484C-9431-253A38D0014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5643-44C4-4E4E-872E-7B56B0D7EF6F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1A830-95D7-484C-9431-253A38D001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5643-44C4-4E4E-872E-7B56B0D7EF6F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1A830-95D7-484C-9431-253A38D001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C125643-44C4-4E4E-872E-7B56B0D7EF6F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831A830-95D7-484C-9431-253A38D00148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5643-44C4-4E4E-872E-7B56B0D7EF6F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1A830-95D7-484C-9431-253A38D0014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5643-44C4-4E4E-872E-7B56B0D7EF6F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1A830-95D7-484C-9431-253A38D0014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1A830-95D7-484C-9431-253A38D0014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5643-44C4-4E4E-872E-7B56B0D7EF6F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5643-44C4-4E4E-872E-7B56B0D7EF6F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1A830-95D7-484C-9431-253A38D0014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5643-44C4-4E4E-872E-7B56B0D7EF6F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1A830-95D7-484C-9431-253A38D001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C125643-44C4-4E4E-872E-7B56B0D7EF6F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831A830-95D7-484C-9431-253A38D0014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5643-44C4-4E4E-872E-7B56B0D7EF6F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31A830-95D7-484C-9431-253A38D0014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C125643-44C4-4E4E-872E-7B56B0D7EF6F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831A830-95D7-484C-9431-253A38D00148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Истоки и идеология ТМ-инструментов</a:t>
            </a:r>
          </a:p>
        </p:txBody>
      </p:sp>
    </p:spTree>
    <p:extLst>
      <p:ext uri="{BB962C8B-B14F-4D97-AF65-F5344CB8AC3E}">
        <p14:creationId xmlns:p14="http://schemas.microsoft.com/office/powerpoint/2010/main" val="163578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Введение</a:t>
            </a:r>
          </a:p>
          <a:p>
            <a:pPr marL="0" indent="0">
              <a:buNone/>
            </a:pPr>
            <a:r>
              <a:rPr lang="ru-RU" dirty="0"/>
              <a:t>1.	Истоки ТМ-инструментов</a:t>
            </a:r>
          </a:p>
          <a:p>
            <a:pPr marL="0" indent="0">
              <a:buNone/>
            </a:pPr>
            <a:r>
              <a:rPr lang="ru-RU" dirty="0"/>
              <a:t>2.	Идеология ТМ-инструментов</a:t>
            </a:r>
          </a:p>
          <a:p>
            <a:pPr marL="0" indent="0">
              <a:buNone/>
            </a:pPr>
            <a:r>
              <a:rPr lang="ru-RU" dirty="0"/>
              <a:t>3.	Современные ТМ-инструменты и принцип их действия</a:t>
            </a:r>
          </a:p>
          <a:p>
            <a:pPr marL="0" indent="0">
              <a:buNone/>
            </a:pPr>
            <a:r>
              <a:rPr lang="ru-RU" dirty="0"/>
              <a:t>Заключение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Содержание</a:t>
            </a:r>
          </a:p>
        </p:txBody>
      </p:sp>
    </p:spTree>
    <p:extLst>
      <p:ext uri="{BB962C8B-B14F-4D97-AF65-F5344CB8AC3E}">
        <p14:creationId xmlns:p14="http://schemas.microsoft.com/office/powerpoint/2010/main" val="225451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Макото</a:t>
            </a:r>
            <a:r>
              <a:rPr lang="ru-RU" dirty="0"/>
              <a:t> </a:t>
            </a:r>
            <a:r>
              <a:rPr lang="ru-RU" dirty="0" err="1"/>
              <a:t>Нагао</a:t>
            </a:r>
            <a:r>
              <a:rPr lang="ru-RU" dirty="0"/>
              <a:t> В 1982 г. в одной из своих статей он предложил новую концепцию машинного перевода, которая была основана на утверждении, что тексты должны переводиться по аналогии с текстами, ранее переведенными </a:t>
            </a:r>
            <a:r>
              <a:rPr lang="ru-RU" dirty="0" smtClean="0"/>
              <a:t>вручную.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1.	Истоки ТМ-инструментов</a:t>
            </a:r>
          </a:p>
        </p:txBody>
      </p:sp>
      <p:pic>
        <p:nvPicPr>
          <p:cNvPr id="1026" name="Picture 2" descr="C:\Users\ibm\Desktop\ph_2005_naga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645024"/>
            <a:ext cx="2309813" cy="279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00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Макото</a:t>
            </a:r>
            <a:r>
              <a:rPr lang="ru-RU" dirty="0"/>
              <a:t> </a:t>
            </a:r>
            <a:r>
              <a:rPr lang="ru-RU" dirty="0" err="1"/>
              <a:t>Нагао</a:t>
            </a:r>
            <a:r>
              <a:rPr lang="ru-RU" dirty="0"/>
              <a:t> назвал свой подход к техническому переводу с английского на русский язык „</a:t>
            </a:r>
            <a:r>
              <a:rPr lang="ru-RU" dirty="0" err="1"/>
              <a:t>Example</a:t>
            </a:r>
            <a:r>
              <a:rPr lang="ru-RU" dirty="0"/>
              <a:t> </a:t>
            </a:r>
            <a:r>
              <a:rPr lang="ru-RU" dirty="0" err="1"/>
              <a:t>based</a:t>
            </a:r>
            <a:r>
              <a:rPr lang="ru-RU" dirty="0"/>
              <a:t> </a:t>
            </a:r>
            <a:r>
              <a:rPr lang="ru-RU" dirty="0" err="1"/>
              <a:t>translation</a:t>
            </a:r>
            <a:r>
              <a:rPr lang="ru-RU" dirty="0"/>
              <a:t>“ (перевод, основанный на примерах). </a:t>
            </a:r>
            <a:endParaRPr lang="ru-RU" dirty="0" smtClean="0"/>
          </a:p>
          <a:p>
            <a:r>
              <a:rPr lang="ru-RU" dirty="0"/>
              <a:t>Идея </a:t>
            </a:r>
            <a:r>
              <a:rPr lang="ru-RU" dirty="0" err="1"/>
              <a:t>Макото</a:t>
            </a:r>
            <a:r>
              <a:rPr lang="ru-RU" dirty="0"/>
              <a:t> </a:t>
            </a:r>
            <a:r>
              <a:rPr lang="ru-RU" dirty="0" err="1"/>
              <a:t>Нагао</a:t>
            </a:r>
            <a:r>
              <a:rPr lang="ru-RU" dirty="0"/>
              <a:t> </a:t>
            </a:r>
            <a:r>
              <a:rPr lang="ru-RU" dirty="0" smtClean="0"/>
              <a:t>получила широкое распространение в </a:t>
            </a:r>
            <a:r>
              <a:rPr lang="ru-RU" dirty="0"/>
              <a:t>связи с развитием новейшей технологии перевода – систем класса </a:t>
            </a:r>
            <a:r>
              <a:rPr lang="ru-RU" dirty="0" err="1">
                <a:solidFill>
                  <a:srgbClr val="7030A0"/>
                </a:solidFill>
              </a:rPr>
              <a:t>Translation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Memory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(память переводов), которые в последнее время чаще называют </a:t>
            </a:r>
            <a:r>
              <a:rPr lang="ru-RU" dirty="0" smtClean="0"/>
              <a:t>ТМ-инструментами.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26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988840"/>
            <a:ext cx="8291264" cy="4392488"/>
          </a:xfrm>
        </p:spPr>
        <p:txBody>
          <a:bodyPr/>
          <a:lstStyle/>
          <a:p>
            <a:r>
              <a:rPr lang="ru-RU" dirty="0"/>
              <a:t>ТМ-инструменты предназначены для сохранения пар предложений в переводческой базе данных. </a:t>
            </a:r>
            <a:endParaRPr lang="ru-RU" dirty="0" smtClean="0"/>
          </a:p>
          <a:p>
            <a:r>
              <a:rPr lang="ru-RU" dirty="0"/>
              <a:t>ТМ-инструменты </a:t>
            </a:r>
            <a:r>
              <a:rPr lang="ru-RU" dirty="0" smtClean="0"/>
              <a:t>интегрируются </a:t>
            </a:r>
            <a:r>
              <a:rPr lang="ru-RU" dirty="0"/>
              <a:t>с такими обычными офисными программами, как, например, </a:t>
            </a:r>
            <a:r>
              <a:rPr lang="ru-RU" dirty="0" err="1"/>
              <a:t>Word</a:t>
            </a:r>
            <a:r>
              <a:rPr lang="ru-RU" dirty="0" smtClean="0"/>
              <a:t>.</a:t>
            </a:r>
          </a:p>
          <a:p>
            <a:r>
              <a:rPr lang="ru-RU" dirty="0"/>
              <a:t>Некоторые из них имеют собственные средства редактирования текста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2.	Идеология ТМ-инструментов</a:t>
            </a:r>
          </a:p>
        </p:txBody>
      </p:sp>
    </p:spTree>
    <p:extLst>
      <p:ext uri="{BB962C8B-B14F-4D97-AF65-F5344CB8AC3E}">
        <p14:creationId xmlns:p14="http://schemas.microsoft.com/office/powerpoint/2010/main" val="204279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524000"/>
            <a:ext cx="8219256" cy="485732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Современные ТМ-инструменты обладают программами, функции которых делятся на </a:t>
            </a:r>
            <a:r>
              <a:rPr lang="ru-RU" dirty="0" smtClean="0">
                <a:solidFill>
                  <a:srgbClr val="7030A0"/>
                </a:solidFill>
              </a:rPr>
              <a:t>основные</a:t>
            </a:r>
            <a:r>
              <a:rPr lang="ru-RU" dirty="0" smtClean="0"/>
              <a:t> и </a:t>
            </a:r>
            <a:r>
              <a:rPr lang="ru-RU" dirty="0" smtClean="0">
                <a:solidFill>
                  <a:srgbClr val="7030A0"/>
                </a:solidFill>
              </a:rPr>
              <a:t>сервисные</a:t>
            </a:r>
            <a:r>
              <a:rPr lang="ru-RU" dirty="0" smtClean="0"/>
              <a:t>.</a:t>
            </a:r>
          </a:p>
          <a:p>
            <a:r>
              <a:rPr lang="ru-RU" dirty="0"/>
              <a:t>Таким образом </a:t>
            </a:r>
            <a:r>
              <a:rPr lang="ru-RU" dirty="0" smtClean="0"/>
              <a:t>построены системы </a:t>
            </a:r>
            <a:r>
              <a:rPr lang="ru-RU" dirty="0"/>
              <a:t>TRADOS, </a:t>
            </a:r>
            <a:r>
              <a:rPr lang="ru-RU" dirty="0" err="1" smtClean="0"/>
              <a:t>Translator’s</a:t>
            </a:r>
            <a:r>
              <a:rPr lang="ru-RU" dirty="0" smtClean="0"/>
              <a:t> </a:t>
            </a:r>
            <a:r>
              <a:rPr lang="ru-RU" dirty="0" err="1"/>
              <a:t>Workbench</a:t>
            </a:r>
            <a:r>
              <a:rPr lang="ru-RU" dirty="0"/>
              <a:t> и </a:t>
            </a:r>
            <a:r>
              <a:rPr lang="ru-RU" dirty="0" err="1" smtClean="0"/>
              <a:t>MultiTerm</a:t>
            </a:r>
            <a:r>
              <a:rPr lang="ru-RU" dirty="0" smtClean="0"/>
              <a:t>.</a:t>
            </a:r>
          </a:p>
          <a:p>
            <a:r>
              <a:rPr lang="ru-RU" dirty="0"/>
              <a:t>Программа </a:t>
            </a:r>
            <a:r>
              <a:rPr lang="ru-RU" dirty="0" err="1">
                <a:solidFill>
                  <a:srgbClr val="7030A0"/>
                </a:solidFill>
              </a:rPr>
              <a:t>Translator’s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Workbench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/>
              <a:t>автоматически вводит предложение, подлежащее переводу, в базу </a:t>
            </a:r>
            <a:r>
              <a:rPr lang="ru-RU" dirty="0" smtClean="0"/>
              <a:t>данных.</a:t>
            </a:r>
          </a:p>
          <a:p>
            <a:r>
              <a:rPr lang="ru-RU" dirty="0"/>
              <a:t>Обычно длина записи определяется точками — от точки до точки. Затем также автоматически к исходному предложению в  базе данных прикрепляется выполненный перевод.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19256" cy="9669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3.	</a:t>
            </a:r>
            <a:r>
              <a:rPr lang="ru-RU" sz="3600" dirty="0"/>
              <a:t>Современные ТМ-инструменты и принцип их действия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375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675112"/>
          </a:xfrm>
        </p:spPr>
        <p:txBody>
          <a:bodyPr/>
          <a:lstStyle/>
          <a:p>
            <a:pPr algn="ctr"/>
            <a:r>
              <a:rPr lang="ru-RU" dirty="0"/>
              <a:t>В момент начала работы над переводом любого нового предложения ТМ-инструмент автоматически проверяет в базе данных наличие такого же или похожего среди переведенных ранее.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14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268760"/>
            <a:ext cx="8424936" cy="5112568"/>
          </a:xfrm>
        </p:spPr>
        <p:txBody>
          <a:bodyPr>
            <a:normAutofit/>
          </a:bodyPr>
          <a:lstStyle/>
          <a:p>
            <a:r>
              <a:rPr lang="ru-RU" dirty="0"/>
              <a:t>Концепция </a:t>
            </a:r>
            <a:r>
              <a:rPr lang="ru-RU" dirty="0" err="1"/>
              <a:t>Translation</a:t>
            </a:r>
            <a:r>
              <a:rPr lang="ru-RU" dirty="0"/>
              <a:t> </a:t>
            </a:r>
            <a:r>
              <a:rPr lang="ru-RU" dirty="0" err="1"/>
              <a:t>Memory</a:t>
            </a:r>
            <a:r>
              <a:rPr lang="ru-RU" dirty="0"/>
              <a:t> предполагает выявление в переводимом тексте фрагментов, переводы которых уже имеются в базе данных переводов, и за счет этого сокращение объема работы переводчика. </a:t>
            </a:r>
            <a:endParaRPr lang="ru-RU" dirty="0" smtClean="0"/>
          </a:p>
          <a:p>
            <a:r>
              <a:rPr lang="ru-RU" dirty="0"/>
              <a:t>Это выявление получило название выравнивания или </a:t>
            </a:r>
            <a:r>
              <a:rPr lang="ru-RU" dirty="0">
                <a:solidFill>
                  <a:srgbClr val="7030A0"/>
                </a:solidFill>
              </a:rPr>
              <a:t>сопоставления (</a:t>
            </a:r>
            <a:r>
              <a:rPr lang="ru-RU" dirty="0" err="1">
                <a:solidFill>
                  <a:srgbClr val="7030A0"/>
                </a:solidFill>
              </a:rPr>
              <a:t>alignment</a:t>
            </a:r>
            <a:r>
              <a:rPr lang="ru-RU" dirty="0" smtClean="0">
                <a:solidFill>
                  <a:srgbClr val="7030A0"/>
                </a:solidFill>
              </a:rPr>
              <a:t>).</a:t>
            </a:r>
          </a:p>
          <a:p>
            <a:r>
              <a:rPr lang="ru-RU" dirty="0"/>
              <a:t>Фрагменты, оставшиеся непереведёнными после выравнивания (сопоставления), передаются дальше для ручной обработки переводчику или системе машинного перевода (</a:t>
            </a:r>
            <a:r>
              <a:rPr lang="ru-RU" dirty="0" err="1">
                <a:solidFill>
                  <a:srgbClr val="7030A0"/>
                </a:solidFill>
              </a:rPr>
              <a:t>Machine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Translation</a:t>
            </a:r>
            <a:r>
              <a:rPr lang="ru-RU" dirty="0">
                <a:solidFill>
                  <a:srgbClr val="7030A0"/>
                </a:solidFill>
              </a:rPr>
              <a:t>, MT</a:t>
            </a:r>
            <a:r>
              <a:rPr lang="ru-RU" dirty="0"/>
              <a:t>).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73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6751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>
                <a:solidFill>
                  <a:schemeClr val="accent6">
                    <a:lumMod val="50000"/>
                  </a:schemeClr>
                </a:solidFill>
              </a:rPr>
              <a:t>Спасибо за внимание!</a:t>
            </a:r>
            <a:endParaRPr lang="ru-RU" sz="6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ibm\Desktop\translation-memor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347" y="3573016"/>
            <a:ext cx="243840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420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33</TotalTime>
  <Words>292</Words>
  <Application>Microsoft Office PowerPoint</Application>
  <PresentationFormat>Экран (4:3)</PresentationFormat>
  <Paragraphs>25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Constantia</vt:lpstr>
      <vt:lpstr>Wingdings 2</vt:lpstr>
      <vt:lpstr>Бумажная</vt:lpstr>
      <vt:lpstr>Истоки и идеология ТМ-инструментов</vt:lpstr>
      <vt:lpstr>Содержание</vt:lpstr>
      <vt:lpstr>1. Истоки ТМ-инструментов</vt:lpstr>
      <vt:lpstr>Презентация PowerPoint</vt:lpstr>
      <vt:lpstr>2. Идеология ТМ-инструментов</vt:lpstr>
      <vt:lpstr>3. Современные ТМ-инструменты и принцип их действия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Истоки и идеология ТМ-инструментов</dc:title>
  <dc:creator>ibm</dc:creator>
  <cp:lastModifiedBy>user</cp:lastModifiedBy>
  <cp:revision>5</cp:revision>
  <dcterms:created xsi:type="dcterms:W3CDTF">2016-05-24T19:30:23Z</dcterms:created>
  <dcterms:modified xsi:type="dcterms:W3CDTF">2016-06-29T07:21:00Z</dcterms:modified>
</cp:coreProperties>
</file>