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29.06.2016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2643182"/>
            <a:ext cx="7772400" cy="1470025"/>
          </a:xfrm>
        </p:spPr>
        <p:txBody>
          <a:bodyPr>
            <a:normAutofit fontScale="90000"/>
          </a:bodyPr>
          <a:lstStyle/>
          <a:p>
            <a:pPr algn="ctr"/>
            <a:r>
              <a:rPr lang="ru-RU" dirty="0" smtClean="0"/>
              <a:t>«Типология ошибок при работе систем машинного перевода»</a:t>
            </a:r>
            <a:br>
              <a:rPr lang="ru-RU" dirty="0" smtClean="0"/>
            </a:br>
            <a:endParaRPr lang="ru-RU" dirty="0"/>
          </a:p>
        </p:txBody>
      </p:sp>
      <p:sp>
        <p:nvSpPr>
          <p:cNvPr id="3" name="Подзаголовок 2"/>
          <p:cNvSpPr>
            <a:spLocks noGrp="1"/>
          </p:cNvSpPr>
          <p:nvPr>
            <p:ph type="subTitle" idx="1"/>
          </p:nvPr>
        </p:nvSpPr>
        <p:spPr>
          <a:xfrm>
            <a:off x="2428860" y="4786322"/>
            <a:ext cx="6400800" cy="1752600"/>
          </a:xfrm>
        </p:spPr>
        <p:txBody>
          <a:bodyPr/>
          <a:lstStyle/>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214282" y="2357430"/>
            <a:ext cx="9258336" cy="8186782"/>
          </a:xfrm>
        </p:spPr>
        <p:txBody>
          <a:bodyPr>
            <a:normAutofit/>
          </a:bodyPr>
          <a:lstStyle/>
          <a:p>
            <a:pPr>
              <a:buNone/>
            </a:pPr>
            <a:r>
              <a:rPr lang="ru-RU" sz="6600" dirty="0" smtClean="0"/>
              <a:t>Спасибо за внимание!</a:t>
            </a:r>
            <a:endParaRPr lang="ru-RU" sz="6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85720" y="1071546"/>
            <a:ext cx="8229600" cy="4525963"/>
          </a:xfrm>
        </p:spPr>
        <p:txBody>
          <a:bodyPr>
            <a:normAutofit/>
          </a:bodyPr>
          <a:lstStyle/>
          <a:p>
            <a:pPr>
              <a:buNone/>
            </a:pPr>
            <a:r>
              <a:rPr lang="ru-RU" dirty="0" smtClean="0"/>
              <a:t>    Машинный перевод (МП) стал технологической реальностью. В Интернете имеется достаточное количество различных практических систем машинного перевода для разных языковых пар, в том числе и для таких экзотических, как русско-арабский и арабско-русский перевод, перевод с персидского и на персидский, русско-китайский перевод . Хотя МП, как правило, оказывается полным ошибок и неувязок, человек вполне может получить общее представление о содержании текста.</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Основные проблемы при работе систем машинного перевода</a:t>
            </a:r>
            <a:endParaRPr lang="ru-RU" dirty="0"/>
          </a:p>
        </p:txBody>
      </p:sp>
      <p:sp>
        <p:nvSpPr>
          <p:cNvPr id="3" name="Содержимое 2"/>
          <p:cNvSpPr>
            <a:spLocks noGrp="1"/>
          </p:cNvSpPr>
          <p:nvPr>
            <p:ph idx="1"/>
          </p:nvPr>
        </p:nvSpPr>
        <p:spPr/>
        <p:txBody>
          <a:bodyPr>
            <a:normAutofit fontScale="92500"/>
          </a:bodyPr>
          <a:lstStyle/>
          <a:p>
            <a:r>
              <a:rPr lang="ru-RU" dirty="0" smtClean="0"/>
              <a:t>Чем больше словарь, тем лучше перевод, значит, первая проблема - </a:t>
            </a:r>
            <a:r>
              <a:rPr lang="ru-RU" dirty="0" err="1" smtClean="0"/>
              <a:t>проблема</a:t>
            </a:r>
            <a:r>
              <a:rPr lang="ru-RU" dirty="0" smtClean="0"/>
              <a:t> создания больших словарей для систем.</a:t>
            </a:r>
          </a:p>
          <a:p>
            <a:r>
              <a:rPr lang="ru-RU" dirty="0" smtClean="0"/>
              <a:t>Система должна переводить такие предложения: «Привет, как дела?» Значит, еще одна проблема - научить систему распознавать устойчивые обороты. </a:t>
            </a:r>
          </a:p>
          <a:p>
            <a:r>
              <a:rPr lang="ru-RU" dirty="0" smtClean="0"/>
              <a:t>Предложение для перевода пишется по определенным правилам, по определенным правилам переводится, а значит есть еще одна проблема: записать все эти правила в виде программы.</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285860"/>
            <a:ext cx="8229600" cy="1143000"/>
          </a:xfrm>
        </p:spPr>
        <p:txBody>
          <a:bodyPr>
            <a:normAutofit fontScale="90000"/>
          </a:bodyPr>
          <a:lstStyle/>
          <a:p>
            <a:r>
              <a:rPr lang="ru-RU" b="1" dirty="0" smtClean="0"/>
              <a:t>Проблема переводимости при машинном переводе</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8229600" cy="7043774"/>
          </a:xfrm>
        </p:spPr>
        <p:txBody>
          <a:bodyPr/>
          <a:lstStyle/>
          <a:p>
            <a:pPr lvl="0"/>
            <a:r>
              <a:rPr lang="ru-RU" sz="4800" dirty="0" smtClean="0"/>
              <a:t>проблемы неоднозначности;</a:t>
            </a:r>
          </a:p>
          <a:p>
            <a:pPr lvl="0"/>
            <a:r>
              <a:rPr lang="ru-RU" sz="4800" dirty="0" smtClean="0"/>
              <a:t>грамматические конструкции, состоящие из нескольких слов, такие как идиомы и словосочетания.</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285992"/>
            <a:ext cx="8229600" cy="1143000"/>
          </a:xfrm>
        </p:spPr>
        <p:txBody>
          <a:bodyPr>
            <a:normAutofit fontScale="90000"/>
          </a:bodyPr>
          <a:lstStyle/>
          <a:p>
            <a:r>
              <a:rPr lang="ru-RU" sz="4000" b="1" dirty="0" smtClean="0"/>
              <a:t>Грамматические конструкции, состоящие из нескольких слов, такие как идиомы и словосочетания</a:t>
            </a:r>
            <a:r>
              <a:rPr lang="ru-RU" b="1" dirty="0" smtClean="0"/>
              <a:t/>
            </a:r>
            <a:br>
              <a:rPr lang="ru-RU" b="1" dirty="0" smtClean="0"/>
            </a:br>
            <a:endParaRPr lang="ru-RU" dirty="0"/>
          </a:p>
        </p:txBody>
      </p:sp>
      <p:sp>
        <p:nvSpPr>
          <p:cNvPr id="3" name="Содержимое 2"/>
          <p:cNvSpPr>
            <a:spLocks noGrp="1"/>
          </p:cNvSpPr>
          <p:nvPr>
            <p:ph idx="1"/>
          </p:nvPr>
        </p:nvSpPr>
        <p:spPr>
          <a:xfrm>
            <a:off x="285720" y="3714752"/>
            <a:ext cx="8329642" cy="4071942"/>
          </a:xfrm>
        </p:spPr>
        <p:txBody>
          <a:bodyPr/>
          <a:lstStyle/>
          <a:p>
            <a:r>
              <a:rPr lang="en-US" dirty="0" smtClean="0"/>
              <a:t>If Jim mends the bucket, his children will be rich. If Jim kicks the bucket, his children will be rich. </a:t>
            </a:r>
            <a:r>
              <a:rPr lang="ru-RU" dirty="0" smtClean="0"/>
              <a:t>Если Джим сыграет в преферанс, его дети будут богатыми. </a:t>
            </a:r>
          </a:p>
          <a:p>
            <a:r>
              <a:rPr lang="ru-RU" dirty="0" smtClean="0"/>
              <a:t>Если Джим сыграет в ящик, его дети будут богатыми. </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214422"/>
            <a:ext cx="8229600" cy="1143000"/>
          </a:xfrm>
        </p:spPr>
        <p:txBody>
          <a:bodyPr>
            <a:normAutofit fontScale="90000"/>
          </a:bodyPr>
          <a:lstStyle/>
          <a:p>
            <a:r>
              <a:rPr lang="ru-RU" dirty="0" smtClean="0"/>
              <a:t>Классификация существующих ошибок</a:t>
            </a:r>
            <a:endParaRPr lang="ru-RU" dirty="0"/>
          </a:p>
        </p:txBody>
      </p:sp>
      <p:sp>
        <p:nvSpPr>
          <p:cNvPr id="3" name="Содержимое 2"/>
          <p:cNvSpPr>
            <a:spLocks noGrp="1"/>
          </p:cNvSpPr>
          <p:nvPr>
            <p:ph idx="1"/>
          </p:nvPr>
        </p:nvSpPr>
        <p:spPr>
          <a:xfrm>
            <a:off x="357158" y="2714620"/>
            <a:ext cx="8229600" cy="4389120"/>
          </a:xfrm>
        </p:spPr>
        <p:txBody>
          <a:bodyPr/>
          <a:lstStyle/>
          <a:p>
            <a:pPr>
              <a:buNone/>
            </a:pPr>
            <a:r>
              <a:rPr lang="ru-RU" dirty="0" smtClean="0"/>
              <a:t>    Исследование машинных переводов позволило установить, что ошибки возможны на всех уровнях анализа исходного текста, что приводит к ошибочному переводу на соответствующих уровнях перевода: лексико-морфологическом, уровне групп, уровне функциональных сегментов и уровне предложения.</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214422"/>
            <a:ext cx="8229600" cy="1143000"/>
          </a:xfrm>
        </p:spPr>
        <p:txBody>
          <a:bodyPr>
            <a:normAutofit fontScale="90000"/>
          </a:bodyPr>
          <a:lstStyle/>
          <a:p>
            <a:r>
              <a:rPr lang="ru-RU" b="1" dirty="0" smtClean="0"/>
              <a:t>Переводческий эксперимент</a:t>
            </a:r>
            <a:br>
              <a:rPr lang="ru-RU" b="1" dirty="0" smtClean="0"/>
            </a:br>
            <a:endParaRPr lang="ru-RU" dirty="0"/>
          </a:p>
        </p:txBody>
      </p:sp>
      <p:sp>
        <p:nvSpPr>
          <p:cNvPr id="3" name="Содержимое 2"/>
          <p:cNvSpPr>
            <a:spLocks noGrp="1"/>
          </p:cNvSpPr>
          <p:nvPr>
            <p:ph idx="1"/>
          </p:nvPr>
        </p:nvSpPr>
        <p:spPr>
          <a:xfrm>
            <a:off x="428596" y="1857364"/>
            <a:ext cx="8229600" cy="5615014"/>
          </a:xfrm>
        </p:spPr>
        <p:txBody>
          <a:bodyPr>
            <a:normAutofit fontScale="77500" lnSpcReduction="20000"/>
          </a:bodyPr>
          <a:lstStyle/>
          <a:p>
            <a:r>
              <a:rPr lang="en-US" dirty="0" smtClean="0"/>
              <a:t>"</a:t>
            </a:r>
            <a:r>
              <a:rPr lang="en-US" sz="3400" dirty="0" smtClean="0">
                <a:latin typeface="Times New Roman" pitchFamily="18" charset="0"/>
                <a:cs typeface="Times New Roman" pitchFamily="18" charset="0"/>
              </a:rPr>
              <a:t>You are given 12 identical-looking coins, one of which is counterfeit and weighs slightly more or less (you don't know which) than the others. You are given a beam balance which lets you put the same number of coins on each side and observe which side (if either) is heavier. How can you identify the counterfeit and tell whether it is heavy or light, in 3 </a:t>
            </a:r>
            <a:r>
              <a:rPr lang="en-US" sz="3400" dirty="0" err="1" smtClean="0">
                <a:latin typeface="Times New Roman" pitchFamily="18" charset="0"/>
                <a:cs typeface="Times New Roman" pitchFamily="18" charset="0"/>
              </a:rPr>
              <a:t>weighings</a:t>
            </a:r>
            <a:r>
              <a:rPr lang="en-US" sz="3400" dirty="0" smtClean="0">
                <a:latin typeface="Times New Roman" pitchFamily="18" charset="0"/>
                <a:cs typeface="Times New Roman" pitchFamily="18" charset="0"/>
              </a:rPr>
              <a:t>?" </a:t>
            </a:r>
            <a:endParaRPr lang="ru-RU" sz="3400" dirty="0" smtClean="0">
              <a:latin typeface="Times New Roman" pitchFamily="18" charset="0"/>
              <a:cs typeface="Times New Roman" pitchFamily="18" charset="0"/>
            </a:endParaRPr>
          </a:p>
          <a:p>
            <a:r>
              <a:rPr lang="ru-RU" sz="3400" dirty="0" smtClean="0">
                <a:latin typeface="Times New Roman" pitchFamily="18" charset="0"/>
                <a:cs typeface="Times New Roman" pitchFamily="18" charset="0"/>
              </a:rPr>
              <a:t>"У вас есть 12 одинаковых по виду монет, одна из которых – фальшивая и весит немного больше или меньше, чем остальные (вы не знаете, какая именно). Имеются рычажные весы, на чаши которых вы можете класть равное число монет и смотреть, какая из чаш перевесила (или весы остались в равновесии). Как за 3 взвешивания определить фальшивую монету и узнать, легче она или тяжелее остальных?" </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714356"/>
            <a:ext cx="8229600" cy="7072362"/>
          </a:xfrm>
        </p:spPr>
        <p:txBody>
          <a:bodyPr>
            <a:normAutofit/>
          </a:bodyPr>
          <a:lstStyle/>
          <a:p>
            <a:pPr>
              <a:buNone/>
            </a:pPr>
            <a:r>
              <a:rPr lang="ru-RU" dirty="0" smtClean="0"/>
              <a:t>     На данном этапе развития машинного перевода пока еще остались не разрешенными его основные проблемы, включающих в себя ряд допустимых ошибок.  Наибольшее число трудностей при переводе относится к уровню грамматики.  Средства машинного перевода пока не могут улавливать все смысловые нюансы оригинального текста. Как видно из всего сказанного выше, практические проб­лемы, возникающие при применении автоматического обо­рудования для перевода с одного языка на другой разнообразны и сложны. Однако это ни в какой мере не должно снижать интереса к развитию данной области техники.</a:t>
            </a:r>
            <a:br>
              <a:rPr lang="ru-RU" dirty="0" smtClean="0"/>
            </a:br>
            <a:endParaRPr lang="ru-RU" dirty="0" smtClean="0"/>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357298"/>
            <a:ext cx="8229600" cy="1143000"/>
          </a:xfrm>
        </p:spPr>
        <p:txBody>
          <a:bodyPr>
            <a:normAutofit fontScale="90000"/>
          </a:bodyPr>
          <a:lstStyle/>
          <a:p>
            <a:r>
              <a:rPr lang="ru-RU" b="1" dirty="0" smtClean="0"/>
              <a:t>Библиографический список</a:t>
            </a:r>
            <a:br>
              <a:rPr lang="ru-RU" b="1" dirty="0" smtClean="0"/>
            </a:br>
            <a:endParaRPr lang="ru-RU" dirty="0"/>
          </a:p>
        </p:txBody>
      </p:sp>
      <p:sp>
        <p:nvSpPr>
          <p:cNvPr id="3" name="Содержимое 2"/>
          <p:cNvSpPr>
            <a:spLocks noGrp="1"/>
          </p:cNvSpPr>
          <p:nvPr>
            <p:ph idx="1"/>
          </p:nvPr>
        </p:nvSpPr>
        <p:spPr>
          <a:xfrm>
            <a:off x="500034" y="2643182"/>
            <a:ext cx="8229600" cy="4525963"/>
          </a:xfrm>
        </p:spPr>
        <p:txBody>
          <a:bodyPr/>
          <a:lstStyle/>
          <a:p>
            <a:pPr lvl="0"/>
            <a:r>
              <a:rPr lang="ru-RU" dirty="0" smtClean="0"/>
              <a:t>Кузнецов П.С., Ляпунов А.А., Реформатский А.А.Основные проблемы машинного перевода. Вопросы языкознания, 1956, №5.</a:t>
            </a:r>
          </a:p>
          <a:p>
            <a:pPr lvl="0"/>
            <a:r>
              <a:rPr lang="ru-RU" dirty="0" smtClean="0"/>
              <a:t>Марчук Ю.Н. Проблемы машинного перевода. М.:Наука,1983.- 232 с.</a:t>
            </a:r>
          </a:p>
          <a:p>
            <a:r>
              <a:rPr lang="ru-RU" dirty="0" smtClean="0"/>
              <a:t> URL: http://ru.wikipedia.org/wiki/Машинный_перевод</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26</TotalTime>
  <Words>436</Words>
  <Application>Microsoft Office PowerPoint</Application>
  <PresentationFormat>Экран (4:3)</PresentationFormat>
  <Paragraphs>23</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Calibri</vt:lpstr>
      <vt:lpstr>Constantia</vt:lpstr>
      <vt:lpstr>Times New Roman</vt:lpstr>
      <vt:lpstr>Wingdings 2</vt:lpstr>
      <vt:lpstr>Поток</vt:lpstr>
      <vt:lpstr>«Типология ошибок при работе систем машинного перевода» </vt:lpstr>
      <vt:lpstr>Презентация PowerPoint</vt:lpstr>
      <vt:lpstr>Основные проблемы при работе систем машинного перевода</vt:lpstr>
      <vt:lpstr>Проблема переводимости при машинном переводе </vt:lpstr>
      <vt:lpstr>Грамматические конструкции, состоящие из нескольких слов, такие как идиомы и словосочетания </vt:lpstr>
      <vt:lpstr>Классификация существующих ошибок</vt:lpstr>
      <vt:lpstr>Переводческий эксперимент </vt:lpstr>
      <vt:lpstr>Презентация PowerPoint</vt:lpstr>
      <vt:lpstr>Библиографический список </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«Типология ошибок при работе систем машинного перевода» </dc:title>
  <dc:creator>Мария Журавлева</dc:creator>
  <cp:lastModifiedBy>user</cp:lastModifiedBy>
  <cp:revision>7</cp:revision>
  <dcterms:created xsi:type="dcterms:W3CDTF">2016-05-29T13:00:20Z</dcterms:created>
  <dcterms:modified xsi:type="dcterms:W3CDTF">2016-06-29T07:21:33Z</dcterms:modified>
</cp:coreProperties>
</file>