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24" autoAdjust="0"/>
    <p:restoredTop sz="94660"/>
  </p:normalViewPr>
  <p:slideViewPr>
    <p:cSldViewPr>
      <p:cViewPr varScale="1">
        <p:scale>
          <a:sx n="116" d="100"/>
          <a:sy n="116" d="100"/>
        </p:scale>
        <p:origin x="171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hyperlink" Target="https://ru.wikipedia.org/wiki/&#1055;&#1072;&#1084;&#1103;&#1090;&#1100;_&#1087;&#1077;&#1088;&#1077;&#1074;&#1086;&#1076;&#1086;&#1074;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hyperlink" Target="http://www.englishelp.ru/translator/articles-for-translator/104-what-are-cat-tools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megat.org/ru/omegat.html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92_&#1075;&#1086;&#1076;" TargetMode="External"/><Relationship Id="rId2" Type="http://schemas.openxmlformats.org/officeDocument/2006/relationships/hyperlink" Target="https://ru.wikipedia.org/wiki/&#1040;&#1074;&#1090;&#1086;&#1084;&#1072;&#1090;&#1080;&#1079;&#1080;&#1088;&#1086;&#1074;&#1072;&#1085;&#1085;&#1099;&#1081;_&#1087;&#1077;&#1088;&#1077;&#1074;&#1086;&#1076;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englishelp.ru/articles-for-translator/104-what-are-cat-tools.html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Star_AG" TargetMode="External"/><Relationship Id="rId2" Type="http://schemas.openxmlformats.org/officeDocument/2006/relationships/hyperlink" Target="https://ru.wikipedia.org/wiki/STAR_Transit_NXT#cite_note-1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268760"/>
            <a:ext cx="6335053" cy="2354265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С</a:t>
            </a:r>
            <a:r>
              <a:rPr lang="ru-RU" dirty="0" smtClean="0"/>
              <a:t>истемы </a:t>
            </a:r>
            <a:r>
              <a:rPr lang="ru-RU" dirty="0"/>
              <a:t>класса </a:t>
            </a:r>
            <a:r>
              <a:rPr lang="en-US" dirty="0"/>
              <a:t>Translation Memory</a:t>
            </a:r>
            <a:r>
              <a:rPr lang="ru-RU" dirty="0"/>
              <a:t> и их сравнительная характеристика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293096"/>
            <a:ext cx="5712179" cy="1524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47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727101"/>
            <a:ext cx="368597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 smtClean="0">
                <a:hlinkClick r:id="rId2"/>
              </a:rPr>
              <a:t>отправлять</a:t>
            </a:r>
            <a:r>
              <a:rPr lang="en-US" dirty="0" smtClean="0">
                <a:hlinkClick r:id="rId2"/>
              </a:rPr>
              <a:t> </a:t>
            </a:r>
            <a:r>
              <a:rPr lang="ru-RU" dirty="0">
                <a:hlinkClick r:id="rId2"/>
              </a:rPr>
              <a:t>проект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с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переводом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другим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переводчикам</a:t>
            </a:r>
            <a:r>
              <a:rPr lang="en-US" dirty="0">
                <a:hlinkClick r:id="rId2"/>
              </a:rPr>
              <a:t>, </a:t>
            </a:r>
            <a:r>
              <a:rPr lang="ru-RU" dirty="0">
                <a:hlinkClick r:id="rId2"/>
              </a:rPr>
              <a:t>экспортировать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его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и</a:t>
            </a:r>
            <a:r>
              <a:rPr lang="en-US" dirty="0">
                <a:hlinkClick r:id="rId2"/>
              </a:rPr>
              <a:t> </a:t>
            </a:r>
            <a:r>
              <a:rPr lang="ru-RU" dirty="0">
                <a:hlinkClick r:id="rId2"/>
              </a:rPr>
              <a:t>т</a:t>
            </a:r>
            <a:r>
              <a:rPr lang="en-US" dirty="0">
                <a:hlinkClick r:id="rId2"/>
              </a:rPr>
              <a:t>.</a:t>
            </a:r>
            <a:r>
              <a:rPr lang="ru-RU" dirty="0">
                <a:hlinkClick r:id="rId2"/>
              </a:rPr>
              <a:t>д</a:t>
            </a:r>
            <a:r>
              <a:rPr lang="en-US" dirty="0">
                <a:hlinkClick r:id="rId2"/>
              </a:rPr>
              <a:t>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позволяет</a:t>
            </a:r>
            <a:r>
              <a:rPr lang="en-US" dirty="0" smtClean="0"/>
              <a:t> </a:t>
            </a:r>
            <a:r>
              <a:rPr lang="ru-RU" dirty="0"/>
              <a:t>создавать</a:t>
            </a:r>
            <a:r>
              <a:rPr lang="en-US" dirty="0"/>
              <a:t> </a:t>
            </a:r>
            <a:r>
              <a:rPr lang="ru-RU" dirty="0"/>
              <a:t>словари</a:t>
            </a:r>
            <a:r>
              <a:rPr lang="en-US" dirty="0"/>
              <a:t>, </a:t>
            </a:r>
            <a:r>
              <a:rPr lang="ru-RU" dirty="0"/>
              <a:t>которые</a:t>
            </a:r>
            <a:r>
              <a:rPr lang="en-US" dirty="0"/>
              <a:t> </a:t>
            </a:r>
            <a:r>
              <a:rPr lang="ru-RU" dirty="0"/>
              <a:t>используются</a:t>
            </a:r>
            <a:r>
              <a:rPr lang="en-US" dirty="0"/>
              <a:t> </a:t>
            </a:r>
            <a:r>
              <a:rPr lang="ru-RU" dirty="0"/>
              <a:t>во</a:t>
            </a:r>
            <a:r>
              <a:rPr lang="en-US" dirty="0"/>
              <a:t> </a:t>
            </a:r>
            <a:r>
              <a:rPr lang="ru-RU" dirty="0"/>
              <a:t>время</a:t>
            </a:r>
            <a:r>
              <a:rPr lang="en-US" dirty="0"/>
              <a:t> </a:t>
            </a:r>
            <a:r>
              <a:rPr lang="ru-RU" dirty="0"/>
              <a:t>перевода</a:t>
            </a:r>
            <a:r>
              <a:rPr lang="en-US" dirty="0"/>
              <a:t> </a:t>
            </a:r>
            <a:r>
              <a:rPr lang="ru-RU" dirty="0"/>
              <a:t>или</a:t>
            </a:r>
            <a:r>
              <a:rPr lang="en-US" dirty="0"/>
              <a:t> </a:t>
            </a:r>
            <a:r>
              <a:rPr lang="ru-RU" dirty="0"/>
              <a:t>подготовки</a:t>
            </a:r>
            <a:r>
              <a:rPr lang="en-US" dirty="0"/>
              <a:t> </a:t>
            </a:r>
            <a:r>
              <a:rPr lang="ru-RU" dirty="0"/>
              <a:t>проектов</a:t>
            </a:r>
            <a:r>
              <a:rPr lang="en-US" dirty="0"/>
              <a:t>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789040"/>
            <a:ext cx="2914650" cy="20478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220" y="836712"/>
            <a:ext cx="3390900" cy="2047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57577" y="3789040"/>
            <a:ext cx="3888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/>
              <a:t>редактировать</a:t>
            </a:r>
            <a:r>
              <a:rPr lang="en-US" dirty="0"/>
              <a:t> </a:t>
            </a:r>
            <a:r>
              <a:rPr lang="ru-RU" dirty="0"/>
              <a:t>его</a:t>
            </a:r>
            <a:r>
              <a:rPr lang="en-US" dirty="0"/>
              <a:t>, </a:t>
            </a:r>
            <a:r>
              <a:rPr lang="ru-RU" dirty="0"/>
              <a:t>используя</a:t>
            </a:r>
            <a:r>
              <a:rPr lang="en-US" dirty="0"/>
              <a:t> </a:t>
            </a:r>
            <a:r>
              <a:rPr lang="ru-RU" dirty="0"/>
              <a:t>доступные</a:t>
            </a:r>
            <a:r>
              <a:rPr lang="en-US" dirty="0"/>
              <a:t> </a:t>
            </a:r>
            <a:r>
              <a:rPr lang="ru-RU" dirty="0"/>
              <a:t>готовые</a:t>
            </a:r>
            <a:r>
              <a:rPr lang="en-US" dirty="0"/>
              <a:t> </a:t>
            </a:r>
            <a:r>
              <a:rPr lang="ru-RU" dirty="0"/>
              <a:t>переводы</a:t>
            </a:r>
            <a:r>
              <a:rPr lang="en-US" dirty="0"/>
              <a:t> </a:t>
            </a:r>
            <a:endParaRPr lang="ru-RU" dirty="0"/>
          </a:p>
          <a:p>
            <a:pPr marL="285750" indent="-285750">
              <a:buFont typeface="Wingdings" pitchFamily="2" charset="2"/>
              <a:buChar char="Ø"/>
            </a:pPr>
            <a:r>
              <a:rPr lang="ru-RU" dirty="0"/>
              <a:t>сохранять</a:t>
            </a:r>
            <a:r>
              <a:rPr lang="en-US" dirty="0"/>
              <a:t> </a:t>
            </a:r>
            <a:r>
              <a:rPr lang="ru-RU" dirty="0"/>
              <a:t>в</a:t>
            </a:r>
            <a:r>
              <a:rPr lang="en-US" dirty="0"/>
              <a:t> </a:t>
            </a:r>
            <a:r>
              <a:rPr lang="ru-RU" dirty="0"/>
              <a:t>виде</a:t>
            </a:r>
            <a:r>
              <a:rPr lang="en-US" dirty="0"/>
              <a:t> </a:t>
            </a:r>
            <a:r>
              <a:rPr lang="ru-RU" dirty="0"/>
              <a:t>материала</a:t>
            </a:r>
            <a:r>
              <a:rPr lang="en-US" dirty="0"/>
              <a:t> </a:t>
            </a:r>
            <a:r>
              <a:rPr lang="ru-RU" dirty="0"/>
              <a:t>для</a:t>
            </a:r>
            <a:r>
              <a:rPr lang="en-US" dirty="0"/>
              <a:t> </a:t>
            </a:r>
            <a:r>
              <a:rPr lang="ru-RU" dirty="0"/>
              <a:t>дальнейших</a:t>
            </a:r>
            <a:r>
              <a:rPr lang="en-US" dirty="0"/>
              <a:t> </a:t>
            </a:r>
            <a:r>
              <a:rPr lang="ru-RU" dirty="0"/>
              <a:t>переводов</a:t>
            </a:r>
            <a:r>
              <a:rPr lang="en-US" dirty="0"/>
              <a:t> (</a:t>
            </a:r>
            <a:r>
              <a:rPr lang="ru-RU" u="sng" dirty="0">
                <a:hlinkClick r:id="rId2"/>
              </a:rPr>
              <a:t>память</a:t>
            </a:r>
            <a:r>
              <a:rPr lang="en-US" u="sng" dirty="0">
                <a:hlinkClick r:id="rId2"/>
              </a:rPr>
              <a:t> </a:t>
            </a:r>
            <a:r>
              <a:rPr lang="ru-RU" u="sng" dirty="0">
                <a:hlinkClick r:id="rId2"/>
              </a:rPr>
              <a:t>переводов</a:t>
            </a:r>
            <a:r>
              <a:rPr lang="en-US" dirty="0">
                <a:hlinkClick r:id="rId2"/>
              </a:rPr>
              <a:t>), </a:t>
            </a:r>
            <a:endParaRPr lang="ru-RU" dirty="0">
              <a:hlinkClick r:id="rId2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461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70567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Цвета</a:t>
            </a:r>
            <a:endParaRPr lang="en-US" b="1" dirty="0"/>
          </a:p>
          <a:p>
            <a:r>
              <a:rPr lang="ru-RU" dirty="0"/>
              <a:t>Цвета</a:t>
            </a:r>
            <a:r>
              <a:rPr lang="en-US" dirty="0"/>
              <a:t> </a:t>
            </a:r>
            <a:r>
              <a:rPr lang="ru-RU" dirty="0"/>
              <a:t>в</a:t>
            </a:r>
            <a:r>
              <a:rPr lang="en-US" dirty="0"/>
              <a:t> Transit </a:t>
            </a:r>
            <a:r>
              <a:rPr lang="en-US" dirty="0" err="1"/>
              <a:t>NXT</a:t>
            </a:r>
            <a:r>
              <a:rPr lang="en-US" dirty="0"/>
              <a:t> </a:t>
            </a:r>
            <a:r>
              <a:rPr lang="ru-RU" dirty="0"/>
              <a:t>играют</a:t>
            </a:r>
            <a:r>
              <a:rPr lang="en-US" dirty="0"/>
              <a:t> </a:t>
            </a:r>
            <a:r>
              <a:rPr lang="ru-RU" dirty="0"/>
              <a:t>определенную</a:t>
            </a:r>
            <a:r>
              <a:rPr lang="en-US" dirty="0"/>
              <a:t> </a:t>
            </a:r>
            <a:r>
              <a:rPr lang="ru-RU" dirty="0"/>
              <a:t>роль</a:t>
            </a:r>
            <a:r>
              <a:rPr lang="en-US" dirty="0"/>
              <a:t>, </a:t>
            </a:r>
            <a:r>
              <a:rPr lang="ru-RU" dirty="0"/>
              <a:t>так</a:t>
            </a:r>
            <a:r>
              <a:rPr lang="en-US" dirty="0"/>
              <a:t> </a:t>
            </a:r>
            <a:r>
              <a:rPr lang="ru-RU" dirty="0"/>
              <a:t>как</a:t>
            </a:r>
            <a:r>
              <a:rPr lang="en-US" dirty="0"/>
              <a:t> </a:t>
            </a:r>
            <a:r>
              <a:rPr lang="ru-RU" dirty="0"/>
              <a:t>каждый</a:t>
            </a:r>
            <a:r>
              <a:rPr lang="en-US" dirty="0"/>
              <a:t> </a:t>
            </a:r>
            <a:r>
              <a:rPr lang="ru-RU" dirty="0"/>
              <a:t>цвет</a:t>
            </a:r>
            <a:r>
              <a:rPr lang="en-US" dirty="0"/>
              <a:t> </a:t>
            </a:r>
            <a:r>
              <a:rPr lang="ru-RU" dirty="0" err="1"/>
              <a:t>свзязан</a:t>
            </a:r>
            <a:r>
              <a:rPr lang="en-US" dirty="0"/>
              <a:t> </a:t>
            </a:r>
            <a:r>
              <a:rPr lang="ru-RU" dirty="0"/>
              <a:t>с</a:t>
            </a:r>
            <a:r>
              <a:rPr lang="en-US" dirty="0"/>
              <a:t> </a:t>
            </a:r>
            <a:r>
              <a:rPr lang="ru-RU" dirty="0"/>
              <a:t>определенной</a:t>
            </a:r>
            <a:r>
              <a:rPr lang="en-US" dirty="0"/>
              <a:t> </a:t>
            </a:r>
            <a:r>
              <a:rPr lang="ru-RU" dirty="0"/>
              <a:t>тематикой</a:t>
            </a:r>
            <a:r>
              <a:rPr lang="en-US" dirty="0"/>
              <a:t>. </a:t>
            </a:r>
            <a:r>
              <a:rPr lang="ru-RU" dirty="0"/>
              <a:t>Это</a:t>
            </a:r>
            <a:r>
              <a:rPr lang="en-US" dirty="0"/>
              <a:t> </a:t>
            </a:r>
            <a:r>
              <a:rPr lang="ru-RU" dirty="0"/>
              <a:t>должно</a:t>
            </a:r>
            <a:r>
              <a:rPr lang="en-US" dirty="0"/>
              <a:t> </a:t>
            </a:r>
            <a:r>
              <a:rPr lang="ru-RU" dirty="0"/>
              <a:t>помогать</a:t>
            </a:r>
            <a:r>
              <a:rPr lang="en-US" dirty="0"/>
              <a:t> </a:t>
            </a:r>
            <a:r>
              <a:rPr lang="ru-RU" dirty="0"/>
              <a:t>пользователю</a:t>
            </a:r>
            <a:r>
              <a:rPr lang="en-US" dirty="0"/>
              <a:t> </a:t>
            </a:r>
            <a:r>
              <a:rPr lang="ru-RU" dirty="0"/>
              <a:t>быстрее</a:t>
            </a:r>
            <a:r>
              <a:rPr lang="en-US" dirty="0"/>
              <a:t> </a:t>
            </a:r>
            <a:r>
              <a:rPr lang="ru-RU" dirty="0"/>
              <a:t>определять</a:t>
            </a:r>
            <a:r>
              <a:rPr lang="en-US" dirty="0"/>
              <a:t> </a:t>
            </a:r>
            <a:r>
              <a:rPr lang="ru-RU" dirty="0"/>
              <a:t>область</a:t>
            </a:r>
            <a:r>
              <a:rPr lang="en-US" dirty="0"/>
              <a:t> </a:t>
            </a:r>
            <a:r>
              <a:rPr lang="ru-RU" dirty="0"/>
              <a:t>применения</a:t>
            </a:r>
            <a:r>
              <a:rPr lang="en-US" dirty="0"/>
              <a:t> </a:t>
            </a:r>
            <a:r>
              <a:rPr lang="ru-RU" dirty="0"/>
              <a:t>той</a:t>
            </a:r>
            <a:r>
              <a:rPr lang="en-US" dirty="0"/>
              <a:t> </a:t>
            </a:r>
            <a:r>
              <a:rPr lang="ru-RU" dirty="0"/>
              <a:t>или</a:t>
            </a:r>
            <a:r>
              <a:rPr lang="en-US" dirty="0"/>
              <a:t> </a:t>
            </a:r>
            <a:r>
              <a:rPr lang="ru-RU" dirty="0"/>
              <a:t>иной</a:t>
            </a:r>
            <a:r>
              <a:rPr lang="en-US" dirty="0"/>
              <a:t> </a:t>
            </a:r>
            <a:r>
              <a:rPr lang="ru-RU" dirty="0"/>
              <a:t>функции</a:t>
            </a:r>
            <a:r>
              <a:rPr lang="en-US" dirty="0"/>
              <a:t> </a:t>
            </a:r>
            <a:r>
              <a:rPr lang="ru-RU" dirty="0"/>
              <a:t>или</a:t>
            </a:r>
            <a:r>
              <a:rPr lang="en-US" dirty="0"/>
              <a:t> </a:t>
            </a:r>
            <a:r>
              <a:rPr lang="ru-RU" dirty="0"/>
              <a:t>окна</a:t>
            </a:r>
            <a:r>
              <a:rPr lang="en-US" dirty="0"/>
              <a:t>.</a:t>
            </a:r>
          </a:p>
          <a:p>
            <a:r>
              <a:rPr lang="ru-RU" dirty="0"/>
              <a:t>Следующие</a:t>
            </a:r>
            <a:r>
              <a:rPr lang="en-US" dirty="0"/>
              <a:t> </a:t>
            </a:r>
            <a:r>
              <a:rPr lang="ru-RU" dirty="0"/>
              <a:t>цвета</a:t>
            </a:r>
            <a:r>
              <a:rPr lang="en-US" dirty="0"/>
              <a:t> </a:t>
            </a:r>
            <a:r>
              <a:rPr lang="ru-RU" dirty="0"/>
              <a:t>отвечают</a:t>
            </a:r>
            <a:r>
              <a:rPr lang="en-US" dirty="0"/>
              <a:t> </a:t>
            </a:r>
            <a:r>
              <a:rPr lang="ru-RU" dirty="0"/>
              <a:t>определенным</a:t>
            </a:r>
            <a:r>
              <a:rPr lang="en-US" dirty="0"/>
              <a:t> </a:t>
            </a:r>
            <a:r>
              <a:rPr lang="ru-RU" dirty="0"/>
              <a:t>темам</a:t>
            </a:r>
            <a:r>
              <a:rPr lang="en-US" dirty="0"/>
              <a:t>:</a:t>
            </a:r>
          </a:p>
          <a:p>
            <a:r>
              <a:rPr lang="ru-RU" b="1" dirty="0">
                <a:solidFill>
                  <a:srgbClr val="FF0000"/>
                </a:solidFill>
              </a:rPr>
              <a:t>красный</a:t>
            </a:r>
            <a:r>
              <a:rPr lang="en-US" dirty="0"/>
              <a:t> — </a:t>
            </a:r>
            <a:r>
              <a:rPr lang="ru-RU" dirty="0"/>
              <a:t>всё</a:t>
            </a:r>
            <a:r>
              <a:rPr lang="en-US" dirty="0"/>
              <a:t>, </a:t>
            </a:r>
            <a:r>
              <a:rPr lang="ru-RU" dirty="0"/>
              <a:t>что</a:t>
            </a:r>
            <a:r>
              <a:rPr lang="en-US" dirty="0"/>
              <a:t> </a:t>
            </a:r>
            <a:r>
              <a:rPr lang="ru-RU" dirty="0"/>
              <a:t>связано</a:t>
            </a:r>
            <a:r>
              <a:rPr lang="en-US" dirty="0"/>
              <a:t> </a:t>
            </a:r>
            <a:r>
              <a:rPr lang="ru-RU" dirty="0"/>
              <a:t>с</a:t>
            </a:r>
            <a:r>
              <a:rPr lang="en-US" dirty="0"/>
              <a:t> </a:t>
            </a:r>
            <a:r>
              <a:rPr lang="ru-RU" dirty="0"/>
              <a:t>переводом</a:t>
            </a:r>
          </a:p>
          <a:p>
            <a:r>
              <a:rPr lang="ru-RU" b="1" dirty="0">
                <a:solidFill>
                  <a:schemeClr val="accent4"/>
                </a:solidFill>
              </a:rPr>
              <a:t>зеленый</a:t>
            </a:r>
            <a:r>
              <a:rPr lang="en-US" dirty="0"/>
              <a:t> — </a:t>
            </a:r>
            <a:r>
              <a:rPr lang="ru-RU" dirty="0"/>
              <a:t>всё</a:t>
            </a:r>
            <a:r>
              <a:rPr lang="en-US" dirty="0"/>
              <a:t>, </a:t>
            </a:r>
            <a:r>
              <a:rPr lang="ru-RU" dirty="0"/>
              <a:t>что</a:t>
            </a:r>
            <a:r>
              <a:rPr lang="en-US" dirty="0"/>
              <a:t> </a:t>
            </a:r>
            <a:r>
              <a:rPr lang="ru-RU" dirty="0"/>
              <a:t>связано</a:t>
            </a:r>
            <a:r>
              <a:rPr lang="en-US" dirty="0"/>
              <a:t> </a:t>
            </a:r>
            <a:r>
              <a:rPr lang="ru-RU" dirty="0"/>
              <a:t>с</a:t>
            </a:r>
            <a:r>
              <a:rPr lang="en-US" dirty="0"/>
              <a:t> </a:t>
            </a:r>
            <a:r>
              <a:rPr lang="ru-RU" dirty="0"/>
              <a:t>оригинальным</a:t>
            </a:r>
            <a:r>
              <a:rPr lang="en-US" dirty="0"/>
              <a:t> </a:t>
            </a:r>
            <a:r>
              <a:rPr lang="ru-RU" dirty="0"/>
              <a:t>текстом</a:t>
            </a:r>
          </a:p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синий</a:t>
            </a:r>
            <a:r>
              <a:rPr lang="en-US" dirty="0"/>
              <a:t> — </a:t>
            </a:r>
            <a:r>
              <a:rPr lang="ru-RU" dirty="0"/>
              <a:t>всё</a:t>
            </a:r>
            <a:r>
              <a:rPr lang="en-US" dirty="0"/>
              <a:t>, </a:t>
            </a:r>
            <a:r>
              <a:rPr lang="ru-RU" dirty="0"/>
              <a:t>что</a:t>
            </a:r>
            <a:r>
              <a:rPr lang="en-US" dirty="0"/>
              <a:t> </a:t>
            </a:r>
            <a:r>
              <a:rPr lang="ru-RU" dirty="0"/>
              <a:t>связано</a:t>
            </a:r>
            <a:r>
              <a:rPr lang="en-US" dirty="0"/>
              <a:t> </a:t>
            </a:r>
            <a:r>
              <a:rPr lang="ru-RU" dirty="0"/>
              <a:t>с</a:t>
            </a:r>
            <a:r>
              <a:rPr lang="en-US" dirty="0"/>
              <a:t> </a:t>
            </a:r>
            <a:r>
              <a:rPr lang="ru-RU" dirty="0"/>
              <a:t>тегами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форматированием</a:t>
            </a:r>
          </a:p>
          <a:p>
            <a:r>
              <a:rPr lang="ru-RU" b="1" dirty="0">
                <a:solidFill>
                  <a:srgbClr val="FFFF00"/>
                </a:solidFill>
              </a:rPr>
              <a:t>желтый</a:t>
            </a:r>
            <a:r>
              <a:rPr lang="en-US" dirty="0"/>
              <a:t> — </a:t>
            </a:r>
            <a:r>
              <a:rPr lang="ru-RU" dirty="0"/>
              <a:t>всё</a:t>
            </a:r>
            <a:r>
              <a:rPr lang="en-US" dirty="0"/>
              <a:t>, </a:t>
            </a:r>
            <a:r>
              <a:rPr lang="ru-RU" dirty="0"/>
              <a:t>что</a:t>
            </a:r>
            <a:r>
              <a:rPr lang="en-US" dirty="0"/>
              <a:t> </a:t>
            </a:r>
            <a:r>
              <a:rPr lang="ru-RU" dirty="0"/>
              <a:t>связано</a:t>
            </a:r>
            <a:r>
              <a:rPr lang="en-US" dirty="0"/>
              <a:t> </a:t>
            </a:r>
            <a:r>
              <a:rPr lang="ru-RU" dirty="0"/>
              <a:t>с</a:t>
            </a:r>
            <a:r>
              <a:rPr lang="en-US" dirty="0"/>
              <a:t> </a:t>
            </a:r>
            <a:r>
              <a:rPr lang="ru-RU" dirty="0"/>
              <a:t>терминологией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563009"/>
            <a:ext cx="4167502" cy="251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9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6965245" cy="1202485"/>
          </a:xfrm>
        </p:spPr>
        <p:txBody>
          <a:bodyPr/>
          <a:lstStyle/>
          <a:p>
            <a:r>
              <a:rPr lang="en-US" dirty="0" err="1" smtClean="0"/>
              <a:t>Wordfast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2420888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 err="1"/>
              <a:t>Wordfast</a:t>
            </a:r>
            <a:r>
              <a:rPr lang="en-US" dirty="0"/>
              <a:t> -</a:t>
            </a:r>
            <a:r>
              <a:rPr lang="ru-RU" dirty="0"/>
              <a:t>это</a:t>
            </a:r>
            <a:r>
              <a:rPr lang="en-US" dirty="0"/>
              <a:t> </a:t>
            </a:r>
            <a:r>
              <a:rPr lang="ru-RU" dirty="0"/>
              <a:t>программа</a:t>
            </a:r>
            <a:r>
              <a:rPr lang="en-US" dirty="0"/>
              <a:t> </a:t>
            </a:r>
            <a:r>
              <a:rPr lang="ru-RU" dirty="0"/>
              <a:t>автоматизированного</a:t>
            </a:r>
            <a:r>
              <a:rPr lang="en-US" dirty="0"/>
              <a:t> </a:t>
            </a:r>
            <a:r>
              <a:rPr lang="ru-RU" dirty="0"/>
              <a:t>перевода</a:t>
            </a:r>
            <a:r>
              <a:rPr lang="en-US" dirty="0"/>
              <a:t> (</a:t>
            </a:r>
            <a:r>
              <a:rPr lang="en-US" u="sng" dirty="0">
                <a:hlinkClick r:id="rId2"/>
              </a:rPr>
              <a:t>CAT</a:t>
            </a:r>
            <a:r>
              <a:rPr lang="en-US" dirty="0">
                <a:hlinkClick r:id="rId2"/>
              </a:rPr>
              <a:t>),  </a:t>
            </a:r>
            <a:r>
              <a:rPr lang="ru-RU" dirty="0">
                <a:hlinkClick r:id="rId2"/>
              </a:rPr>
              <a:t>программа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для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перевода</a:t>
            </a:r>
            <a:r>
              <a:rPr lang="en-US" dirty="0">
                <a:hlinkClick r:id="rId2"/>
              </a:rPr>
              <a:t>, </a:t>
            </a:r>
            <a:r>
              <a:rPr lang="ru-RU" dirty="0">
                <a:hlinkClick r:id="rId2"/>
              </a:rPr>
              <a:t>которую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создал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Ив</a:t>
            </a:r>
            <a:r>
              <a:rPr lang="en-US" dirty="0">
                <a:hlinkClick r:id="rId2"/>
              </a:rPr>
              <a:t> </a:t>
            </a:r>
            <a:r>
              <a:rPr lang="ru-RU" dirty="0" err="1">
                <a:hlinkClick r:id="rId2"/>
              </a:rPr>
              <a:t>Шамполлион</a:t>
            </a:r>
            <a:r>
              <a:rPr lang="en-US" dirty="0">
                <a:hlinkClick r:id="rId2"/>
              </a:rPr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083" y="3284984"/>
            <a:ext cx="1750293" cy="21703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933056"/>
            <a:ext cx="269557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2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650659"/>
            <a:ext cx="71287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dirty="0"/>
              <a:t>Содержит</a:t>
            </a:r>
            <a:r>
              <a:rPr lang="en-US" dirty="0"/>
              <a:t> </a:t>
            </a:r>
            <a:r>
              <a:rPr lang="ru-RU" dirty="0"/>
              <a:t>функцию</a:t>
            </a:r>
            <a:r>
              <a:rPr lang="en-US" dirty="0"/>
              <a:t> </a:t>
            </a:r>
            <a:r>
              <a:rPr lang="ru-RU" dirty="0"/>
              <a:t>перевода</a:t>
            </a:r>
            <a:r>
              <a:rPr lang="en-US" dirty="0"/>
              <a:t>, </a:t>
            </a:r>
            <a:r>
              <a:rPr lang="ru-RU" dirty="0"/>
              <a:t>установление</a:t>
            </a:r>
            <a:r>
              <a:rPr lang="en-US" dirty="0"/>
              <a:t> </a:t>
            </a:r>
            <a:r>
              <a:rPr lang="ru-RU" dirty="0"/>
              <a:t>термина</a:t>
            </a:r>
            <a:r>
              <a:rPr lang="en-US" dirty="0"/>
              <a:t>, </a:t>
            </a:r>
            <a:r>
              <a:rPr lang="ru-RU" dirty="0"/>
              <a:t>контроль</a:t>
            </a:r>
            <a:r>
              <a:rPr lang="en-US" dirty="0"/>
              <a:t> </a:t>
            </a:r>
            <a:r>
              <a:rPr lang="ru-RU" dirty="0"/>
              <a:t>качества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разнообразные</a:t>
            </a:r>
            <a:r>
              <a:rPr lang="en-US" dirty="0"/>
              <a:t> </a:t>
            </a:r>
            <a:r>
              <a:rPr lang="ru-RU" dirty="0"/>
              <a:t>возможности</a:t>
            </a:r>
            <a:r>
              <a:rPr lang="en-US" dirty="0"/>
              <a:t> </a:t>
            </a:r>
            <a:r>
              <a:rPr lang="ru-RU" dirty="0"/>
              <a:t>настройки</a:t>
            </a:r>
            <a:r>
              <a:rPr lang="en-US" dirty="0"/>
              <a:t>, </a:t>
            </a:r>
            <a:endParaRPr lang="en-US" dirty="0" smtClean="0"/>
          </a:p>
          <a:p>
            <a:pPr marL="285750" indent="-285750">
              <a:buFont typeface="Wingdings" pitchFamily="2" charset="2"/>
              <a:buChar char="v"/>
            </a:pPr>
            <a:endParaRPr lang="en-US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позволяет</a:t>
            </a:r>
            <a:r>
              <a:rPr lang="en-US" dirty="0" smtClean="0"/>
              <a:t> </a:t>
            </a:r>
            <a:r>
              <a:rPr lang="ru-RU" dirty="0"/>
              <a:t>осуществлять</a:t>
            </a:r>
            <a:r>
              <a:rPr lang="en-US" dirty="0"/>
              <a:t> </a:t>
            </a:r>
            <a:r>
              <a:rPr lang="ru-RU" dirty="0"/>
              <a:t>поиск</a:t>
            </a:r>
            <a:r>
              <a:rPr lang="en-US" dirty="0"/>
              <a:t> </a:t>
            </a:r>
            <a:r>
              <a:rPr lang="ru-RU" dirty="0"/>
              <a:t>из</a:t>
            </a:r>
            <a:r>
              <a:rPr lang="en-US" dirty="0"/>
              <a:t> </a:t>
            </a:r>
            <a:r>
              <a:rPr lang="ru-RU" dirty="0" smtClean="0"/>
              <a:t>многих</a:t>
            </a:r>
            <a:r>
              <a:rPr lang="en-US" dirty="0"/>
              <a:t> </a:t>
            </a:r>
            <a:r>
              <a:rPr lang="ru-RU" dirty="0" smtClean="0"/>
              <a:t>различных</a:t>
            </a:r>
            <a:r>
              <a:rPr lang="en-US" dirty="0" smtClean="0"/>
              <a:t> </a:t>
            </a:r>
            <a:r>
              <a:rPr lang="ru-RU" dirty="0"/>
              <a:t>типов</a:t>
            </a:r>
            <a:r>
              <a:rPr lang="en-US" dirty="0"/>
              <a:t> </a:t>
            </a:r>
            <a:r>
              <a:rPr lang="ru-RU" dirty="0"/>
              <a:t>переводческой</a:t>
            </a:r>
            <a:r>
              <a:rPr lang="en-US" dirty="0"/>
              <a:t> </a:t>
            </a:r>
            <a:r>
              <a:rPr lang="ru-RU" dirty="0"/>
              <a:t>памяти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из</a:t>
            </a:r>
            <a:r>
              <a:rPr lang="en-US" dirty="0"/>
              <a:t> </a:t>
            </a:r>
            <a:r>
              <a:rPr lang="ru-RU" dirty="0"/>
              <a:t>иных</a:t>
            </a:r>
            <a:r>
              <a:rPr lang="en-US" dirty="0"/>
              <a:t> </a:t>
            </a:r>
            <a:r>
              <a:rPr lang="ru-RU" dirty="0"/>
              <a:t>файлов</a:t>
            </a:r>
            <a:r>
              <a:rPr lang="en-US" dirty="0" smtClean="0"/>
              <a:t>.</a:t>
            </a:r>
          </a:p>
          <a:p>
            <a:pPr marL="285750" indent="-285750">
              <a:buFont typeface="Wingdings" pitchFamily="2" charset="2"/>
              <a:buChar char="v"/>
            </a:pPr>
            <a:endParaRPr lang="en-US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Позволяет</a:t>
            </a:r>
            <a:r>
              <a:rPr lang="en-US" dirty="0" smtClean="0"/>
              <a:t> </a:t>
            </a:r>
            <a:r>
              <a:rPr lang="ru-RU" dirty="0"/>
              <a:t>переводить</a:t>
            </a:r>
            <a:r>
              <a:rPr lang="en-US" dirty="0"/>
              <a:t> </a:t>
            </a:r>
            <a:r>
              <a:rPr lang="ru-RU" dirty="0"/>
              <a:t>файлы</a:t>
            </a:r>
            <a:r>
              <a:rPr lang="en-US" dirty="0"/>
              <a:t> Word, Excel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en-US" dirty="0" smtClean="0"/>
              <a:t>PowerPoint</a:t>
            </a:r>
          </a:p>
          <a:p>
            <a:pPr marL="285750" indent="-285750">
              <a:buFont typeface="Wingdings" pitchFamily="2" charset="2"/>
              <a:buChar char="v"/>
            </a:pPr>
            <a:endParaRPr lang="en-US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можно</a:t>
            </a:r>
            <a:r>
              <a:rPr lang="en-US" dirty="0" smtClean="0"/>
              <a:t> </a:t>
            </a:r>
            <a:r>
              <a:rPr lang="ru-RU" dirty="0"/>
              <a:t>обмениваться</a:t>
            </a:r>
            <a:r>
              <a:rPr lang="en-US" dirty="0"/>
              <a:t> </a:t>
            </a:r>
            <a:r>
              <a:rPr lang="ru-RU" dirty="0"/>
              <a:t>данными</a:t>
            </a:r>
            <a:r>
              <a:rPr lang="en-US" dirty="0"/>
              <a:t> </a:t>
            </a:r>
            <a:r>
              <a:rPr lang="ru-RU" dirty="0"/>
              <a:t>посредством</a:t>
            </a:r>
            <a:r>
              <a:rPr lang="en-US" dirty="0"/>
              <a:t> </a:t>
            </a:r>
            <a:r>
              <a:rPr lang="ru-RU" dirty="0"/>
              <a:t>локальной</a:t>
            </a:r>
            <a:r>
              <a:rPr lang="en-US" dirty="0"/>
              <a:t> </a:t>
            </a:r>
            <a:r>
              <a:rPr lang="ru-RU" dirty="0"/>
              <a:t>сети</a:t>
            </a:r>
            <a:r>
              <a:rPr lang="en-US" dirty="0"/>
              <a:t> </a:t>
            </a:r>
            <a:r>
              <a:rPr lang="ru-RU" dirty="0"/>
              <a:t>или</a:t>
            </a:r>
            <a:r>
              <a:rPr lang="en-US" dirty="0"/>
              <a:t> </a:t>
            </a:r>
            <a:r>
              <a:rPr lang="ru-RU" dirty="0"/>
              <a:t>через</a:t>
            </a:r>
            <a:r>
              <a:rPr lang="en-US" dirty="0"/>
              <a:t> </a:t>
            </a:r>
            <a:r>
              <a:rPr lang="ru-RU" dirty="0"/>
              <a:t>Интернет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789040"/>
            <a:ext cx="2990850" cy="20478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428999"/>
            <a:ext cx="28098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9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SmartCAT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2588711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SmartCAT</a:t>
            </a:r>
            <a:r>
              <a:rPr lang="en-US" dirty="0"/>
              <a:t> — </a:t>
            </a:r>
            <a:r>
              <a:rPr lang="ru-RU" dirty="0"/>
              <a:t>это комплексное решение для управления переводческими проектами и одновременно</a:t>
            </a:r>
            <a:r>
              <a:rPr lang="en-US" dirty="0"/>
              <a:t>  — </a:t>
            </a:r>
            <a:r>
              <a:rPr lang="ru-RU" dirty="0"/>
              <a:t>удобная рабочая среда для переводчиков и редакторов.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26" y="4221088"/>
            <a:ext cx="4572000" cy="11620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508" y="553300"/>
            <a:ext cx="2047875" cy="20478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34926" y="3789040"/>
            <a:ext cx="31534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Оно предназначено для того, чтобы сократить издержки на редактирование материалов, а также увеличить скорость и точность переводов.</a:t>
            </a:r>
          </a:p>
        </p:txBody>
      </p:sp>
    </p:spTree>
    <p:extLst>
      <p:ext uri="{BB962C8B-B14F-4D97-AF65-F5344CB8AC3E}">
        <p14:creationId xmlns:p14="http://schemas.microsoft.com/office/powerpoint/2010/main" val="26563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884" y="332656"/>
            <a:ext cx="9342884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100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836712"/>
            <a:ext cx="72008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r>
              <a:rPr lang="ru-RU" dirty="0" err="1" smtClean="0"/>
              <a:t>егодня</a:t>
            </a:r>
            <a:r>
              <a:rPr lang="en-US" dirty="0" smtClean="0"/>
              <a:t> </a:t>
            </a:r>
            <a:r>
              <a:rPr lang="ru-RU" dirty="0"/>
              <a:t>на</a:t>
            </a:r>
            <a:r>
              <a:rPr lang="en-US" dirty="0"/>
              <a:t> </a:t>
            </a:r>
            <a:r>
              <a:rPr lang="ru-RU" dirty="0"/>
              <a:t>рынке</a:t>
            </a:r>
            <a:r>
              <a:rPr lang="en-US" dirty="0"/>
              <a:t> </a:t>
            </a:r>
            <a:r>
              <a:rPr lang="ru-RU" dirty="0"/>
              <a:t>представлено</a:t>
            </a:r>
            <a:r>
              <a:rPr lang="en-US" dirty="0"/>
              <a:t> </a:t>
            </a:r>
            <a:r>
              <a:rPr lang="ru-RU" dirty="0"/>
              <a:t>несколько</a:t>
            </a:r>
            <a:r>
              <a:rPr lang="en-US" dirty="0"/>
              <a:t> </a:t>
            </a:r>
            <a:r>
              <a:rPr lang="ru-RU" dirty="0"/>
              <a:t>десятков</a:t>
            </a:r>
            <a:r>
              <a:rPr lang="en-US" dirty="0"/>
              <a:t> </a:t>
            </a:r>
            <a:r>
              <a:rPr lang="ru-RU" dirty="0"/>
              <a:t>программ</a:t>
            </a:r>
            <a:r>
              <a:rPr lang="en-US" dirty="0"/>
              <a:t>, </a:t>
            </a:r>
            <a:r>
              <a:rPr lang="ru-RU" dirty="0"/>
              <a:t>поддерживающих</a:t>
            </a:r>
            <a:r>
              <a:rPr lang="en-US" dirty="0"/>
              <a:t> </a:t>
            </a:r>
            <a:r>
              <a:rPr lang="ru-RU" dirty="0"/>
              <a:t>работу</a:t>
            </a:r>
            <a:r>
              <a:rPr lang="en-US" dirty="0"/>
              <a:t> </a:t>
            </a:r>
            <a:r>
              <a:rPr lang="ru-RU" dirty="0"/>
              <a:t>с</a:t>
            </a:r>
            <a:r>
              <a:rPr lang="en-US" dirty="0"/>
              <a:t> </a:t>
            </a:r>
            <a:r>
              <a:rPr lang="ru-RU" dirty="0"/>
              <a:t>технологией</a:t>
            </a:r>
            <a:r>
              <a:rPr lang="en-US" dirty="0"/>
              <a:t> Translation Memory. </a:t>
            </a:r>
            <a:endParaRPr lang="en-US" dirty="0" smtClean="0"/>
          </a:p>
          <a:p>
            <a:r>
              <a:rPr lang="ru-RU" u="sng" dirty="0" smtClean="0">
                <a:hlinkClick r:id="rId2"/>
              </a:rPr>
              <a:t>Рассмотренные программные</a:t>
            </a:r>
            <a:r>
              <a:rPr lang="en-US" u="sng" dirty="0" smtClean="0">
                <a:hlinkClick r:id="rId2"/>
              </a:rPr>
              <a:t> </a:t>
            </a:r>
            <a:r>
              <a:rPr lang="ru-RU" u="sng" dirty="0">
                <a:hlinkClick r:id="rId2"/>
              </a:rPr>
              <a:t>среды</a:t>
            </a:r>
            <a:r>
              <a:rPr lang="en-US" u="sng" dirty="0">
                <a:hlinkClick r:id="rId2"/>
              </a:rPr>
              <a:t> </a:t>
            </a:r>
            <a:r>
              <a:rPr lang="ru-RU" u="sng" dirty="0">
                <a:hlinkClick r:id="rId2"/>
              </a:rPr>
              <a:t>отличаются</a:t>
            </a:r>
            <a:r>
              <a:rPr lang="en-US" u="sng" dirty="0">
                <a:hlinkClick r:id="rId2"/>
              </a:rPr>
              <a:t>:</a:t>
            </a:r>
          </a:p>
          <a:p>
            <a:r>
              <a:rPr lang="en-US" u="sng" dirty="0"/>
              <a:t>— </a:t>
            </a:r>
            <a:r>
              <a:rPr lang="ru-RU" u="sng" dirty="0"/>
              <a:t>интерфейсом</a:t>
            </a:r>
            <a:r>
              <a:rPr lang="en-US" u="sng" dirty="0"/>
              <a:t> </a:t>
            </a:r>
            <a:r>
              <a:rPr lang="ru-RU" u="sng" dirty="0"/>
              <a:t>редактирования</a:t>
            </a:r>
            <a:r>
              <a:rPr lang="en-US" u="sng" dirty="0"/>
              <a:t> </a:t>
            </a:r>
            <a:r>
              <a:rPr lang="ru-RU" u="sng" dirty="0"/>
              <a:t>текста</a:t>
            </a:r>
            <a:r>
              <a:rPr lang="en-US" u="sng" dirty="0"/>
              <a:t>: </a:t>
            </a:r>
            <a:r>
              <a:rPr lang="ru-RU" u="sng" dirty="0"/>
              <a:t>некоторые</a:t>
            </a:r>
            <a:r>
              <a:rPr lang="en-US" u="sng" dirty="0"/>
              <a:t> </a:t>
            </a:r>
            <a:r>
              <a:rPr lang="ru-RU" u="sng" dirty="0"/>
              <a:t>программы</a:t>
            </a:r>
            <a:r>
              <a:rPr lang="en-US" u="sng" dirty="0"/>
              <a:t> </a:t>
            </a:r>
            <a:r>
              <a:rPr lang="ru-RU" u="sng" dirty="0"/>
              <a:t>интегрируются</a:t>
            </a:r>
            <a:r>
              <a:rPr lang="en-US" u="sng" dirty="0"/>
              <a:t> </a:t>
            </a:r>
            <a:r>
              <a:rPr lang="ru-RU" u="sng" dirty="0"/>
              <a:t>в</a:t>
            </a:r>
            <a:r>
              <a:rPr lang="en-US" u="sng" dirty="0"/>
              <a:t> MS Word (</a:t>
            </a:r>
            <a:r>
              <a:rPr lang="ru-RU" u="sng" dirty="0"/>
              <a:t>например</a:t>
            </a:r>
            <a:r>
              <a:rPr lang="en-US" u="sng" dirty="0"/>
              <a:t>, </a:t>
            </a:r>
            <a:r>
              <a:rPr lang="ru-RU" u="sng" dirty="0"/>
              <a:t>все</a:t>
            </a:r>
            <a:r>
              <a:rPr lang="en-US" u="sng" dirty="0"/>
              <a:t> </a:t>
            </a:r>
            <a:r>
              <a:rPr lang="ru-RU" u="sng" dirty="0"/>
              <a:t>версии</a:t>
            </a:r>
            <a:r>
              <a:rPr lang="en-US" u="sng" dirty="0"/>
              <a:t> </a:t>
            </a:r>
            <a:r>
              <a:rPr lang="en-US" u="sng" dirty="0" err="1"/>
              <a:t>SDL</a:t>
            </a:r>
            <a:r>
              <a:rPr lang="en-US" u="sng" dirty="0"/>
              <a:t> </a:t>
            </a:r>
            <a:r>
              <a:rPr lang="en-US" u="sng" dirty="0" err="1"/>
              <a:t>Trados</a:t>
            </a:r>
            <a:r>
              <a:rPr lang="en-US" u="sng" dirty="0"/>
              <a:t> </a:t>
            </a:r>
            <a:r>
              <a:rPr lang="ru-RU" u="sng" dirty="0"/>
              <a:t>до</a:t>
            </a:r>
            <a:r>
              <a:rPr lang="en-US" u="sng" dirty="0"/>
              <a:t> </a:t>
            </a:r>
            <a:r>
              <a:rPr lang="ru-RU" u="sng" dirty="0"/>
              <a:t>версии</a:t>
            </a:r>
            <a:r>
              <a:rPr lang="en-US" u="sng" dirty="0"/>
              <a:t> </a:t>
            </a:r>
            <a:r>
              <a:rPr lang="en-US" u="sng" dirty="0" err="1"/>
              <a:t>SDL</a:t>
            </a:r>
            <a:r>
              <a:rPr lang="en-US" u="sng" dirty="0"/>
              <a:t> </a:t>
            </a:r>
            <a:r>
              <a:rPr lang="en-US" u="sng" dirty="0" err="1"/>
              <a:t>Trados</a:t>
            </a:r>
            <a:r>
              <a:rPr lang="en-US" u="sng" dirty="0"/>
              <a:t> 2007 </a:t>
            </a:r>
            <a:r>
              <a:rPr lang="ru-RU" u="sng" dirty="0"/>
              <a:t>включительно</a:t>
            </a:r>
            <a:r>
              <a:rPr lang="en-US" u="sng" dirty="0"/>
              <a:t>), </a:t>
            </a:r>
            <a:r>
              <a:rPr lang="ru-RU" u="sng" dirty="0"/>
              <a:t>другие</a:t>
            </a:r>
            <a:r>
              <a:rPr lang="en-US" u="sng" dirty="0"/>
              <a:t> </a:t>
            </a:r>
            <a:r>
              <a:rPr lang="ru-RU" u="sng" dirty="0"/>
              <a:t>же</a:t>
            </a:r>
            <a:r>
              <a:rPr lang="en-US" u="sng" dirty="0"/>
              <a:t> </a:t>
            </a:r>
            <a:r>
              <a:rPr lang="ru-RU" u="sng" dirty="0"/>
              <a:t>имеют</a:t>
            </a:r>
            <a:r>
              <a:rPr lang="en-US" u="sng" dirty="0"/>
              <a:t> </a:t>
            </a:r>
            <a:r>
              <a:rPr lang="ru-RU" u="sng" dirty="0"/>
              <a:t>свой</a:t>
            </a:r>
            <a:r>
              <a:rPr lang="en-US" u="sng" dirty="0"/>
              <a:t> </a:t>
            </a:r>
            <a:r>
              <a:rPr lang="ru-RU" u="sng" dirty="0"/>
              <a:t>собственный</a:t>
            </a:r>
            <a:r>
              <a:rPr lang="en-US" u="sng" dirty="0"/>
              <a:t> </a:t>
            </a:r>
            <a:r>
              <a:rPr lang="ru-RU" u="sng" dirty="0"/>
              <a:t>интерфейс</a:t>
            </a:r>
            <a:r>
              <a:rPr lang="en-US" u="sng" dirty="0"/>
              <a:t>;</a:t>
            </a:r>
          </a:p>
          <a:p>
            <a:r>
              <a:rPr lang="en-US" u="sng" dirty="0"/>
              <a:t>— </a:t>
            </a:r>
            <a:r>
              <a:rPr lang="ru-RU" u="sng" dirty="0"/>
              <a:t>алгоритмами</a:t>
            </a:r>
            <a:r>
              <a:rPr lang="en-US" u="sng" dirty="0"/>
              <a:t> </a:t>
            </a:r>
            <a:r>
              <a:rPr lang="ru-RU" u="sng" dirty="0"/>
              <a:t>разбиения</a:t>
            </a:r>
            <a:r>
              <a:rPr lang="en-US" u="sng" dirty="0"/>
              <a:t> </a:t>
            </a:r>
            <a:r>
              <a:rPr lang="ru-RU" u="sng" dirty="0"/>
              <a:t>текста</a:t>
            </a:r>
            <a:r>
              <a:rPr lang="en-US" u="sng" dirty="0"/>
              <a:t> </a:t>
            </a:r>
            <a:r>
              <a:rPr lang="ru-RU" u="sng" dirty="0"/>
              <a:t>на</a:t>
            </a:r>
            <a:r>
              <a:rPr lang="en-US" u="sng" dirty="0"/>
              <a:t> </a:t>
            </a:r>
            <a:r>
              <a:rPr lang="ru-RU" u="sng" dirty="0"/>
              <a:t>сегменты</a:t>
            </a:r>
            <a:r>
              <a:rPr lang="en-US" u="sng" dirty="0"/>
              <a:t> (</a:t>
            </a:r>
            <a:r>
              <a:rPr lang="ru-RU" u="sng" dirty="0"/>
              <a:t>сегменты</a:t>
            </a:r>
            <a:r>
              <a:rPr lang="en-US" u="sng" dirty="0"/>
              <a:t> </a:t>
            </a:r>
            <a:r>
              <a:rPr lang="ru-RU" u="sng" dirty="0"/>
              <a:t>состоят</a:t>
            </a:r>
            <a:r>
              <a:rPr lang="en-US" u="sng" dirty="0"/>
              <a:t> </a:t>
            </a:r>
            <a:r>
              <a:rPr lang="ru-RU" u="sng" dirty="0"/>
              <a:t>из</a:t>
            </a:r>
            <a:r>
              <a:rPr lang="en-US" u="sng" dirty="0"/>
              <a:t> </a:t>
            </a:r>
            <a:r>
              <a:rPr lang="ru-RU" u="sng" dirty="0"/>
              <a:t>предложений</a:t>
            </a:r>
            <a:r>
              <a:rPr lang="en-US" u="sng" dirty="0"/>
              <a:t>, </a:t>
            </a:r>
            <a:r>
              <a:rPr lang="ru-RU" u="sng" dirty="0"/>
              <a:t>фраз</a:t>
            </a:r>
            <a:r>
              <a:rPr lang="en-US" u="sng" dirty="0"/>
              <a:t> </a:t>
            </a:r>
            <a:r>
              <a:rPr lang="ru-RU" u="sng" dirty="0"/>
              <a:t>или</a:t>
            </a:r>
            <a:r>
              <a:rPr lang="en-US" u="sng" dirty="0"/>
              <a:t> </a:t>
            </a:r>
            <a:r>
              <a:rPr lang="ru-RU" u="sng" dirty="0"/>
              <a:t>слов</a:t>
            </a:r>
            <a:r>
              <a:rPr lang="en-US" u="sng" dirty="0"/>
              <a:t>);</a:t>
            </a:r>
          </a:p>
          <a:p>
            <a:r>
              <a:rPr lang="en-US" u="sng" dirty="0"/>
              <a:t>— </a:t>
            </a:r>
            <a:r>
              <a:rPr lang="ru-RU" u="sng" dirty="0"/>
              <a:t>наличием</a:t>
            </a:r>
            <a:r>
              <a:rPr lang="en-US" u="sng" dirty="0"/>
              <a:t> </a:t>
            </a:r>
            <a:r>
              <a:rPr lang="ru-RU" u="sng" dirty="0"/>
              <a:t>дополнительных</a:t>
            </a:r>
            <a:r>
              <a:rPr lang="en-US" u="sng" dirty="0"/>
              <a:t> </a:t>
            </a:r>
            <a:r>
              <a:rPr lang="ru-RU" u="sng" dirty="0"/>
              <a:t>функций</a:t>
            </a:r>
            <a:r>
              <a:rPr lang="en-US" u="sng" dirty="0"/>
              <a:t> (</a:t>
            </a:r>
            <a:r>
              <a:rPr lang="ru-RU" u="sng" dirty="0"/>
              <a:t>например</a:t>
            </a:r>
            <a:r>
              <a:rPr lang="en-US" u="sng" dirty="0"/>
              <a:t>, </a:t>
            </a:r>
            <a:r>
              <a:rPr lang="ru-RU" u="sng" dirty="0"/>
              <a:t>в</a:t>
            </a:r>
            <a:r>
              <a:rPr lang="en-US" u="sng" dirty="0"/>
              <a:t> </a:t>
            </a:r>
            <a:r>
              <a:rPr lang="ru-RU" u="sng" dirty="0"/>
              <a:t>программе</a:t>
            </a:r>
            <a:r>
              <a:rPr lang="en-US" u="sng" dirty="0"/>
              <a:t> </a:t>
            </a:r>
            <a:r>
              <a:rPr lang="en-US" u="sng" dirty="0" err="1"/>
              <a:t>MemoQ</a:t>
            </a:r>
            <a:r>
              <a:rPr lang="en-US" u="sng" dirty="0"/>
              <a:t>, </a:t>
            </a:r>
            <a:r>
              <a:rPr lang="ru-RU" u="sng" dirty="0"/>
              <a:t>в</a:t>
            </a:r>
            <a:r>
              <a:rPr lang="en-US" u="sng" dirty="0"/>
              <a:t> </a:t>
            </a:r>
            <a:r>
              <a:rPr lang="ru-RU" u="sng" dirty="0"/>
              <a:t>отличии</a:t>
            </a:r>
            <a:r>
              <a:rPr lang="en-US" u="sng" dirty="0"/>
              <a:t> </a:t>
            </a:r>
            <a:r>
              <a:rPr lang="ru-RU" u="sng" dirty="0"/>
              <a:t>от</a:t>
            </a:r>
            <a:r>
              <a:rPr lang="en-US" u="sng" dirty="0"/>
              <a:t> </a:t>
            </a:r>
            <a:r>
              <a:rPr lang="ru-RU" u="sng" dirty="0"/>
              <a:t>других</a:t>
            </a:r>
            <a:r>
              <a:rPr lang="en-US" u="sng" dirty="0"/>
              <a:t>, </a:t>
            </a:r>
            <a:r>
              <a:rPr lang="ru-RU" u="sng" dirty="0"/>
              <a:t>существует</a:t>
            </a:r>
            <a:r>
              <a:rPr lang="en-US" u="sng" dirty="0"/>
              <a:t> </a:t>
            </a:r>
            <a:r>
              <a:rPr lang="ru-RU" u="sng" dirty="0"/>
              <a:t>возможность</a:t>
            </a:r>
            <a:r>
              <a:rPr lang="en-US" u="sng" dirty="0"/>
              <a:t> </a:t>
            </a:r>
            <a:r>
              <a:rPr lang="ru-RU" u="sng" dirty="0"/>
              <a:t>оценки</a:t>
            </a:r>
            <a:r>
              <a:rPr lang="en-US" u="sng" dirty="0"/>
              <a:t> </a:t>
            </a:r>
            <a:r>
              <a:rPr lang="ru-RU" u="sng" dirty="0"/>
              <a:t>в</a:t>
            </a:r>
            <a:r>
              <a:rPr lang="en-US" u="sng" dirty="0"/>
              <a:t> </a:t>
            </a:r>
            <a:r>
              <a:rPr lang="ru-RU" u="sng" dirty="0"/>
              <a:t>процентном</a:t>
            </a:r>
            <a:r>
              <a:rPr lang="en-US" u="sng" dirty="0"/>
              <a:t> </a:t>
            </a:r>
            <a:r>
              <a:rPr lang="ru-RU" u="sng" dirty="0"/>
              <a:t>отношении</a:t>
            </a:r>
            <a:r>
              <a:rPr lang="en-US" u="sng" dirty="0"/>
              <a:t> </a:t>
            </a:r>
            <a:r>
              <a:rPr lang="ru-RU" u="sng" dirty="0"/>
              <a:t>однородности</a:t>
            </a:r>
            <a:r>
              <a:rPr lang="en-US" u="sng" dirty="0"/>
              <a:t> </a:t>
            </a:r>
            <a:r>
              <a:rPr lang="ru-RU" u="sng" dirty="0"/>
              <a:t>текста</a:t>
            </a:r>
            <a:r>
              <a:rPr lang="en-US" u="sng" dirty="0"/>
              <a:t>, </a:t>
            </a:r>
            <a:r>
              <a:rPr lang="ru-RU" u="sng" dirty="0"/>
              <a:t>т</a:t>
            </a:r>
            <a:r>
              <a:rPr lang="en-US" u="sng" dirty="0"/>
              <a:t>.</a:t>
            </a:r>
            <a:r>
              <a:rPr lang="ru-RU" u="sng" dirty="0"/>
              <a:t>е</a:t>
            </a:r>
            <a:r>
              <a:rPr lang="en-US" u="sng" dirty="0"/>
              <a:t>. </a:t>
            </a:r>
            <a:r>
              <a:rPr lang="ru-RU" u="sng" dirty="0"/>
              <a:t>наличия</a:t>
            </a:r>
            <a:r>
              <a:rPr lang="en-US" u="sng" dirty="0"/>
              <a:t> </a:t>
            </a:r>
            <a:r>
              <a:rPr lang="ru-RU" u="sng" dirty="0"/>
              <a:t>в</a:t>
            </a:r>
            <a:r>
              <a:rPr lang="en-US" u="sng" dirty="0"/>
              <a:t> </a:t>
            </a:r>
            <a:r>
              <a:rPr lang="ru-RU" u="sng" dirty="0"/>
              <a:t>нём</a:t>
            </a:r>
            <a:r>
              <a:rPr lang="en-US" u="sng" dirty="0"/>
              <a:t> </a:t>
            </a:r>
            <a:r>
              <a:rPr lang="ru-RU" u="sng" dirty="0"/>
              <a:t>повторяющихся</a:t>
            </a:r>
            <a:r>
              <a:rPr lang="en-US" u="sng" dirty="0"/>
              <a:t> </a:t>
            </a:r>
            <a:r>
              <a:rPr lang="ru-RU" u="sng" dirty="0"/>
              <a:t>элементов</a:t>
            </a:r>
            <a:r>
              <a:rPr lang="en-US" u="sng" dirty="0"/>
              <a:t> </a:t>
            </a:r>
            <a:r>
              <a:rPr lang="ru-RU" u="sng" dirty="0"/>
              <a:t>на</a:t>
            </a:r>
            <a:r>
              <a:rPr lang="en-US" u="sng" dirty="0"/>
              <a:t> </a:t>
            </a:r>
            <a:r>
              <a:rPr lang="ru-RU" u="sng" dirty="0"/>
              <a:t>уровне</a:t>
            </a:r>
            <a:r>
              <a:rPr lang="en-US" u="sng" dirty="0"/>
              <a:t> </a:t>
            </a:r>
            <a:r>
              <a:rPr lang="ru-RU" u="sng" dirty="0"/>
              <a:t>слов</a:t>
            </a:r>
            <a:r>
              <a:rPr lang="en-US" u="sng" dirty="0"/>
              <a:t> </a:t>
            </a:r>
            <a:r>
              <a:rPr lang="ru-RU" u="sng" dirty="0"/>
              <a:t>и</a:t>
            </a:r>
            <a:r>
              <a:rPr lang="en-US" u="sng" dirty="0"/>
              <a:t> </a:t>
            </a:r>
            <a:r>
              <a:rPr lang="ru-RU" u="sng" dirty="0"/>
              <a:t>фраз</a:t>
            </a:r>
            <a:r>
              <a:rPr lang="en-US" u="sng" dirty="0"/>
              <a:t>);</a:t>
            </a:r>
          </a:p>
          <a:p>
            <a:r>
              <a:rPr lang="en-US" u="sng" dirty="0"/>
              <a:t>— </a:t>
            </a:r>
            <a:r>
              <a:rPr lang="ru-RU" u="sng" dirty="0"/>
              <a:t>возможностью</a:t>
            </a:r>
            <a:r>
              <a:rPr lang="en-US" u="sng" dirty="0"/>
              <a:t> </a:t>
            </a:r>
            <a:r>
              <a:rPr lang="ru-RU" u="sng" dirty="0"/>
              <a:t>интеграции</a:t>
            </a:r>
            <a:r>
              <a:rPr lang="en-US" u="sng" dirty="0"/>
              <a:t> </a:t>
            </a:r>
            <a:r>
              <a:rPr lang="ru-RU" u="sng" dirty="0"/>
              <a:t>средств</a:t>
            </a:r>
            <a:r>
              <a:rPr lang="en-US" u="sng" dirty="0"/>
              <a:t> </a:t>
            </a:r>
            <a:r>
              <a:rPr lang="ru-RU" u="sng" dirty="0"/>
              <a:t>машинного</a:t>
            </a:r>
            <a:r>
              <a:rPr lang="en-US" u="sng" dirty="0"/>
              <a:t> </a:t>
            </a:r>
            <a:r>
              <a:rPr lang="ru-RU" u="sng" dirty="0"/>
              <a:t>перевода</a:t>
            </a:r>
            <a:r>
              <a:rPr lang="en-US" u="sng" dirty="0"/>
              <a:t>;</a:t>
            </a:r>
          </a:p>
          <a:p>
            <a:r>
              <a:rPr lang="en-US" u="sng" dirty="0"/>
              <a:t>— </a:t>
            </a:r>
            <a:r>
              <a:rPr lang="ru-RU" u="sng" dirty="0"/>
              <a:t>количеством</a:t>
            </a:r>
            <a:r>
              <a:rPr lang="en-US" u="sng" dirty="0"/>
              <a:t> </a:t>
            </a:r>
            <a:r>
              <a:rPr lang="ru-RU" u="sng" dirty="0"/>
              <a:t>поддерживаемых</a:t>
            </a:r>
            <a:r>
              <a:rPr lang="en-US" u="sng" dirty="0"/>
              <a:t> </a:t>
            </a:r>
            <a:r>
              <a:rPr lang="ru-RU" u="sng" dirty="0"/>
              <a:t>форматов</a:t>
            </a:r>
            <a:r>
              <a:rPr lang="en-US" u="sng" dirty="0"/>
              <a:t> </a:t>
            </a:r>
            <a:r>
              <a:rPr lang="ru-RU" u="sng" dirty="0"/>
              <a:t>файлов</a:t>
            </a:r>
            <a:r>
              <a:rPr lang="en-US" u="sng" dirty="0"/>
              <a:t>;</a:t>
            </a:r>
          </a:p>
          <a:p>
            <a:r>
              <a:rPr lang="en-US" u="sng" dirty="0"/>
              <a:t>— </a:t>
            </a:r>
            <a:r>
              <a:rPr lang="ru-RU" u="sng" dirty="0"/>
              <a:t>наличием</a:t>
            </a:r>
            <a:r>
              <a:rPr lang="en-US" u="sng" dirty="0"/>
              <a:t> </a:t>
            </a:r>
            <a:r>
              <a:rPr lang="ru-RU" u="sng" dirty="0"/>
              <a:t>возможности</a:t>
            </a:r>
            <a:r>
              <a:rPr lang="en-US" u="sng" dirty="0"/>
              <a:t> </a:t>
            </a:r>
            <a:r>
              <a:rPr lang="ru-RU" u="sng" dirty="0"/>
              <a:t>работать</a:t>
            </a:r>
            <a:r>
              <a:rPr lang="en-US" u="sng" dirty="0"/>
              <a:t> </a:t>
            </a:r>
            <a:r>
              <a:rPr lang="ru-RU" u="sng" dirty="0"/>
              <a:t>с</a:t>
            </a:r>
            <a:r>
              <a:rPr lang="en-US" u="sng" dirty="0"/>
              <a:t> </a:t>
            </a:r>
            <a:r>
              <a:rPr lang="ru-RU" u="sng" dirty="0"/>
              <a:t>памятью</a:t>
            </a:r>
            <a:r>
              <a:rPr lang="en-US" u="sng" dirty="0"/>
              <a:t> </a:t>
            </a:r>
            <a:r>
              <a:rPr lang="ru-RU" u="sng" dirty="0"/>
              <a:t>переводов</a:t>
            </a:r>
            <a:r>
              <a:rPr lang="en-US" u="sng" dirty="0"/>
              <a:t> </a:t>
            </a:r>
            <a:r>
              <a:rPr lang="ru-RU" u="sng" dirty="0"/>
              <a:t>в</a:t>
            </a:r>
            <a:r>
              <a:rPr lang="en-US" u="sng" dirty="0"/>
              <a:t> </a:t>
            </a:r>
            <a:r>
              <a:rPr lang="ru-RU" u="sng" dirty="0"/>
              <a:t>режиме</a:t>
            </a:r>
            <a:r>
              <a:rPr lang="en-US" u="sng" dirty="0"/>
              <a:t> </a:t>
            </a:r>
            <a:r>
              <a:rPr lang="ru-RU" u="sng" dirty="0"/>
              <a:t>он</a:t>
            </a:r>
            <a:r>
              <a:rPr lang="en-US" u="sng" dirty="0"/>
              <a:t>-</a:t>
            </a:r>
            <a:r>
              <a:rPr lang="ru-RU" u="sng" dirty="0" err="1"/>
              <a:t>лайн</a:t>
            </a:r>
            <a:r>
              <a:rPr lang="en-US" u="sng" dirty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26064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22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275426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656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Translation memory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1916832"/>
            <a:ext cx="56886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Японский ученый </a:t>
            </a:r>
            <a:r>
              <a:rPr lang="ru-RU" dirty="0" err="1"/>
              <a:t>Макото</a:t>
            </a:r>
            <a:r>
              <a:rPr lang="ru-RU" dirty="0"/>
              <a:t> </a:t>
            </a:r>
            <a:r>
              <a:rPr lang="ru-RU" dirty="0" err="1"/>
              <a:t>Нагао</a:t>
            </a:r>
            <a:r>
              <a:rPr lang="ru-RU" dirty="0"/>
              <a:t> из университета Киото, руководитель японской национальной программы по машинному переводу, В 1982 г.  предложил</a:t>
            </a:r>
            <a:r>
              <a:rPr lang="en-US" dirty="0"/>
              <a:t> </a:t>
            </a:r>
            <a:r>
              <a:rPr lang="ru-RU" b="1" dirty="0"/>
              <a:t>новую концепцию машинного перевода</a:t>
            </a:r>
            <a:r>
              <a:rPr lang="ru-RU" dirty="0"/>
              <a:t>, которая была основана на утверждении, что тексты должны переводиться </a:t>
            </a:r>
            <a:endParaRPr lang="en-US" dirty="0" smtClean="0"/>
          </a:p>
          <a:p>
            <a:r>
              <a:rPr lang="ru-RU" dirty="0" smtClean="0"/>
              <a:t>по </a:t>
            </a:r>
            <a:r>
              <a:rPr lang="ru-RU" dirty="0"/>
              <a:t>аналогии с текстами, ранее переведенными вручную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en-US" dirty="0" smtClean="0"/>
              <a:t>Translation </a:t>
            </a:r>
            <a:r>
              <a:rPr lang="en-US" dirty="0"/>
              <a:t>Memory (TM) </a:t>
            </a:r>
            <a:r>
              <a:rPr lang="ru-RU" dirty="0"/>
              <a:t>или</a:t>
            </a:r>
            <a:r>
              <a:rPr lang="en-US" dirty="0"/>
              <a:t> «</a:t>
            </a:r>
            <a:r>
              <a:rPr lang="ru-RU" dirty="0"/>
              <a:t>память</a:t>
            </a:r>
            <a:r>
              <a:rPr lang="en-US" dirty="0"/>
              <a:t> </a:t>
            </a:r>
            <a:r>
              <a:rPr lang="ru-RU" dirty="0"/>
              <a:t>переводов</a:t>
            </a:r>
            <a:r>
              <a:rPr lang="en-US" dirty="0"/>
              <a:t>» (</a:t>
            </a:r>
            <a:r>
              <a:rPr lang="ru-RU" dirty="0"/>
              <a:t>ПП</a:t>
            </a:r>
            <a:r>
              <a:rPr lang="en-US" dirty="0"/>
              <a:t>) </a:t>
            </a:r>
            <a:r>
              <a:rPr lang="ru-RU" dirty="0"/>
              <a:t>представляет</a:t>
            </a:r>
            <a:r>
              <a:rPr lang="en-US" dirty="0"/>
              <a:t> </a:t>
            </a:r>
            <a:r>
              <a:rPr lang="ru-RU" dirty="0"/>
              <a:t>собой</a:t>
            </a:r>
            <a:r>
              <a:rPr lang="en-US" dirty="0"/>
              <a:t> </a:t>
            </a:r>
            <a:r>
              <a:rPr lang="ru-RU" dirty="0"/>
              <a:t>базу</a:t>
            </a:r>
            <a:r>
              <a:rPr lang="en-US" dirty="0"/>
              <a:t> </a:t>
            </a:r>
            <a:r>
              <a:rPr lang="ru-RU" dirty="0"/>
              <a:t>данных</a:t>
            </a:r>
            <a:r>
              <a:rPr lang="en-US" dirty="0"/>
              <a:t>, </a:t>
            </a:r>
            <a:r>
              <a:rPr lang="ru-RU" dirty="0"/>
              <a:t>где</a:t>
            </a:r>
            <a:r>
              <a:rPr lang="en-US" dirty="0"/>
              <a:t> </a:t>
            </a:r>
            <a:r>
              <a:rPr lang="ru-RU" dirty="0"/>
              <a:t>хранятся</a:t>
            </a:r>
            <a:r>
              <a:rPr lang="en-US" dirty="0"/>
              <a:t> </a:t>
            </a:r>
            <a:r>
              <a:rPr lang="ru-RU" dirty="0"/>
              <a:t>все</a:t>
            </a:r>
            <a:r>
              <a:rPr lang="en-US" dirty="0"/>
              <a:t> </a:t>
            </a:r>
            <a:r>
              <a:rPr lang="ru-RU" dirty="0"/>
              <a:t>ранее</a:t>
            </a:r>
            <a:r>
              <a:rPr lang="en-US" dirty="0"/>
              <a:t> </a:t>
            </a:r>
            <a:r>
              <a:rPr lang="ru-RU" dirty="0"/>
              <a:t>выполненные</a:t>
            </a:r>
            <a:r>
              <a:rPr lang="en-US" dirty="0"/>
              <a:t> </a:t>
            </a:r>
            <a:r>
              <a:rPr lang="ru-RU" dirty="0"/>
              <a:t>переводы</a:t>
            </a:r>
            <a:r>
              <a:rPr lang="en-US" dirty="0"/>
              <a:t> </a:t>
            </a:r>
            <a:r>
              <a:rPr lang="ru-RU" dirty="0"/>
              <a:t>с</a:t>
            </a:r>
            <a:r>
              <a:rPr lang="en-US" dirty="0"/>
              <a:t> </a:t>
            </a:r>
            <a:r>
              <a:rPr lang="ru-RU" dirty="0"/>
              <a:t>её</a:t>
            </a:r>
            <a:r>
              <a:rPr lang="en-US" dirty="0"/>
              <a:t> </a:t>
            </a:r>
            <a:r>
              <a:rPr lang="ru-RU" dirty="0"/>
              <a:t>использованием</a:t>
            </a:r>
            <a:r>
              <a:rPr lang="en-US" dirty="0"/>
              <a:t>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504" y="1644559"/>
            <a:ext cx="1627767" cy="244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9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 стрелкой 5"/>
          <p:cNvCxnSpPr/>
          <p:nvPr/>
        </p:nvCxnSpPr>
        <p:spPr>
          <a:xfrm flipV="1">
            <a:off x="4499992" y="1844824"/>
            <a:ext cx="0" cy="936104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3671900" y="1196751"/>
            <a:ext cx="1656184" cy="58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TRADOS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59832" y="2780928"/>
            <a:ext cx="2880320" cy="5414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Translation Memory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516216" y="1668090"/>
            <a:ext cx="1656184" cy="8968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Deja</a:t>
            </a:r>
            <a:r>
              <a:rPr lang="en-US" b="1" dirty="0"/>
              <a:t> Vu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403648" y="4077072"/>
            <a:ext cx="1872208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Transit </a:t>
            </a:r>
            <a:r>
              <a:rPr lang="en-US" b="1" dirty="0" err="1"/>
              <a:t>NXT</a:t>
            </a:r>
            <a:r>
              <a:rPr lang="en-US" dirty="0"/>
              <a:t> 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1187624" y="1610798"/>
            <a:ext cx="1656184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Wordfast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5940152" y="3789040"/>
            <a:ext cx="208823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SDLX</a:t>
            </a:r>
            <a:r>
              <a:rPr lang="en-US" dirty="0"/>
              <a:t> 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stCxn id="10" idx="0"/>
          </p:cNvCxnSpPr>
          <p:nvPr/>
        </p:nvCxnSpPr>
        <p:spPr>
          <a:xfrm flipV="1">
            <a:off x="4499992" y="2312876"/>
            <a:ext cx="1872208" cy="468052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2925703" y="2312876"/>
            <a:ext cx="1656184" cy="468052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0" idx="2"/>
          </p:cNvCxnSpPr>
          <p:nvPr/>
        </p:nvCxnSpPr>
        <p:spPr>
          <a:xfrm flipH="1">
            <a:off x="3059832" y="3322331"/>
            <a:ext cx="1440160" cy="754741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0" idx="2"/>
          </p:cNvCxnSpPr>
          <p:nvPr/>
        </p:nvCxnSpPr>
        <p:spPr>
          <a:xfrm>
            <a:off x="4499992" y="3322331"/>
            <a:ext cx="1368152" cy="754741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3753795" y="4437112"/>
            <a:ext cx="1682301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SmartCat</a:t>
            </a:r>
            <a:endParaRPr lang="ru-RU" dirty="0"/>
          </a:p>
        </p:txBody>
      </p:sp>
      <p:cxnSp>
        <p:nvCxnSpPr>
          <p:cNvPr id="29" name="Прямая со стрелкой 28"/>
          <p:cNvCxnSpPr>
            <a:stCxn id="10" idx="2"/>
          </p:cNvCxnSpPr>
          <p:nvPr/>
        </p:nvCxnSpPr>
        <p:spPr>
          <a:xfrm>
            <a:off x="4499992" y="3322331"/>
            <a:ext cx="0" cy="1114781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838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TRADOS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61605" y="1988840"/>
            <a:ext cx="6192688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err="1"/>
              <a:t>Trados</a:t>
            </a:r>
            <a:r>
              <a:rPr lang="en-US" dirty="0"/>
              <a:t> — </a:t>
            </a:r>
            <a:r>
              <a:rPr lang="ru-RU" dirty="0"/>
              <a:t>система</a:t>
            </a:r>
            <a:r>
              <a:rPr lang="en-US" dirty="0"/>
              <a:t> </a:t>
            </a:r>
            <a:r>
              <a:rPr lang="ru-RU" u="sng" dirty="0">
                <a:hlinkClick r:id="rId2"/>
              </a:rPr>
              <a:t>автоматизированного</a:t>
            </a:r>
            <a:r>
              <a:rPr lang="en-US" u="sng" dirty="0">
                <a:hlinkClick r:id="rId2"/>
              </a:rPr>
              <a:t> </a:t>
            </a:r>
            <a:r>
              <a:rPr lang="ru-RU" u="sng" dirty="0">
                <a:hlinkClick r:id="rId2"/>
              </a:rPr>
              <a:t>перевода</a:t>
            </a:r>
            <a:r>
              <a:rPr lang="en-US" dirty="0">
                <a:hlinkClick r:id="rId2"/>
              </a:rPr>
              <a:t>, </a:t>
            </a:r>
            <a:r>
              <a:rPr lang="ru-RU" dirty="0">
                <a:hlinkClick r:id="rId2"/>
              </a:rPr>
              <a:t>первоначально</a:t>
            </a:r>
            <a:r>
              <a:rPr lang="en-US" dirty="0">
                <a:hlinkClick r:id="rId2"/>
              </a:rPr>
              <a:t> (</a:t>
            </a:r>
            <a:r>
              <a:rPr lang="ru-RU" dirty="0">
                <a:hlinkClick r:id="rId2"/>
              </a:rPr>
              <a:t>с</a:t>
            </a:r>
            <a:r>
              <a:rPr lang="en-US" dirty="0">
                <a:hlinkClick r:id="rId2"/>
              </a:rPr>
              <a:t> </a:t>
            </a:r>
            <a:r>
              <a:rPr lang="en-US" u="sng" dirty="0">
                <a:hlinkClick r:id="rId3"/>
              </a:rPr>
              <a:t>1992 </a:t>
            </a:r>
            <a:r>
              <a:rPr lang="ru-RU" u="sng" dirty="0">
                <a:hlinkClick r:id="rId3"/>
              </a:rPr>
              <a:t>года</a:t>
            </a:r>
            <a:r>
              <a:rPr lang="en-US" dirty="0">
                <a:hlinkClick r:id="rId3"/>
              </a:rPr>
              <a:t>) </a:t>
            </a:r>
            <a:r>
              <a:rPr lang="ru-RU" dirty="0">
                <a:hlinkClick r:id="rId3"/>
              </a:rPr>
              <a:t>разработанная</a:t>
            </a:r>
            <a:r>
              <a:rPr lang="en-US" dirty="0">
                <a:hlinkClick r:id="rId3"/>
              </a:rPr>
              <a:t> </a:t>
            </a:r>
            <a:r>
              <a:rPr lang="ru-RU" dirty="0">
                <a:hlinkClick r:id="rId3"/>
              </a:rPr>
              <a:t>немецкой</a:t>
            </a:r>
            <a:r>
              <a:rPr lang="en-US" dirty="0">
                <a:hlinkClick r:id="rId3"/>
              </a:rPr>
              <a:t> </a:t>
            </a:r>
            <a:r>
              <a:rPr lang="ru-RU" dirty="0">
                <a:hlinkClick r:id="rId3"/>
              </a:rPr>
              <a:t>компанией</a:t>
            </a:r>
            <a:r>
              <a:rPr lang="en-US" dirty="0">
                <a:hlinkClick r:id="rId3"/>
              </a:rPr>
              <a:t> </a:t>
            </a:r>
            <a:r>
              <a:rPr lang="en-US" dirty="0" err="1">
                <a:hlinkClick r:id="rId3"/>
              </a:rPr>
              <a:t>Trados</a:t>
            </a:r>
            <a:r>
              <a:rPr lang="en-US" dirty="0">
                <a:hlinkClick r:id="rId3"/>
              </a:rPr>
              <a:t> GmbH. </a:t>
            </a:r>
            <a:r>
              <a:rPr lang="ru-RU" dirty="0">
                <a:hlinkClick r:id="rId3"/>
              </a:rPr>
              <a:t>Является</a:t>
            </a:r>
            <a:r>
              <a:rPr lang="en-US" dirty="0">
                <a:hlinkClick r:id="rId3"/>
              </a:rPr>
              <a:t> </a:t>
            </a:r>
            <a:r>
              <a:rPr lang="ru-RU" dirty="0">
                <a:hlinkClick r:id="rId3"/>
              </a:rPr>
              <a:t>одним</a:t>
            </a:r>
            <a:r>
              <a:rPr lang="en-US" dirty="0">
                <a:hlinkClick r:id="rId3"/>
              </a:rPr>
              <a:t> </a:t>
            </a:r>
            <a:r>
              <a:rPr lang="ru-RU" dirty="0">
                <a:hlinkClick r:id="rId3"/>
              </a:rPr>
              <a:t>из</a:t>
            </a:r>
            <a:r>
              <a:rPr lang="en-US" dirty="0">
                <a:hlinkClick r:id="rId3"/>
              </a:rPr>
              <a:t> </a:t>
            </a:r>
            <a:r>
              <a:rPr lang="ru-RU" dirty="0">
                <a:hlinkClick r:id="rId3"/>
              </a:rPr>
              <a:t>мировых</a:t>
            </a:r>
            <a:r>
              <a:rPr lang="en-US" dirty="0">
                <a:hlinkClick r:id="rId3"/>
              </a:rPr>
              <a:t> </a:t>
            </a:r>
            <a:r>
              <a:rPr lang="ru-RU" dirty="0">
                <a:hlinkClick r:id="rId3"/>
              </a:rPr>
              <a:t>лидеров</a:t>
            </a:r>
            <a:r>
              <a:rPr lang="en-US" dirty="0">
                <a:hlinkClick r:id="rId3"/>
              </a:rPr>
              <a:t> </a:t>
            </a:r>
            <a:r>
              <a:rPr lang="ru-RU" dirty="0">
                <a:hlinkClick r:id="rId3"/>
              </a:rPr>
              <a:t>в</a:t>
            </a:r>
            <a:r>
              <a:rPr lang="en-US" dirty="0">
                <a:hlinkClick r:id="rId3"/>
              </a:rPr>
              <a:t> </a:t>
            </a:r>
            <a:r>
              <a:rPr lang="ru-RU" dirty="0">
                <a:hlinkClick r:id="rId3"/>
              </a:rPr>
              <a:t>классе</a:t>
            </a:r>
            <a:r>
              <a:rPr lang="en-US" dirty="0">
                <a:hlinkClick r:id="rId3"/>
              </a:rPr>
              <a:t> </a:t>
            </a:r>
            <a:r>
              <a:rPr lang="ru-RU" dirty="0">
                <a:hlinkClick r:id="rId3"/>
              </a:rPr>
              <a:t>систем</a:t>
            </a:r>
            <a:r>
              <a:rPr lang="en-US" dirty="0">
                <a:hlinkClick r:id="rId3"/>
              </a:rPr>
              <a:t> </a:t>
            </a:r>
            <a:r>
              <a:rPr lang="en-US" u="sng" dirty="0"/>
              <a:t>Translation Memory (TM, </a:t>
            </a:r>
            <a:r>
              <a:rPr lang="ru-RU" u="sng" dirty="0"/>
              <a:t>Память</a:t>
            </a:r>
            <a:r>
              <a:rPr lang="en-US" u="sng" dirty="0"/>
              <a:t> </a:t>
            </a:r>
            <a:r>
              <a:rPr lang="ru-RU" u="sng" dirty="0"/>
              <a:t>переводов</a:t>
            </a:r>
            <a:r>
              <a:rPr lang="en-US" u="sng" dirty="0" smtClean="0"/>
              <a:t>)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1905000" cy="176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356992"/>
            <a:ext cx="44386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9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92696"/>
            <a:ext cx="5091994" cy="38884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08104" y="927964"/>
            <a:ext cx="27363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b="1" dirty="0"/>
              <a:t>Каждый</a:t>
            </a:r>
            <a:r>
              <a:rPr lang="en-US" b="1" dirty="0"/>
              <a:t> </a:t>
            </a:r>
            <a:r>
              <a:rPr lang="ru-RU" b="1" dirty="0"/>
              <a:t>документ</a:t>
            </a:r>
            <a:r>
              <a:rPr lang="en-US" b="1" dirty="0"/>
              <a:t>, </a:t>
            </a:r>
            <a:r>
              <a:rPr lang="ru-RU" b="1" dirty="0"/>
              <a:t>который</a:t>
            </a:r>
            <a:r>
              <a:rPr lang="en-US" b="1" dirty="0"/>
              <a:t> </a:t>
            </a:r>
            <a:r>
              <a:rPr lang="ru-RU" b="1" dirty="0"/>
              <a:t>был</a:t>
            </a:r>
            <a:r>
              <a:rPr lang="en-US" b="1" dirty="0"/>
              <a:t> </a:t>
            </a:r>
            <a:r>
              <a:rPr lang="ru-RU" b="1" dirty="0"/>
              <a:t>переведён</a:t>
            </a:r>
            <a:r>
              <a:rPr lang="en-US" b="1" dirty="0"/>
              <a:t> </a:t>
            </a:r>
            <a:r>
              <a:rPr lang="ru-RU" b="1" dirty="0"/>
              <a:t>при</a:t>
            </a:r>
            <a:r>
              <a:rPr lang="en-US" b="1" dirty="0"/>
              <a:t> </a:t>
            </a:r>
            <a:r>
              <a:rPr lang="ru-RU" b="1" dirty="0"/>
              <a:t>помощи</a:t>
            </a:r>
            <a:r>
              <a:rPr lang="en-US" b="1" dirty="0"/>
              <a:t> </a:t>
            </a:r>
            <a:r>
              <a:rPr lang="ru-RU" b="1" dirty="0"/>
              <a:t>этой</a:t>
            </a:r>
            <a:r>
              <a:rPr lang="en-US" b="1" dirty="0"/>
              <a:t> </a:t>
            </a:r>
            <a:r>
              <a:rPr lang="ru-RU" b="1" dirty="0"/>
              <a:t>программы</a:t>
            </a:r>
            <a:r>
              <a:rPr lang="en-US" b="1" dirty="0"/>
              <a:t>, </a:t>
            </a:r>
            <a:r>
              <a:rPr lang="ru-RU" b="1" dirty="0"/>
              <a:t>остается</a:t>
            </a:r>
            <a:r>
              <a:rPr lang="en-US" b="1" dirty="0"/>
              <a:t> </a:t>
            </a:r>
            <a:r>
              <a:rPr lang="ru-RU" b="1" dirty="0"/>
              <a:t>в</a:t>
            </a:r>
            <a:r>
              <a:rPr lang="en-US" b="1" dirty="0"/>
              <a:t> </a:t>
            </a:r>
            <a:r>
              <a:rPr lang="ru-RU" b="1" dirty="0"/>
              <a:t>памяти</a:t>
            </a:r>
            <a:endParaRPr lang="en-US" b="1" dirty="0"/>
          </a:p>
          <a:p>
            <a:endParaRPr lang="ru-RU" b="1" i="1" dirty="0"/>
          </a:p>
          <a:p>
            <a:pPr marL="285750" indent="-285750">
              <a:buFont typeface="Wingdings" pitchFamily="2" charset="2"/>
              <a:buChar char="Ø"/>
            </a:pPr>
            <a:r>
              <a:rPr lang="ru-RU" b="1" i="1" dirty="0"/>
              <a:t>Есть</a:t>
            </a:r>
            <a:r>
              <a:rPr lang="en-US" b="1" i="1" dirty="0"/>
              <a:t> </a:t>
            </a:r>
            <a:r>
              <a:rPr lang="ru-RU" b="1" i="1" dirty="0"/>
              <a:t>возможность</a:t>
            </a:r>
            <a:r>
              <a:rPr lang="en-US" b="1" i="1" dirty="0"/>
              <a:t> </a:t>
            </a:r>
            <a:r>
              <a:rPr lang="ru-RU" b="1" i="1" dirty="0"/>
              <a:t>задавать</a:t>
            </a:r>
            <a:r>
              <a:rPr lang="en-US" b="1" i="1" dirty="0"/>
              <a:t>  </a:t>
            </a:r>
            <a:r>
              <a:rPr lang="ru-RU" b="1" i="1" dirty="0"/>
              <a:t>величину</a:t>
            </a:r>
            <a:r>
              <a:rPr lang="en-US" b="1" i="1" dirty="0"/>
              <a:t> </a:t>
            </a:r>
            <a:r>
              <a:rPr lang="ru-RU" b="1" i="1" dirty="0"/>
              <a:t>сегментов самостоятельно</a:t>
            </a:r>
            <a:r>
              <a:rPr lang="en-US" b="1" i="1" dirty="0"/>
              <a:t> </a:t>
            </a:r>
            <a:endParaRPr lang="ru-RU" b="1" i="1" dirty="0"/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4879038"/>
            <a:ext cx="55446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b="1" dirty="0"/>
              <a:t>Распознав</a:t>
            </a:r>
            <a:r>
              <a:rPr lang="en-US" b="1" dirty="0"/>
              <a:t> </a:t>
            </a:r>
            <a:r>
              <a:rPr lang="ru-RU" b="1" dirty="0"/>
              <a:t>знакомую</a:t>
            </a:r>
            <a:r>
              <a:rPr lang="en-US" b="1" dirty="0"/>
              <a:t> </a:t>
            </a:r>
            <a:r>
              <a:rPr lang="ru-RU" b="1" dirty="0"/>
              <a:t>фразу</a:t>
            </a:r>
            <a:r>
              <a:rPr lang="en-US" b="1" dirty="0"/>
              <a:t>, </a:t>
            </a:r>
            <a:r>
              <a:rPr lang="ru-RU" b="1" dirty="0"/>
              <a:t>программа</a:t>
            </a:r>
            <a:r>
              <a:rPr lang="en-US" b="1" dirty="0"/>
              <a:t> </a:t>
            </a:r>
            <a:r>
              <a:rPr lang="ru-RU" b="1" dirty="0"/>
              <a:t>тут</a:t>
            </a:r>
            <a:r>
              <a:rPr lang="en-US" b="1" dirty="0"/>
              <a:t> </a:t>
            </a:r>
            <a:r>
              <a:rPr lang="ru-RU" b="1" dirty="0"/>
              <a:t>же</a:t>
            </a:r>
            <a:r>
              <a:rPr lang="en-US" b="1" dirty="0"/>
              <a:t> </a:t>
            </a:r>
            <a:r>
              <a:rPr lang="ru-RU" b="1" dirty="0"/>
              <a:t>выдаст</a:t>
            </a:r>
            <a:r>
              <a:rPr lang="en-US" b="1" dirty="0"/>
              <a:t> </a:t>
            </a:r>
            <a:r>
              <a:rPr lang="ru-RU" b="1" dirty="0"/>
              <a:t>соответствующий</a:t>
            </a:r>
            <a:r>
              <a:rPr lang="en-US" b="1" dirty="0"/>
              <a:t> </a:t>
            </a:r>
            <a:r>
              <a:rPr lang="ru-RU" b="1" dirty="0"/>
              <a:t>вариант</a:t>
            </a:r>
            <a:r>
              <a:rPr lang="en-US" b="1" dirty="0"/>
              <a:t> </a:t>
            </a:r>
            <a:r>
              <a:rPr lang="ru-RU" b="1" dirty="0"/>
              <a:t>перевода</a:t>
            </a:r>
            <a:endParaRPr lang="en-US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9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Deja</a:t>
            </a:r>
            <a:r>
              <a:rPr lang="en-US" dirty="0" smtClean="0"/>
              <a:t> vu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47664" y="2276872"/>
            <a:ext cx="66967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Deja</a:t>
            </a:r>
            <a:r>
              <a:rPr lang="en-US" b="1" dirty="0"/>
              <a:t> Vu X2 </a:t>
            </a:r>
            <a:r>
              <a:rPr lang="en-US" dirty="0"/>
              <a:t>– </a:t>
            </a:r>
            <a:r>
              <a:rPr lang="ru-RU" dirty="0"/>
              <a:t>система</a:t>
            </a:r>
            <a:r>
              <a:rPr lang="en-US" dirty="0"/>
              <a:t> </a:t>
            </a:r>
            <a:r>
              <a:rPr lang="ru-RU" dirty="0"/>
              <a:t>автоматизированного</a:t>
            </a:r>
            <a:r>
              <a:rPr lang="en-US" dirty="0"/>
              <a:t> </a:t>
            </a:r>
            <a:r>
              <a:rPr lang="ru-RU" dirty="0"/>
              <a:t>перевода</a:t>
            </a:r>
            <a:r>
              <a:rPr lang="en-US" dirty="0"/>
              <a:t> (</a:t>
            </a:r>
            <a:r>
              <a:rPr lang="en-US" u="sng" dirty="0">
                <a:hlinkClick r:id="rId2"/>
              </a:rPr>
              <a:t>CAT-</a:t>
            </a:r>
            <a:r>
              <a:rPr lang="ru-RU" u="sng" dirty="0">
                <a:hlinkClick r:id="rId2"/>
              </a:rPr>
              <a:t>система</a:t>
            </a:r>
            <a:r>
              <a:rPr lang="en-US" dirty="0">
                <a:hlinkClick r:id="rId2"/>
              </a:rPr>
              <a:t>), </a:t>
            </a:r>
            <a:r>
              <a:rPr lang="ru-RU" dirty="0">
                <a:hlinkClick r:id="rId2"/>
              </a:rPr>
              <a:t>разработанная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испанской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компанией</a:t>
            </a:r>
            <a:r>
              <a:rPr lang="en-US" dirty="0">
                <a:hlinkClick r:id="rId2"/>
              </a:rPr>
              <a:t> </a:t>
            </a:r>
            <a:r>
              <a:rPr lang="en-US" dirty="0" err="1">
                <a:hlinkClick r:id="rId2"/>
              </a:rPr>
              <a:t>Atril</a:t>
            </a:r>
            <a:r>
              <a:rPr lang="en-US" dirty="0">
                <a:hlinkClick r:id="rId2"/>
              </a:rPr>
              <a:t> Language Engineering </a:t>
            </a:r>
            <a:endParaRPr lang="en-US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err="1"/>
              <a:t>DejaVu</a:t>
            </a:r>
            <a:r>
              <a:rPr lang="en-US" dirty="0"/>
              <a:t> </a:t>
            </a:r>
            <a:r>
              <a:rPr lang="ru-RU" dirty="0"/>
              <a:t>позволяет в переводческих проектах выбирать языковые пары из обширного списка языков мира</a:t>
            </a:r>
            <a:r>
              <a:rPr lang="ru-RU" dirty="0" smtClean="0"/>
              <a:t>;</a:t>
            </a:r>
            <a:endParaRPr lang="en-US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имеется встроенное средство проверки орфографии для десятка европейских языков. </a:t>
            </a:r>
            <a:endParaRPr lang="en-US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/>
              <a:t>В </a:t>
            </a:r>
            <a:r>
              <a:rPr lang="ru-RU" dirty="0"/>
              <a:t>комплект </a:t>
            </a:r>
            <a:r>
              <a:rPr lang="ru-RU" dirty="0" err="1"/>
              <a:t>DejaVu</a:t>
            </a:r>
            <a:r>
              <a:rPr lang="ru-RU" dirty="0"/>
              <a:t> входит также модуль </a:t>
            </a:r>
            <a:r>
              <a:rPr lang="ru-RU" dirty="0" err="1"/>
              <a:t>TermWatch</a:t>
            </a:r>
            <a:r>
              <a:rPr lang="ru-RU" dirty="0"/>
              <a:t>, который обеспечивает доступ к терминологическому словарю из среды приложений,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7" y="836712"/>
            <a:ext cx="2234921" cy="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2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SDLX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556792"/>
            <a:ext cx="75608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 err="1"/>
              <a:t>SDLX</a:t>
            </a:r>
            <a:r>
              <a:rPr lang="en-US" dirty="0"/>
              <a:t> - </a:t>
            </a:r>
            <a:r>
              <a:rPr lang="ru-RU" dirty="0"/>
              <a:t>разработана</a:t>
            </a:r>
            <a:r>
              <a:rPr lang="en-US" dirty="0"/>
              <a:t> </a:t>
            </a:r>
            <a:r>
              <a:rPr lang="ru-RU" dirty="0"/>
              <a:t>для</a:t>
            </a:r>
            <a:r>
              <a:rPr lang="en-US" dirty="0"/>
              <a:t> </a:t>
            </a:r>
            <a:r>
              <a:rPr lang="ru-RU" dirty="0"/>
              <a:t>своих</a:t>
            </a:r>
            <a:r>
              <a:rPr lang="en-US" dirty="0"/>
              <a:t> </a:t>
            </a:r>
            <a:r>
              <a:rPr lang="ru-RU" dirty="0"/>
              <a:t>собственных</a:t>
            </a:r>
            <a:r>
              <a:rPr lang="en-US" dirty="0"/>
              <a:t> </a:t>
            </a:r>
            <a:r>
              <a:rPr lang="ru-RU" dirty="0"/>
              <a:t>потребностей</a:t>
            </a:r>
            <a:r>
              <a:rPr lang="en-US" dirty="0"/>
              <a:t> </a:t>
            </a:r>
            <a:r>
              <a:rPr lang="ru-RU" dirty="0"/>
              <a:t>английской</a:t>
            </a:r>
            <a:r>
              <a:rPr lang="en-US" dirty="0"/>
              <a:t> </a:t>
            </a:r>
            <a:r>
              <a:rPr lang="ru-RU" dirty="0"/>
              <a:t>компанией</a:t>
            </a:r>
            <a:r>
              <a:rPr lang="en-US" dirty="0"/>
              <a:t> </a:t>
            </a:r>
            <a:r>
              <a:rPr lang="en-US" dirty="0" err="1"/>
              <a:t>SDL</a:t>
            </a:r>
            <a:r>
              <a:rPr lang="en-US" dirty="0"/>
              <a:t>, </a:t>
            </a:r>
            <a:r>
              <a:rPr lang="ru-RU" dirty="0"/>
              <a:t>занимающейся</a:t>
            </a:r>
            <a:r>
              <a:rPr lang="en-US" dirty="0"/>
              <a:t> </a:t>
            </a:r>
            <a:r>
              <a:rPr lang="ru-RU" dirty="0"/>
              <a:t>локализацией</a:t>
            </a:r>
            <a:r>
              <a:rPr lang="en-US" dirty="0"/>
              <a:t> </a:t>
            </a:r>
            <a:r>
              <a:rPr lang="ru-RU" dirty="0"/>
              <a:t>программного</a:t>
            </a:r>
            <a:r>
              <a:rPr lang="en-US" dirty="0"/>
              <a:t> </a:t>
            </a:r>
            <a:r>
              <a:rPr lang="ru-RU" dirty="0"/>
              <a:t>обеспечения</a:t>
            </a:r>
            <a:r>
              <a:rPr lang="en-US" dirty="0" smtClean="0"/>
              <a:t>.</a:t>
            </a:r>
            <a:r>
              <a:rPr lang="ru-RU" dirty="0"/>
              <a:t> </a:t>
            </a:r>
            <a:endParaRPr lang="en-US" dirty="0" smtClean="0"/>
          </a:p>
          <a:p>
            <a:pPr marL="285750" indent="-285750">
              <a:buBlip>
                <a:blip r:embed="rId2"/>
              </a:buBlip>
            </a:pPr>
            <a:r>
              <a:rPr lang="ru-RU" dirty="0" smtClean="0"/>
              <a:t>В</a:t>
            </a:r>
            <a:r>
              <a:rPr lang="en-US" dirty="0" smtClean="0"/>
              <a:t> </a:t>
            </a:r>
            <a:r>
              <a:rPr lang="ru-RU" dirty="0"/>
              <a:t>ней</a:t>
            </a:r>
            <a:r>
              <a:rPr lang="en-US" dirty="0"/>
              <a:t> </a:t>
            </a:r>
            <a:r>
              <a:rPr lang="ru-RU" dirty="0"/>
              <a:t>есть</a:t>
            </a:r>
            <a:r>
              <a:rPr lang="en-US" dirty="0"/>
              <a:t> </a:t>
            </a:r>
            <a:r>
              <a:rPr lang="ru-RU" dirty="0"/>
              <a:t>три</a:t>
            </a:r>
            <a:r>
              <a:rPr lang="en-US" dirty="0"/>
              <a:t> </a:t>
            </a:r>
            <a:r>
              <a:rPr lang="ru-RU" dirty="0"/>
              <a:t>окна</a:t>
            </a:r>
            <a:r>
              <a:rPr lang="en-US" dirty="0"/>
              <a:t>, </a:t>
            </a:r>
            <a:r>
              <a:rPr lang="ru-RU" dirty="0"/>
              <a:t>показывающие</a:t>
            </a:r>
            <a:r>
              <a:rPr lang="en-US" dirty="0"/>
              <a:t> </a:t>
            </a:r>
            <a:r>
              <a:rPr lang="ru-RU" dirty="0"/>
              <a:t>исходный</a:t>
            </a:r>
            <a:r>
              <a:rPr lang="en-US" dirty="0"/>
              <a:t> </a:t>
            </a:r>
            <a:r>
              <a:rPr lang="ru-RU" dirty="0"/>
              <a:t>текст</a:t>
            </a:r>
            <a:r>
              <a:rPr lang="en-US" dirty="0"/>
              <a:t>, </a:t>
            </a:r>
            <a:r>
              <a:rPr lang="ru-RU" dirty="0"/>
              <a:t>перевод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Translation Memory</a:t>
            </a:r>
            <a:r>
              <a:rPr lang="en-US" dirty="0" smtClean="0"/>
              <a:t>.</a:t>
            </a:r>
          </a:p>
          <a:p>
            <a:pPr marL="285750" indent="-285750">
              <a:buBlip>
                <a:blip r:embed="rId2"/>
              </a:buBlip>
            </a:pPr>
            <a:r>
              <a:rPr lang="ru-RU" dirty="0" smtClean="0"/>
              <a:t>Позволяет создавать</a:t>
            </a:r>
            <a:r>
              <a:rPr lang="en-US" dirty="0" smtClean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редактировать</a:t>
            </a:r>
            <a:r>
              <a:rPr lang="en-US" dirty="0"/>
              <a:t> </a:t>
            </a:r>
            <a:r>
              <a:rPr lang="ru-RU" dirty="0"/>
              <a:t>базу</a:t>
            </a:r>
            <a:r>
              <a:rPr lang="en-US" dirty="0"/>
              <a:t> </a:t>
            </a:r>
            <a:r>
              <a:rPr lang="ru-RU" dirty="0"/>
              <a:t>данных</a:t>
            </a:r>
            <a:r>
              <a:rPr lang="en-US" dirty="0"/>
              <a:t> TM, </a:t>
            </a:r>
            <a:r>
              <a:rPr lang="ru-RU" dirty="0"/>
              <a:t> </a:t>
            </a:r>
            <a:r>
              <a:rPr lang="ru-RU" dirty="0" smtClean="0"/>
              <a:t>Пополнять</a:t>
            </a:r>
            <a:r>
              <a:rPr lang="en-US" dirty="0" smtClean="0"/>
              <a:t> </a:t>
            </a:r>
            <a:r>
              <a:rPr lang="ru-RU" dirty="0"/>
              <a:t>ее</a:t>
            </a:r>
            <a:r>
              <a:rPr lang="en-US" dirty="0"/>
              <a:t> </a:t>
            </a:r>
            <a:r>
              <a:rPr lang="ru-RU" dirty="0"/>
              <a:t>путем</a:t>
            </a:r>
            <a:r>
              <a:rPr lang="en-US" dirty="0"/>
              <a:t> </a:t>
            </a:r>
            <a:r>
              <a:rPr lang="ru-RU" dirty="0"/>
              <a:t>сопоставления</a:t>
            </a:r>
            <a:r>
              <a:rPr lang="en-US" dirty="0"/>
              <a:t> </a:t>
            </a:r>
            <a:r>
              <a:rPr lang="ru-RU" dirty="0"/>
              <a:t>параллельных</a:t>
            </a:r>
            <a:r>
              <a:rPr lang="en-US" dirty="0"/>
              <a:t> </a:t>
            </a:r>
            <a:r>
              <a:rPr lang="ru-RU" dirty="0"/>
              <a:t>текстов</a:t>
            </a:r>
            <a:r>
              <a:rPr lang="en-US" dirty="0"/>
              <a:t>,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219" y="4077072"/>
            <a:ext cx="2794000" cy="2095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827" y="4581128"/>
            <a:ext cx="45720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75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77544" y="3703588"/>
            <a:ext cx="41828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Предусмотрен </a:t>
            </a:r>
            <a:r>
              <a:rPr lang="ru-RU" dirty="0"/>
              <a:t>нечеткий поиск фрагментов в </a:t>
            </a:r>
            <a:r>
              <a:rPr lang="ru-RU" dirty="0" err="1"/>
              <a:t>TM</a:t>
            </a:r>
            <a:r>
              <a:rPr lang="ru-RU" dirty="0"/>
              <a:t>.</a:t>
            </a:r>
            <a:br>
              <a:rPr lang="ru-RU" dirty="0"/>
            </a:br>
            <a:endParaRPr lang="ru-RU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Важным </a:t>
            </a:r>
            <a:r>
              <a:rPr lang="ru-RU" dirty="0"/>
              <a:t>достоинством программы является возможность обрабатывать (анализировать и переводить) файлы в пакетном режиме.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429000"/>
            <a:ext cx="3810000" cy="2857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290" y="603638"/>
            <a:ext cx="3077141" cy="28253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5616" y="1000656"/>
            <a:ext cx="41764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dirty="0"/>
              <a:t>Производить анализ, сегментацию и автоматизированный перевод текстов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dirty="0"/>
              <a:t>Вести пользовательский многоязычный глоссарий.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976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Transit </a:t>
            </a:r>
            <a:r>
              <a:rPr lang="en-US" b="1" dirty="0" err="1"/>
              <a:t>NXT</a:t>
            </a:r>
            <a:r>
              <a:rPr lang="en-US" dirty="0"/>
              <a:t> 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844824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Transit </a:t>
            </a:r>
            <a:r>
              <a:rPr lang="en-US" b="1" dirty="0" err="1"/>
              <a:t>NXT</a:t>
            </a:r>
            <a:r>
              <a:rPr lang="en-US" dirty="0"/>
              <a:t> — </a:t>
            </a:r>
            <a:r>
              <a:rPr lang="ru-RU" dirty="0"/>
              <a:t>программа</a:t>
            </a:r>
            <a:r>
              <a:rPr lang="en-US" dirty="0"/>
              <a:t>, </a:t>
            </a:r>
            <a:r>
              <a:rPr lang="ru-RU" dirty="0"/>
              <a:t>предназначенная</a:t>
            </a:r>
            <a:r>
              <a:rPr lang="en-US" dirty="0"/>
              <a:t> </a:t>
            </a:r>
            <a:r>
              <a:rPr lang="ru-RU" dirty="0"/>
              <a:t>для</a:t>
            </a:r>
            <a:r>
              <a:rPr lang="en-US" dirty="0"/>
              <a:t> </a:t>
            </a:r>
            <a:r>
              <a:rPr lang="ru-RU" dirty="0"/>
              <a:t>создания</a:t>
            </a:r>
            <a:r>
              <a:rPr lang="en-US" dirty="0"/>
              <a:t>, </a:t>
            </a:r>
            <a:r>
              <a:rPr lang="ru-RU" dirty="0"/>
              <a:t>просмотра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редактирования</a:t>
            </a:r>
            <a:r>
              <a:rPr lang="en-US" dirty="0"/>
              <a:t> </a:t>
            </a:r>
            <a:r>
              <a:rPr lang="ru-RU" dirty="0"/>
              <a:t>проектов</a:t>
            </a:r>
            <a:r>
              <a:rPr lang="en-US" dirty="0"/>
              <a:t> </a:t>
            </a:r>
            <a:r>
              <a:rPr lang="ru-RU" dirty="0"/>
              <a:t>для</a:t>
            </a:r>
            <a:r>
              <a:rPr lang="en-US" dirty="0"/>
              <a:t> </a:t>
            </a:r>
            <a:r>
              <a:rPr lang="ru-RU" dirty="0"/>
              <a:t>проведения</a:t>
            </a:r>
            <a:r>
              <a:rPr lang="en-US" dirty="0"/>
              <a:t> </a:t>
            </a:r>
            <a:r>
              <a:rPr lang="ru-RU" dirty="0"/>
              <a:t>переводов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других</a:t>
            </a:r>
            <a:r>
              <a:rPr lang="en-US" dirty="0"/>
              <a:t> </a:t>
            </a:r>
            <a:r>
              <a:rPr lang="ru-RU" dirty="0"/>
              <a:t>связанных</a:t>
            </a:r>
            <a:r>
              <a:rPr lang="en-US" dirty="0"/>
              <a:t> </a:t>
            </a:r>
            <a:r>
              <a:rPr lang="ru-RU" dirty="0"/>
              <a:t>с</a:t>
            </a:r>
            <a:r>
              <a:rPr lang="en-US" dirty="0"/>
              <a:t> </a:t>
            </a:r>
            <a:r>
              <a:rPr lang="ru-RU" dirty="0"/>
              <a:t>переводом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локализаций</a:t>
            </a:r>
            <a:r>
              <a:rPr lang="en-US" dirty="0"/>
              <a:t> </a:t>
            </a:r>
            <a:r>
              <a:rPr lang="ru-RU" dirty="0"/>
              <a:t>операций</a:t>
            </a:r>
            <a:r>
              <a:rPr lang="ru-RU" u="sng" dirty="0">
                <a:hlinkClick r:id="rId2"/>
              </a:rPr>
              <a:t>[1]</a:t>
            </a:r>
            <a:r>
              <a:rPr lang="en-US" dirty="0">
                <a:hlinkClick r:id="rId2"/>
              </a:rPr>
              <a:t>. </a:t>
            </a:r>
            <a:r>
              <a:rPr lang="ru-RU" dirty="0">
                <a:hlinkClick r:id="rId2"/>
              </a:rPr>
              <a:t>Выпускается</a:t>
            </a:r>
            <a:r>
              <a:rPr lang="en-US" dirty="0">
                <a:hlinkClick r:id="rId2"/>
              </a:rPr>
              <a:t> </a:t>
            </a:r>
            <a:r>
              <a:rPr lang="ru-RU" dirty="0">
                <a:hlinkClick r:id="rId2"/>
              </a:rPr>
              <a:t>компанией</a:t>
            </a:r>
            <a:r>
              <a:rPr lang="en-US" dirty="0">
                <a:hlinkClick r:id="rId2"/>
              </a:rPr>
              <a:t> </a:t>
            </a:r>
            <a:r>
              <a:rPr lang="en-US" u="sng" dirty="0">
                <a:hlinkClick r:id="rId3"/>
              </a:rPr>
              <a:t>STAR AG</a:t>
            </a:r>
            <a:r>
              <a:rPr lang="en-US" dirty="0">
                <a:hlinkClick r:id="rId3"/>
              </a:rPr>
              <a:t>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501008"/>
            <a:ext cx="1781592" cy="18041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7864" y="3501008"/>
            <a:ext cx="44110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Можно </a:t>
            </a:r>
            <a:r>
              <a:rPr lang="ru-RU" dirty="0"/>
              <a:t>импортировать исходный файл, при этом вся ненужная для перевода информация либо временно защищается от редактирования, либо не импортируется </a:t>
            </a:r>
          </a:p>
        </p:txBody>
      </p:sp>
    </p:spTree>
    <p:extLst>
      <p:ext uri="{BB962C8B-B14F-4D97-AF65-F5344CB8AC3E}">
        <p14:creationId xmlns:p14="http://schemas.microsoft.com/office/powerpoint/2010/main" val="3283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84</TotalTime>
  <Words>457</Words>
  <Application>Microsoft Office PowerPoint</Application>
  <PresentationFormat>Экран (4:3)</PresentationFormat>
  <Paragraphs>68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Brush Script MT</vt:lpstr>
      <vt:lpstr>Constantia</vt:lpstr>
      <vt:lpstr>Franklin Gothic Book</vt:lpstr>
      <vt:lpstr>Rage Italic</vt:lpstr>
      <vt:lpstr>Wingdings</vt:lpstr>
      <vt:lpstr>Кнопка</vt:lpstr>
      <vt:lpstr> Системы класса Translation Memory и их сравнительная характеристика</vt:lpstr>
      <vt:lpstr>Translation memory</vt:lpstr>
      <vt:lpstr>Презентация PowerPoint</vt:lpstr>
      <vt:lpstr>TRADOS</vt:lpstr>
      <vt:lpstr>Презентация PowerPoint</vt:lpstr>
      <vt:lpstr>Deja vu</vt:lpstr>
      <vt:lpstr>SDLX</vt:lpstr>
      <vt:lpstr>Презентация PowerPoint</vt:lpstr>
      <vt:lpstr>Transit NXT </vt:lpstr>
      <vt:lpstr>Презентация PowerPoint</vt:lpstr>
      <vt:lpstr>Презентация PowerPoint</vt:lpstr>
      <vt:lpstr>Wordfast</vt:lpstr>
      <vt:lpstr>Презентация PowerPoint</vt:lpstr>
      <vt:lpstr>SmartCAT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«</dc:title>
  <dc:creator>ADMIN</dc:creator>
  <cp:lastModifiedBy>user</cp:lastModifiedBy>
  <cp:revision>10</cp:revision>
  <dcterms:created xsi:type="dcterms:W3CDTF">2016-05-22T16:54:14Z</dcterms:created>
  <dcterms:modified xsi:type="dcterms:W3CDTF">2016-06-29T07:26:11Z</dcterms:modified>
</cp:coreProperties>
</file>