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1371600" y="4801680"/>
            <a:ext cx="640044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51560" y="480168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1371600" y="480168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3473640" y="3885840"/>
            <a:ext cx="2196000" cy="1752120"/>
          </a:xfrm>
          <a:prstGeom prst="rect">
            <a:avLst/>
          </a:prstGeom>
          <a:ln>
            <a:noFill/>
          </a:ln>
        </p:spPr>
      </p:pic>
      <p:pic>
        <p:nvPicPr>
          <p:cNvPr id="39" name="Рисунок 38"/>
          <p:cNvPicPr/>
          <p:nvPr/>
        </p:nvPicPr>
        <p:blipFill>
          <a:blip r:embed="rId2"/>
          <a:stretch/>
        </p:blipFill>
        <p:spPr>
          <a:xfrm>
            <a:off x="3473640" y="3885840"/>
            <a:ext cx="2196000" cy="1752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1371600" y="480168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17521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51560" y="480168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1371600" y="4801680"/>
            <a:ext cx="6400440" cy="83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5DA90-8F8F-4C50-BE70-5CC5A96EE382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B3BAF-4FA3-4E59-AE00-C9AC6ED0C8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1" name="CustomShape 1"/>
          <p:cNvSpPr/>
          <p:nvPr/>
        </p:nvSpPr>
        <p:spPr>
          <a:xfrm>
            <a:off x="755640" y="548640"/>
            <a:ext cx="8280720" cy="283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6000" b="1" strike="noStrike">
                <a:solidFill>
                  <a:srgbClr val="000000"/>
                </a:solidFill>
                <a:latin typeface="Palatino Linotype"/>
              </a:rPr>
              <a:t>Типология систем машинного перевода</a:t>
            </a:r>
            <a:endParaRPr/>
          </a:p>
        </p:txBody>
      </p:sp>
      <p:sp>
        <p:nvSpPr>
          <p:cNvPr id="42" name="CustomShape 2"/>
          <p:cNvSpPr/>
          <p:nvPr/>
        </p:nvSpPr>
        <p:spPr>
          <a:xfrm>
            <a:off x="7171920" y="5877360"/>
            <a:ext cx="15894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77" name="CustomShape 1"/>
          <p:cNvSpPr/>
          <p:nvPr/>
        </p:nvSpPr>
        <p:spPr>
          <a:xfrm>
            <a:off x="2627640" y="260640"/>
            <a:ext cx="457164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CustomShape 2"/>
          <p:cNvSpPr/>
          <p:nvPr/>
        </p:nvSpPr>
        <p:spPr>
          <a:xfrm>
            <a:off x="395640" y="1628640"/>
            <a:ext cx="8136720" cy="22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" name="TextShape 3"/>
          <p:cNvSpPr txBox="1"/>
          <p:nvPr/>
        </p:nvSpPr>
        <p:spPr>
          <a:xfrm>
            <a:off x="72000" y="163800"/>
            <a:ext cx="9000000" cy="95562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ru-RU" sz="2600">
                <a:latin typeface="Palatino Linotype"/>
              </a:rPr>
              <a:t>Но существует </a:t>
            </a:r>
            <a:r>
              <a:rPr lang="ru-RU" sz="2600" b="1" u="sng">
                <a:latin typeface="Palatino Linotype"/>
              </a:rPr>
              <a:t>ряд условий</a:t>
            </a:r>
            <a:r>
              <a:rPr lang="ru-RU" sz="2600">
                <a:latin typeface="Palatino Linotype"/>
              </a:rPr>
              <a:t>, которые затрудняют работу модулей распознавания речи. К ним относятся:</a:t>
            </a:r>
            <a:endParaRPr/>
          </a:p>
          <a:p>
            <a:pPr algn="just"/>
            <a:r>
              <a:rPr lang="ru-RU" sz="2600">
                <a:latin typeface="Palatino Linotype"/>
              </a:rPr>
              <a:t>- нечеткая артикуляция и наличие речевых недостатков,</a:t>
            </a:r>
            <a:endParaRPr/>
          </a:p>
          <a:p>
            <a:pPr algn="just"/>
            <a:r>
              <a:rPr lang="ru-RU" sz="2600">
                <a:latin typeface="Palatino Linotype"/>
              </a:rPr>
              <a:t>- наличие акустических искажений и помех,</a:t>
            </a:r>
            <a:endParaRPr/>
          </a:p>
          <a:p>
            <a:pPr algn="just"/>
            <a:r>
              <a:rPr lang="ru-RU" sz="2600">
                <a:latin typeface="Palatino Linotype"/>
              </a:rPr>
              <a:t>- речь, сопровождаемая речевым «мусором»,</a:t>
            </a:r>
            <a:endParaRPr/>
          </a:p>
          <a:p>
            <a:pPr algn="just"/>
            <a:r>
              <a:rPr lang="ru-RU" sz="2600">
                <a:latin typeface="Palatino Linotype"/>
              </a:rPr>
              <a:t>- неграмотный пользователь.</a:t>
            </a:r>
            <a:endParaRPr/>
          </a:p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81" name="CustomShape 1"/>
          <p:cNvSpPr/>
          <p:nvPr/>
        </p:nvSpPr>
        <p:spPr>
          <a:xfrm>
            <a:off x="2627640" y="260640"/>
            <a:ext cx="457164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CustomShape 2"/>
          <p:cNvSpPr/>
          <p:nvPr/>
        </p:nvSpPr>
        <p:spPr>
          <a:xfrm>
            <a:off x="395640" y="1628640"/>
            <a:ext cx="8136720" cy="22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TextShape 3"/>
          <p:cNvSpPr txBox="1"/>
          <p:nvPr/>
        </p:nvSpPr>
        <p:spPr>
          <a:xfrm>
            <a:off x="72360" y="360000"/>
            <a:ext cx="9143640" cy="9727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2700" b="1">
                <a:latin typeface="Palatino Linotype"/>
              </a:rPr>
              <a:t>Существует четыре группы способов синтеза речи</a:t>
            </a:r>
            <a:endParaRPr/>
          </a:p>
          <a:p>
            <a:endParaRPr/>
          </a:p>
        </p:txBody>
      </p:sp>
      <p:sp>
        <p:nvSpPr>
          <p:cNvPr id="84" name="TextShape 4"/>
          <p:cNvSpPr txBox="1"/>
          <p:nvPr/>
        </p:nvSpPr>
        <p:spPr>
          <a:xfrm>
            <a:off x="216000" y="1186200"/>
            <a:ext cx="8784000" cy="306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ru-RU" sz="3000">
                <a:latin typeface="Palatino Linotype"/>
              </a:rPr>
              <a:t>- параметрический синтез</a:t>
            </a:r>
            <a:endParaRPr/>
          </a:p>
          <a:p>
            <a:r>
              <a:rPr lang="ru-RU" sz="3000">
                <a:solidFill>
                  <a:srgbClr val="000000"/>
                </a:solidFill>
                <a:latin typeface="Palatino Linotype"/>
                <a:ea typeface="Times New Roman"/>
              </a:rPr>
              <a:t>- конкатенативный или компиляционный синтез </a:t>
            </a:r>
            <a:endParaRPr/>
          </a:p>
          <a:p>
            <a:pPr algn="just"/>
            <a:r>
              <a:rPr lang="ru-RU" sz="3000">
                <a:solidFill>
                  <a:srgbClr val="000000"/>
                </a:solidFill>
                <a:latin typeface="Palatino Linotype"/>
                <a:ea typeface="Times New Roman"/>
              </a:rPr>
              <a:t>- синтез по правилам </a:t>
            </a:r>
            <a:endParaRPr/>
          </a:p>
          <a:p>
            <a:pPr algn="just"/>
            <a:r>
              <a:rPr lang="ru-RU" sz="3000">
                <a:solidFill>
                  <a:srgbClr val="000000"/>
                </a:solidFill>
                <a:latin typeface="Palatino Linotype"/>
                <a:ea typeface="Times New Roman"/>
              </a:rPr>
              <a:t>- предметно-ориентированный синтез</a:t>
            </a:r>
            <a:endParaRPr/>
          </a:p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86" name="CustomShape 1"/>
          <p:cNvSpPr/>
          <p:nvPr/>
        </p:nvSpPr>
        <p:spPr>
          <a:xfrm>
            <a:off x="2627640" y="260640"/>
            <a:ext cx="457164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6000" strike="noStrike">
                <a:solidFill>
                  <a:srgbClr val="000000"/>
                </a:solidFill>
                <a:latin typeface="Palatino Linotype"/>
              </a:rPr>
              <a:t>Выводы</a:t>
            </a:r>
            <a:endParaRPr/>
          </a:p>
        </p:txBody>
      </p:sp>
      <p:sp>
        <p:nvSpPr>
          <p:cNvPr id="87" name="CustomShape 2"/>
          <p:cNvSpPr/>
          <p:nvPr/>
        </p:nvSpPr>
        <p:spPr>
          <a:xfrm>
            <a:off x="395640" y="1628640"/>
            <a:ext cx="8136720" cy="22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В настоящее время сфера использования машинного перевода сводится к промышленному переводу. Он может помочь в рутинной переводческой работе, когда быстрота выполнения перевода важнее его качества.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4" name="CustomShape 1"/>
          <p:cNvSpPr/>
          <p:nvPr/>
        </p:nvSpPr>
        <p:spPr>
          <a:xfrm>
            <a:off x="1475640" y="479880"/>
            <a:ext cx="6192360" cy="76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just">
              <a:lnSpc>
                <a:spcPct val="100000"/>
              </a:lnSpc>
            </a:pPr>
            <a:r>
              <a:rPr lang="ru-RU" sz="4400" b="1" strike="noStrike">
                <a:solidFill>
                  <a:srgbClr val="000000"/>
                </a:solidFill>
                <a:latin typeface="Palatino Linotype"/>
                <a:ea typeface="Lucida Sans Unicode"/>
              </a:rPr>
              <a:t>Машинный перевод</a:t>
            </a:r>
            <a:endParaRPr/>
          </a:p>
        </p:txBody>
      </p:sp>
      <p:sp>
        <p:nvSpPr>
          <p:cNvPr id="45" name="CustomShape 2"/>
          <p:cNvSpPr/>
          <p:nvPr/>
        </p:nvSpPr>
        <p:spPr>
          <a:xfrm>
            <a:off x="251640" y="1845000"/>
            <a:ext cx="8640720" cy="22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Машинный перевод – выполняемое на компьютере действие по преобразованию текста на одном естественном языке в эквивалентный по содержанию текст на другом языке, а также результат такого действия.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7" name="CustomShape 1"/>
          <p:cNvSpPr/>
          <p:nvPr/>
        </p:nvSpPr>
        <p:spPr>
          <a:xfrm>
            <a:off x="467640" y="551160"/>
            <a:ext cx="8280720" cy="640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just"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Palatino Linotype"/>
                <a:ea typeface="Lucida Sans Unicode"/>
              </a:rPr>
              <a:t>Виды систем машинного перевода</a:t>
            </a:r>
            <a:endParaRPr/>
          </a:p>
        </p:txBody>
      </p:sp>
      <p:sp>
        <p:nvSpPr>
          <p:cNvPr id="48" name="CustomShape 2"/>
          <p:cNvSpPr/>
          <p:nvPr/>
        </p:nvSpPr>
        <p:spPr>
          <a:xfrm>
            <a:off x="179640" y="1412640"/>
            <a:ext cx="8712720" cy="246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2600" strike="noStrike">
                <a:solidFill>
                  <a:srgbClr val="000000"/>
                </a:solidFill>
                <a:latin typeface="Calibri"/>
              </a:rPr>
              <a:t>Системы машинного перевода делятся на три категории: системы на основе грамматических правил (Rule-Based Machine Translation, RBMT), статистические системы (Statistical Machine Translation, SMT) и наиболее перспективные гибридные системы, сочетающие преимущества тех и других.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50" name="CustomShape 1"/>
          <p:cNvSpPr/>
          <p:nvPr/>
        </p:nvSpPr>
        <p:spPr>
          <a:xfrm>
            <a:off x="323640" y="332640"/>
            <a:ext cx="4968360" cy="17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>
                <a:solidFill>
                  <a:srgbClr val="000000"/>
                </a:solidFill>
                <a:latin typeface="Palatino Linotype"/>
              </a:rPr>
              <a:t>Системы на основе грамматических правил</a:t>
            </a:r>
            <a:endParaRPr/>
          </a:p>
        </p:txBody>
      </p:sp>
      <p:sp>
        <p:nvSpPr>
          <p:cNvPr id="51" name="CustomShape 2"/>
          <p:cNvSpPr/>
          <p:nvPr/>
        </p:nvSpPr>
        <p:spPr>
          <a:xfrm>
            <a:off x="3420000" y="1700640"/>
            <a:ext cx="5112360" cy="191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Системы на основе грамматических правил (Rule-Based Machine Translation, RBMT) производят анализ текста и составляют перевод на основе встроенных словарей и набора правил. В таких системах можно выделить два подтипа:</a:t>
            </a:r>
            <a:endParaRPr/>
          </a:p>
        </p:txBody>
      </p:sp>
      <p:sp>
        <p:nvSpPr>
          <p:cNvPr id="52" name="CustomShape 3"/>
          <p:cNvSpPr/>
          <p:nvPr/>
        </p:nvSpPr>
        <p:spPr>
          <a:xfrm>
            <a:off x="6084000" y="3717000"/>
            <a:ext cx="431640" cy="1728000"/>
          </a:xfrm>
          <a:prstGeom prst="straightConnector1">
            <a:avLst/>
          </a:prstGeom>
          <a:noFill/>
          <a:ln w="3492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CustomShape 4"/>
          <p:cNvSpPr/>
          <p:nvPr/>
        </p:nvSpPr>
        <p:spPr>
          <a:xfrm>
            <a:off x="6588360" y="3717000"/>
            <a:ext cx="1079640" cy="791640"/>
          </a:xfrm>
          <a:prstGeom prst="straightConnector1">
            <a:avLst/>
          </a:prstGeom>
          <a:noFill/>
          <a:ln w="255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" name="CustomShape 5"/>
          <p:cNvSpPr/>
          <p:nvPr/>
        </p:nvSpPr>
        <p:spPr>
          <a:xfrm>
            <a:off x="7101000" y="4581000"/>
            <a:ext cx="14842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Calibri"/>
              </a:rPr>
              <a:t>трансферные</a:t>
            </a:r>
            <a:endParaRPr/>
          </a:p>
        </p:txBody>
      </p:sp>
      <p:sp>
        <p:nvSpPr>
          <p:cNvPr id="55" name="CustomShape 6"/>
          <p:cNvSpPr/>
          <p:nvPr/>
        </p:nvSpPr>
        <p:spPr>
          <a:xfrm>
            <a:off x="5444640" y="5445360"/>
            <a:ext cx="23482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Calibri"/>
              </a:rPr>
              <a:t>системы-интерлингвы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57" name="CustomShape 1"/>
          <p:cNvSpPr/>
          <p:nvPr/>
        </p:nvSpPr>
        <p:spPr>
          <a:xfrm>
            <a:off x="539640" y="404640"/>
            <a:ext cx="8424720" cy="82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800" b="1" strike="noStrike">
                <a:solidFill>
                  <a:srgbClr val="000000"/>
                </a:solidFill>
                <a:latin typeface="Palatino Linotype"/>
              </a:rPr>
              <a:t>Статистические системы </a:t>
            </a:r>
            <a:endParaRPr/>
          </a:p>
        </p:txBody>
      </p:sp>
      <p:sp>
        <p:nvSpPr>
          <p:cNvPr id="58" name="CustomShape 2"/>
          <p:cNvSpPr/>
          <p:nvPr/>
        </p:nvSpPr>
        <p:spPr>
          <a:xfrm>
            <a:off x="395640" y="1484640"/>
            <a:ext cx="8208720" cy="2559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2700" strike="noStrike">
                <a:solidFill>
                  <a:srgbClr val="000000"/>
                </a:solidFill>
                <a:latin typeface="Calibri"/>
              </a:rPr>
              <a:t>В основе таких систем лежит использование массивов текстов на исходном и конечном языках. В программу загружаются объемные тексты на исходном языке, после чего составляется статистика на предмет словоупотребления, межъязыковых соответствий и т.д.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60" name="CustomShape 1"/>
          <p:cNvSpPr/>
          <p:nvPr/>
        </p:nvSpPr>
        <p:spPr>
          <a:xfrm>
            <a:off x="611640" y="260640"/>
            <a:ext cx="806436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6000" strike="noStrike">
                <a:solidFill>
                  <a:srgbClr val="000000"/>
                </a:solidFill>
                <a:latin typeface="Palatino Linotype"/>
              </a:rPr>
              <a:t>Смешанные системы </a:t>
            </a:r>
            <a:endParaRPr/>
          </a:p>
        </p:txBody>
      </p:sp>
      <p:sp>
        <p:nvSpPr>
          <p:cNvPr id="61" name="CustomShape 2"/>
          <p:cNvSpPr/>
          <p:nvPr/>
        </p:nvSpPr>
        <p:spPr>
          <a:xfrm>
            <a:off x="323640" y="1720800"/>
            <a:ext cx="8208720" cy="258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Гибридные системы машинного перевода позволят объединить все преимущества, которыми обладают статистические системы и системы, основанные на правилах.</a:t>
            </a:r>
            <a:r>
              <a:rPr lang="ru-RU" strike="noStrike">
                <a:solidFill>
                  <a:srgbClr val="000000"/>
                </a:solidFill>
                <a:latin typeface="Calibri"/>
              </a:rPr>
              <a:t>
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3"/>
          <p:cNvPicPr/>
          <p:nvPr/>
        </p:nvPicPr>
        <p:blipFill>
          <a:blip r:embed="rId2"/>
          <a:stretch/>
        </p:blipFill>
        <p:spPr>
          <a:xfrm>
            <a:off x="1224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63" name="CustomShape 1"/>
          <p:cNvSpPr/>
          <p:nvPr/>
        </p:nvSpPr>
        <p:spPr>
          <a:xfrm>
            <a:off x="2627640" y="260640"/>
            <a:ext cx="457164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" name="CustomShape 2"/>
          <p:cNvSpPr/>
          <p:nvPr/>
        </p:nvSpPr>
        <p:spPr>
          <a:xfrm>
            <a:off x="1871280" y="288000"/>
            <a:ext cx="813672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4400" b="1" strike="noStrike">
                <a:solidFill>
                  <a:srgbClr val="000000"/>
                </a:solidFill>
                <a:latin typeface="Palatino Linotype"/>
              </a:rPr>
              <a:t>Качество перевода</a:t>
            </a:r>
            <a:endParaRPr/>
          </a:p>
        </p:txBody>
      </p:sp>
      <p:sp>
        <p:nvSpPr>
          <p:cNvPr id="65" name="TextShape 3"/>
          <p:cNvSpPr txBox="1"/>
          <p:nvPr/>
        </p:nvSpPr>
        <p:spPr>
          <a:xfrm>
            <a:off x="329400" y="1155240"/>
            <a:ext cx="8454600" cy="312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ru-RU" sz="2200">
                <a:latin typeface="Palatino Linotype"/>
              </a:rPr>
              <a:t>Широкое распространение также получили следующие алгоритмы оценки качества машинного перевода:					- Bilingual Evaluation Understudy (BLEU) и Word Error Rate (WER), которые производят оценку и оптимизацию качества машинного перевода;													- Классификатор «Speech/non-speech», который определяет вероятность точного распознавания речи.</a:t>
            </a:r>
            <a:endParaRPr/>
          </a:p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Рисунок 3"/>
          <p:cNvPicPr/>
          <p:nvPr/>
        </p:nvPicPr>
        <p:blipFill>
          <a:blip r:embed="rId2"/>
          <a:stretch/>
        </p:blipFill>
        <p:spPr>
          <a:xfrm>
            <a:off x="360" y="36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67" name="CustomShape 1"/>
          <p:cNvSpPr/>
          <p:nvPr/>
        </p:nvSpPr>
        <p:spPr>
          <a:xfrm>
            <a:off x="2627640" y="260640"/>
            <a:ext cx="457164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" name="CustomShape 2"/>
          <p:cNvSpPr/>
          <p:nvPr/>
        </p:nvSpPr>
        <p:spPr>
          <a:xfrm>
            <a:off x="395640" y="1628640"/>
            <a:ext cx="8136720" cy="22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TextShape 3"/>
          <p:cNvSpPr txBox="1"/>
          <p:nvPr/>
        </p:nvSpPr>
        <p:spPr>
          <a:xfrm>
            <a:off x="216000" y="144000"/>
            <a:ext cx="9000000" cy="39384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3200" b="1">
                <a:latin typeface="Palatino Linotype"/>
              </a:rPr>
              <a:t>Понятие «автоматизированный перевод»</a:t>
            </a:r>
            <a:endParaRPr/>
          </a:p>
          <a:p>
            <a:endParaRPr/>
          </a:p>
        </p:txBody>
      </p:sp>
      <p:sp>
        <p:nvSpPr>
          <p:cNvPr id="70" name="TextShape 4"/>
          <p:cNvSpPr txBox="1"/>
          <p:nvPr/>
        </p:nvSpPr>
        <p:spPr>
          <a:xfrm>
            <a:off x="216000" y="1008360"/>
            <a:ext cx="8480520" cy="3239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ru-RU" sz="2000">
                <a:latin typeface="Palatino Linotype"/>
              </a:rPr>
              <a:t>Понятие «автоматизированный перевод» включает в себя целый комплекс инструментов помощи переводчикам:							- терминологические базы, которые можно подключать по Интернету или хранить на компакт-дисках;								- программы, позволяющие переводчикам создавать собственную электронную терминологическую базу и управлять ею;	- электронные словари, хранимые на компакт-дисках;				- программы, которые осуществляют проверку правописания. </a:t>
            </a:r>
            <a:endParaRPr/>
          </a:p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Рисунок 3"/>
          <p:cNvPicPr/>
          <p:nvPr/>
        </p:nvPicPr>
        <p:blipFill>
          <a:blip r:embed="rId2"/>
          <a:stretch/>
        </p:blipFill>
        <p:spPr>
          <a:xfrm>
            <a:off x="36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72" name="CustomShape 1"/>
          <p:cNvSpPr/>
          <p:nvPr/>
        </p:nvSpPr>
        <p:spPr>
          <a:xfrm>
            <a:off x="2627640" y="260640"/>
            <a:ext cx="4571640" cy="100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" name="CustomShape 2"/>
          <p:cNvSpPr/>
          <p:nvPr/>
        </p:nvSpPr>
        <p:spPr>
          <a:xfrm>
            <a:off x="395640" y="1628640"/>
            <a:ext cx="8136720" cy="22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" name="TextShape 3"/>
          <p:cNvSpPr txBox="1"/>
          <p:nvPr/>
        </p:nvSpPr>
        <p:spPr>
          <a:xfrm>
            <a:off x="288000" y="0"/>
            <a:ext cx="9144000" cy="8946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6300" b="1">
                <a:latin typeface="Palatino Linotype"/>
              </a:rPr>
              <a:t>Речевые технологии</a:t>
            </a:r>
            <a:endParaRPr/>
          </a:p>
          <a:p>
            <a:endParaRPr/>
          </a:p>
        </p:txBody>
      </p:sp>
      <p:sp>
        <p:nvSpPr>
          <p:cNvPr id="75" name="TextShape 4"/>
          <p:cNvSpPr txBox="1"/>
          <p:nvPr/>
        </p:nvSpPr>
        <p:spPr>
          <a:xfrm>
            <a:off x="288000" y="1224000"/>
            <a:ext cx="8352000" cy="3954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/>
            <a:r>
              <a:rPr lang="ru-RU" sz="2200">
                <a:latin typeface="Palatino Linotype"/>
              </a:rPr>
              <a:t>Процесс электронного распознавания речи включает следующие этапы:</a:t>
            </a:r>
            <a:endParaRPr/>
          </a:p>
          <a:p>
            <a:pPr algn="just"/>
            <a:r>
              <a:rPr lang="ru-RU" sz="2200">
                <a:latin typeface="Palatino Linotype"/>
              </a:rPr>
              <a:t>- автоматическое распознавание речи,</a:t>
            </a:r>
            <a:endParaRPr/>
          </a:p>
          <a:p>
            <a:pPr algn="just"/>
            <a:r>
              <a:rPr lang="ru-RU" sz="2200">
                <a:latin typeface="Palatino Linotype"/>
              </a:rPr>
              <a:t>- машинный перевод,</a:t>
            </a:r>
            <a:endParaRPr/>
          </a:p>
          <a:p>
            <a:pPr algn="just"/>
            <a:r>
              <a:rPr lang="ru-RU" sz="2200">
                <a:latin typeface="Palatino Linotype"/>
              </a:rPr>
              <a:t>- синтез речи.</a:t>
            </a:r>
            <a:endParaRPr/>
          </a:p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323</Words>
  <Application>LibreOffice/4.4.0.3$Windows_x86 LibreOffice_project/de093506bcdc5fafd9023ee680b8c60e3e0645d7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6</cp:revision>
  <dcterms:created xsi:type="dcterms:W3CDTF">2016-05-13T19:43:58Z</dcterms:created>
  <dcterms:modified xsi:type="dcterms:W3CDTF">2016-06-17T06:09:05Z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7</vt:i4>
  </property>
</Properties>
</file>