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F524AD0-F76A-4654-AAF6-33A70666DBCA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BE3C566-FCE3-4647-B554-EE7B462E1C9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828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Зачетная работа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924944"/>
            <a:ext cx="7772400" cy="3744416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По дисциплине «Использование информационных технологий в профессиональной деятельности переводчика»</a:t>
            </a:r>
          </a:p>
          <a:p>
            <a:r>
              <a:rPr lang="ru-RU" dirty="0">
                <a:solidFill>
                  <a:schemeClr val="tx1"/>
                </a:solidFill>
              </a:rPr>
              <a:t>На тему «</a:t>
            </a:r>
            <a:r>
              <a:rPr lang="ru-RU" u="sng" dirty="0">
                <a:solidFill>
                  <a:schemeClr val="tx1"/>
                </a:solidFill>
              </a:rPr>
              <a:t>Компьютерные технологии в профессиональной подготовке лингвистов-переводчиков.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1600" dirty="0">
                <a:solidFill>
                  <a:schemeClr val="tx1"/>
                </a:solidFill>
              </a:rPr>
              <a:t>Выполнила: студентка 3-го курса</a:t>
            </a:r>
          </a:p>
          <a:p>
            <a:r>
              <a:rPr lang="ru-RU" sz="1600" dirty="0">
                <a:solidFill>
                  <a:schemeClr val="tx1"/>
                </a:solidFill>
              </a:rPr>
              <a:t>группы ГЛ31</a:t>
            </a:r>
          </a:p>
          <a:p>
            <a:r>
              <a:rPr lang="ru-RU" sz="1600" dirty="0" err="1">
                <a:solidFill>
                  <a:schemeClr val="tx1"/>
                </a:solidFill>
              </a:rPr>
              <a:t>Авакова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Мариетта</a:t>
            </a:r>
            <a:endParaRPr lang="ru-RU" sz="1600" dirty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Проверила</a:t>
            </a:r>
            <a:r>
              <a:rPr lang="ru-RU" sz="1600" dirty="0">
                <a:solidFill>
                  <a:schemeClr val="tx1"/>
                </a:solidFill>
              </a:rPr>
              <a:t>: к.ф.н., доц. </a:t>
            </a:r>
            <a:r>
              <a:rPr lang="ru-RU" sz="1600" dirty="0" err="1">
                <a:solidFill>
                  <a:schemeClr val="tx1"/>
                </a:solidFill>
              </a:rPr>
              <a:t>Меликян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Ануш</a:t>
            </a:r>
            <a:r>
              <a:rPr lang="ru-RU" sz="1600" dirty="0">
                <a:solidFill>
                  <a:schemeClr val="tx1"/>
                </a:solidFill>
              </a:rPr>
              <a:t> Александровна </a:t>
            </a:r>
          </a:p>
          <a:p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>Выполнила: студентка 3-го курса</a:t>
            </a:r>
          </a:p>
          <a:p>
            <a:r>
              <a:rPr lang="ru-RU" dirty="0"/>
              <a:t>группы ГЛ31</a:t>
            </a:r>
          </a:p>
          <a:p>
            <a:r>
              <a:rPr lang="ru-RU" dirty="0" err="1"/>
              <a:t>Авакова</a:t>
            </a:r>
            <a:r>
              <a:rPr lang="ru-RU" dirty="0"/>
              <a:t> </a:t>
            </a:r>
            <a:r>
              <a:rPr lang="ru-RU" dirty="0" err="1"/>
              <a:t>Мариетта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>Проверила: к.ф.н., доц. </a:t>
            </a:r>
            <a:r>
              <a:rPr lang="ru-RU" dirty="0" err="1"/>
              <a:t>Меликян</a:t>
            </a:r>
            <a:r>
              <a:rPr lang="ru-RU" dirty="0"/>
              <a:t> </a:t>
            </a:r>
            <a:r>
              <a:rPr lang="ru-RU" dirty="0" err="1"/>
              <a:t>Ануш</a:t>
            </a:r>
            <a:r>
              <a:rPr lang="ru-RU" dirty="0"/>
              <a:t> Александровна </a:t>
            </a:r>
          </a:p>
        </p:txBody>
      </p:sp>
    </p:spTree>
    <p:extLst>
      <p:ext uri="{BB962C8B-B14F-4D97-AF65-F5344CB8AC3E}">
        <p14:creationId xmlns:p14="http://schemas.microsoft.com/office/powerpoint/2010/main" val="1736630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420888"/>
            <a:ext cx="8183880" cy="105156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564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82824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Распространение глобальных коммуникационных технологий, изменение социально-политической картины мира способствует расширению контактов с зарубежными партнерами, что повысило интерес к получению более глубоких профессиональных знаний в области перевода. Интерес молодого поколения к современным компьютерным технологиям и возможность быстрого получения качественной информации заставляет их приобретать новые знания в переводческой сфере. Задача любого современного переводчика состоит не только в качественном выполнении какого-либо перевода, но также в усвоении так называемого «спектра» открывающихся информационных возможностей, позволяющих сделать процесс работы более плодотворным и профессиональным. Новые информационные технологии породили новую культуру применения нового программного обеспечения в деятельности лингвиста-переводчика. Рассмотрим основные тенденции развития компьютерных технологий в профессиональной подготовке переводчиков.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180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183880" cy="152592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1.1 Электронные словари и глоссарии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183880" cy="418795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Практически все известные издательства словарей и энциклопедий предлагают электронные версии своих изданий на CD-ROM, которые можно приобрести в России. Многие издательства (</a:t>
            </a:r>
            <a:r>
              <a:rPr lang="ru-RU" dirty="0" err="1"/>
              <a:t>Merriam</a:t>
            </a:r>
            <a:r>
              <a:rPr lang="ru-RU" dirty="0"/>
              <a:t> </a:t>
            </a:r>
            <a:r>
              <a:rPr lang="ru-RU" dirty="0" err="1"/>
              <a:t>Webster</a:t>
            </a:r>
            <a:r>
              <a:rPr lang="ru-RU" dirty="0"/>
              <a:t>, </a:t>
            </a:r>
            <a:r>
              <a:rPr lang="ru-RU" dirty="0" err="1"/>
              <a:t>Encyclopedia</a:t>
            </a:r>
            <a:r>
              <a:rPr lang="ru-RU" dirty="0"/>
              <a:t> </a:t>
            </a:r>
            <a:r>
              <a:rPr lang="ru-RU" dirty="0" err="1"/>
              <a:t>Britannica</a:t>
            </a:r>
            <a:r>
              <a:rPr lang="ru-RU" dirty="0"/>
              <a:t>, </a:t>
            </a:r>
            <a:r>
              <a:rPr lang="ru-RU" dirty="0" err="1"/>
              <a:t>Larousse</a:t>
            </a:r>
            <a:r>
              <a:rPr lang="ru-RU" dirty="0"/>
              <a:t>, </a:t>
            </a:r>
            <a:r>
              <a:rPr lang="ru-RU" dirty="0" err="1"/>
              <a:t>Hachette</a:t>
            </a:r>
            <a:r>
              <a:rPr lang="ru-RU" dirty="0"/>
              <a:t>, </a:t>
            </a:r>
            <a:r>
              <a:rPr lang="ru-RU" dirty="0" err="1"/>
              <a:t>Meyers</a:t>
            </a:r>
            <a:r>
              <a:rPr lang="ru-RU" dirty="0"/>
              <a:t>, </a:t>
            </a:r>
            <a:r>
              <a:rPr lang="ru-RU" dirty="0" err="1"/>
              <a:t>Brockhaus</a:t>
            </a:r>
            <a:r>
              <a:rPr lang="ru-RU" dirty="0"/>
              <a:t>, </a:t>
            </a:r>
            <a:r>
              <a:rPr lang="ru-RU" dirty="0" err="1"/>
              <a:t>Garzanti</a:t>
            </a:r>
            <a:r>
              <a:rPr lang="ru-RU" dirty="0"/>
              <a:t>, Русский язык и др.) также предоставляют бесплатный доступ через Интернет. В то же время доступ ко многим популярным справочникам платный (</a:t>
            </a:r>
            <a:r>
              <a:rPr lang="ru-RU" dirty="0" err="1"/>
              <a:t>Oxford</a:t>
            </a:r>
            <a:r>
              <a:rPr lang="ru-RU" dirty="0"/>
              <a:t> </a:t>
            </a:r>
            <a:r>
              <a:rPr lang="ru-RU" dirty="0" err="1"/>
              <a:t>English</a:t>
            </a:r>
            <a:r>
              <a:rPr lang="ru-RU" dirty="0"/>
              <a:t> </a:t>
            </a:r>
            <a:r>
              <a:rPr lang="ru-RU" dirty="0" err="1"/>
              <a:t>Dictionary</a:t>
            </a:r>
            <a:r>
              <a:rPr lang="ru-RU" dirty="0"/>
              <a:t>, </a:t>
            </a:r>
            <a:r>
              <a:rPr lang="ru-RU" dirty="0" err="1"/>
              <a:t>Termium</a:t>
            </a:r>
            <a:r>
              <a:rPr lang="ru-RU" dirty="0"/>
              <a:t>, </a:t>
            </a:r>
            <a:r>
              <a:rPr lang="ru-RU" dirty="0" err="1"/>
              <a:t>Encyclopedie</a:t>
            </a:r>
            <a:r>
              <a:rPr lang="ru-RU" dirty="0"/>
              <a:t> </a:t>
            </a:r>
            <a:r>
              <a:rPr lang="ru-RU" dirty="0" err="1"/>
              <a:t>Larousse</a:t>
            </a:r>
            <a:r>
              <a:rPr lang="ru-RU" dirty="0"/>
              <a:t>).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140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941168"/>
            <a:ext cx="8183880" cy="1555616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1.2 Перевод с помощью специализированных программ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96944" cy="4608512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Программы перевода с помощью компьютера или CAT-программы (английская аббревиатура – </a:t>
            </a:r>
            <a:r>
              <a:rPr lang="ru-RU" dirty="0" err="1"/>
              <a:t>computer-assisted</a:t>
            </a:r>
            <a:r>
              <a:rPr lang="ru-RU" dirty="0"/>
              <a:t> </a:t>
            </a:r>
            <a:r>
              <a:rPr lang="ru-RU" dirty="0" err="1"/>
              <a:t>translation</a:t>
            </a:r>
            <a:r>
              <a:rPr lang="ru-RU" dirty="0"/>
              <a:t>) – категория программного обеспечения, позволяющая облегчить труд переводчика за счет использования накопителей переводов или TM (от английского </a:t>
            </a:r>
            <a:r>
              <a:rPr lang="ru-RU" dirty="0" err="1"/>
              <a:t>translation</a:t>
            </a:r>
            <a:r>
              <a:rPr lang="ru-RU" dirty="0"/>
              <a:t> </a:t>
            </a:r>
            <a:r>
              <a:rPr lang="ru-RU" dirty="0" err="1"/>
              <a:t>memory</a:t>
            </a:r>
            <a:r>
              <a:rPr lang="ru-RU" dirty="0"/>
              <a:t>). В накопителях перевода сохраняются переводческие решение, принятые ранее. Следует сразу оговориться, что перевод с помощью компьютера и машинный перевод — это не одно и то же и, соответственно, получаемое в результате качество совершенно разное. При использовании CAT-программ исходный документ делится на сегменты, разделенные знаками препинания. Каждый исходный сегмент при переводе соотносится с сегментами перевода. Если при этом в накопителе перевода уже содержится такой же или похожий фрагмент исходника, то программа предлагает переводчику сравнить его с оригиналом. После завершения перевода фрагмента в накопитель перевода заносится пара оригинал – перевод. При переходе к переводу следующего сегмента программа снова сканирует накопитель переводов в поисках совпадений.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6659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183880" cy="1555616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1.3 Программы распознавания голоса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183880" cy="4187952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Постоянная работа за компьютером, сидячий образ жизни отрицательно сказываются на здоровье переводчиков. Неудивительно, что разработчики программного обеспечения предлагают решения, позволяющие сократить время работы за компьютером. В определенной степени сократить время пребывания за компьютером позволяют программы распознавания голоса (RSI) и текста (OCR). Примерами профессиональных программ распознавания голоса являются </a:t>
            </a:r>
            <a:r>
              <a:rPr lang="ru-RU" dirty="0" err="1"/>
              <a:t>ViaVoice</a:t>
            </a:r>
            <a:r>
              <a:rPr lang="ru-RU" dirty="0"/>
              <a:t> компании IBM и </a:t>
            </a:r>
            <a:r>
              <a:rPr lang="ru-RU" dirty="0" err="1"/>
              <a:t>NaturallySpeaking</a:t>
            </a:r>
            <a:r>
              <a:rPr lang="ru-RU" dirty="0"/>
              <a:t> компании </a:t>
            </a:r>
            <a:r>
              <a:rPr lang="ru-RU" dirty="0" err="1"/>
              <a:t>Dragon</a:t>
            </a:r>
            <a:r>
              <a:rPr lang="ru-RU" dirty="0"/>
              <a:t>. Российские разработчики несколько отстают в этом направлении, но в последнее время появились и достойные образцы программ распознавания русской речи (например, Горыныч). Программы распознавания речи могут использоваться при подготовке стенограмм аудиозаписей на иностранном языке, которые в дальнейшем будет необходимо перевести, а также диктовки текста перевода. Применение программ распознавания голоса ограничивается необходимостью их длительного обучения, а также высокими требованиями к оборудованию и окружающей обстановке (микрофон, отсутствие помех и шумов).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767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08518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1.4 Текстовые редакторы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Наиболее распространенными текстовыми редакторами среди переводчиков являются </a:t>
            </a:r>
            <a:r>
              <a:rPr lang="ru-RU" dirty="0" err="1"/>
              <a:t>Microsoft</a:t>
            </a:r>
            <a:r>
              <a:rPr lang="ru-RU" dirty="0"/>
              <a:t> </a:t>
            </a:r>
            <a:r>
              <a:rPr lang="ru-RU" dirty="0" err="1"/>
              <a:t>Word</a:t>
            </a:r>
            <a:r>
              <a:rPr lang="ru-RU" dirty="0"/>
              <a:t> и </a:t>
            </a:r>
            <a:r>
              <a:rPr lang="ru-RU" dirty="0" err="1"/>
              <a:t>OpenOffice</a:t>
            </a:r>
            <a:r>
              <a:rPr lang="ru-RU" dirty="0"/>
              <a:t>. Обе программы имеют много функций, которые большинство переводчиков не используют. Например, мало кто знает, что в этих программах можно задавать сочетания клавиш для вставки часто встречающихся словосочетаний. Например, если Вы переводите текст какого-нибудь Федерального закона, то при наборе (</a:t>
            </a:r>
            <a:r>
              <a:rPr lang="ru-RU" dirty="0" err="1"/>
              <a:t>fdl</a:t>
            </a:r>
            <a:r>
              <a:rPr lang="ru-RU" dirty="0"/>
              <a:t>) программа автоматически заменит получившуюся аббревиатуру на </a:t>
            </a:r>
            <a:r>
              <a:rPr lang="ru-RU" dirty="0" err="1"/>
              <a:t>Federal</a:t>
            </a:r>
            <a:r>
              <a:rPr lang="ru-RU" dirty="0"/>
              <a:t> </a:t>
            </a:r>
            <a:r>
              <a:rPr lang="ru-RU" dirty="0" err="1"/>
              <a:t>Law</a:t>
            </a:r>
            <a:r>
              <a:rPr lang="ru-RU" dirty="0"/>
              <a:t>. Важной функцией современных текстовых редакторов, позволяющей в разы сократить количество опечаток в переводах, является функция автоматической проверки орфографии.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48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1.5 Интернет-ресурсы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С появлением поисковых систем </a:t>
            </a:r>
            <a:r>
              <a:rPr lang="ru-RU" dirty="0" err="1"/>
              <a:t>Google</a:t>
            </a:r>
            <a:r>
              <a:rPr lang="ru-RU" dirty="0"/>
              <a:t> и </a:t>
            </a:r>
            <a:r>
              <a:rPr lang="ru-RU" dirty="0" err="1"/>
              <a:t>Yandex</a:t>
            </a:r>
            <a:r>
              <a:rPr lang="ru-RU" dirty="0"/>
              <a:t> интернет стал бесценной энциклопедией и лучшим другом переводчика. Эти системы действительно открывают перед переводчиком очень широкие возможности. За несколько секунд можно проверить, в каком контексте встречается то или иное сочетание, вызывающее затруднения при переводе. Многоязычные инструменты (в первую очередь </a:t>
            </a:r>
            <a:r>
              <a:rPr lang="ru-RU" dirty="0" err="1"/>
              <a:t>Wikipedia</a:t>
            </a:r>
            <a:r>
              <a:rPr lang="ru-RU" dirty="0"/>
              <a:t>) позволяют переключаться между статьями, написанными на одну тему, но на разных языках. В результате переводчик получает возможность сравнить терминологию языков оригинала и перевода в той или иной узкой предметной области. Например, если для переводчика английский язык не является родным и он не уверен, какую формулировку лучше использовать (например, «</a:t>
            </a:r>
            <a:r>
              <a:rPr lang="ru-RU" dirty="0" err="1"/>
              <a:t>heavy</a:t>
            </a:r>
            <a:r>
              <a:rPr lang="ru-RU" dirty="0"/>
              <a:t> </a:t>
            </a:r>
            <a:r>
              <a:rPr lang="ru-RU" dirty="0" err="1"/>
              <a:t>rain</a:t>
            </a:r>
            <a:r>
              <a:rPr lang="ru-RU" dirty="0"/>
              <a:t>» или «</a:t>
            </a:r>
            <a:r>
              <a:rPr lang="ru-RU" dirty="0" err="1"/>
              <a:t>strong</a:t>
            </a:r>
            <a:r>
              <a:rPr lang="ru-RU" dirty="0"/>
              <a:t> </a:t>
            </a:r>
            <a:r>
              <a:rPr lang="ru-RU" dirty="0" err="1"/>
              <a:t>rain</a:t>
            </a:r>
            <a:r>
              <a:rPr lang="ru-RU" dirty="0"/>
              <a:t>»), то задав оба варианта в строке поиска </a:t>
            </a:r>
            <a:r>
              <a:rPr lang="ru-RU" dirty="0" err="1"/>
              <a:t>Google</a:t>
            </a:r>
            <a:r>
              <a:rPr lang="ru-RU" dirty="0"/>
              <a:t>, можно сравнить частотность каждого из них по количеству найденных страниц (8,8 миллионов для «</a:t>
            </a:r>
            <a:r>
              <a:rPr lang="ru-RU" dirty="0" err="1"/>
              <a:t>heavy</a:t>
            </a:r>
            <a:r>
              <a:rPr lang="ru-RU" dirty="0"/>
              <a:t> </a:t>
            </a:r>
            <a:r>
              <a:rPr lang="ru-RU" dirty="0" err="1"/>
              <a:t>rain</a:t>
            </a:r>
            <a:r>
              <a:rPr lang="ru-RU" dirty="0"/>
              <a:t>» и 41 900 для «</a:t>
            </a:r>
            <a:r>
              <a:rPr lang="ru-RU" dirty="0" err="1"/>
              <a:t>strong</a:t>
            </a:r>
            <a:r>
              <a:rPr lang="ru-RU" dirty="0"/>
              <a:t> </a:t>
            </a:r>
            <a:r>
              <a:rPr lang="ru-RU" dirty="0" err="1"/>
              <a:t>rain</a:t>
            </a:r>
            <a:r>
              <a:rPr lang="ru-RU" dirty="0"/>
              <a:t>»). Чтобы </a:t>
            </a:r>
            <a:r>
              <a:rPr lang="ru-RU" dirty="0" err="1"/>
              <a:t>Google</a:t>
            </a:r>
            <a:r>
              <a:rPr lang="ru-RU" dirty="0"/>
              <a:t> искал именно словосочетание, а не отдельные слова, их нужно взять в кавычки. Разумеется, использовать Интернет как основной источник информации для принятия решения нужно очень осторожно. Сам факт, что в сети нашлось больше сорока тысяч сайтов, содержащих неидиоматическое в английском языке выражение “</a:t>
            </a:r>
            <a:r>
              <a:rPr lang="ru-RU" dirty="0" err="1"/>
              <a:t>strong</a:t>
            </a:r>
            <a:r>
              <a:rPr lang="ru-RU" dirty="0"/>
              <a:t> </a:t>
            </a:r>
            <a:r>
              <a:rPr lang="ru-RU" dirty="0" err="1"/>
              <a:t>rain</a:t>
            </a:r>
            <a:r>
              <a:rPr lang="ru-RU" dirty="0"/>
              <a:t>” говорит о надежности этого источника.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908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69160"/>
            <a:ext cx="8183880" cy="1453912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1.6 Переводческие и лингвистические сайты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Незаменимым средством обмена опытом между переводчиками и источником самой свежей информации являются разнообразные средства интерактивного общения: списки рассылки, форумы, чаты и телеконференции.</a:t>
            </a:r>
            <a:endParaRPr lang="ru-RU" dirty="0"/>
          </a:p>
          <a:p>
            <a:r>
              <a:rPr lang="ru-RU" dirty="0"/>
              <a:t>Лучшим и наиболее универсальным переводческим списком рассылки является </a:t>
            </a:r>
            <a:r>
              <a:rPr lang="ru-RU" dirty="0" err="1"/>
              <a:t>Lantra</a:t>
            </a:r>
            <a:r>
              <a:rPr lang="ru-RU" dirty="0"/>
              <a:t>-L. Это </a:t>
            </a:r>
            <a:r>
              <a:rPr lang="ru-RU" dirty="0" err="1"/>
              <a:t>немодерируемый</a:t>
            </a:r>
            <a:r>
              <a:rPr lang="ru-RU" dirty="0"/>
              <a:t> список, поэтому объем трафика очень высок (более 100 сообщений в день), и если в данный момент вы не ведете активной переписки, удобнее получать все сообщения один раз в сутки единым блоком (</a:t>
            </a:r>
            <a:r>
              <a:rPr lang="ru-RU" dirty="0" err="1"/>
              <a:t>digest</a:t>
            </a:r>
            <a:r>
              <a:rPr lang="ru-RU" dirty="0"/>
              <a:t> </a:t>
            </a:r>
            <a:r>
              <a:rPr lang="ru-RU" dirty="0" err="1"/>
              <a:t>mode</a:t>
            </a:r>
            <a:r>
              <a:rPr lang="ru-RU" dirty="0"/>
              <a:t>). </a:t>
            </a:r>
            <a:endParaRPr lang="ru-RU" dirty="0"/>
          </a:p>
          <a:p>
            <a:r>
              <a:rPr lang="ru-RU" dirty="0"/>
              <a:t>Помимо </a:t>
            </a:r>
            <a:r>
              <a:rPr lang="ru-RU" dirty="0" err="1"/>
              <a:t>Lantra</a:t>
            </a:r>
            <a:r>
              <a:rPr lang="ru-RU" dirty="0"/>
              <a:t>-L существует множество специализированных рассылок, посвященных отдельным аспектам перевода, отдельным языкам, а также вопросам использования популярных систем "переводческой памяти" и других средств автоматизации перевода (</a:t>
            </a:r>
            <a:r>
              <a:rPr lang="ru-RU" dirty="0" err="1"/>
              <a:t>Trados</a:t>
            </a:r>
            <a:r>
              <a:rPr lang="ru-RU" dirty="0"/>
              <a:t> </a:t>
            </a:r>
            <a:r>
              <a:rPr lang="ru-RU" dirty="0" err="1"/>
              <a:t>Workbench</a:t>
            </a:r>
            <a:r>
              <a:rPr lang="ru-RU" dirty="0"/>
              <a:t>, </a:t>
            </a:r>
            <a:r>
              <a:rPr lang="ru-RU" dirty="0" err="1"/>
              <a:t>Deja</a:t>
            </a:r>
            <a:r>
              <a:rPr lang="ru-RU" dirty="0"/>
              <a:t> </a:t>
            </a:r>
            <a:r>
              <a:rPr lang="ru-RU" dirty="0" err="1"/>
              <a:t>Vu</a:t>
            </a:r>
            <a:r>
              <a:rPr lang="ru-RU" dirty="0"/>
              <a:t>, </a:t>
            </a:r>
            <a:r>
              <a:rPr lang="ru-RU" dirty="0" err="1"/>
              <a:t>Star</a:t>
            </a:r>
            <a:r>
              <a:rPr lang="ru-RU" dirty="0"/>
              <a:t> </a:t>
            </a:r>
            <a:r>
              <a:rPr lang="ru-RU" dirty="0" err="1"/>
              <a:t>Transit</a:t>
            </a:r>
            <a:r>
              <a:rPr lang="ru-RU" dirty="0"/>
              <a:t> и др.).Наконец, большой интерес представляют разнообразные лингвистические ресурсы, особенно в сфере терминологии, лексикографии и компьютерной лингвистики.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509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Очевидно, что появление компьютерной техники, накопителей переводов, электронных словарей, программ распознавания речи и текста позволило ускорить и облегчить работу лингвистов-переводчиков. В результате существенно вырос оборот переводческой отрасли. Современные информационно-коммуникационные технологии решительно внедряются в различные сферы повседневной жизни. Переводческая деятельность не является исключением. Кроме видимых преимуществ, которые предлагают компьютерные технологии, есть и главный недостаток—не хватает систем автоматизации перевода. Однако благодаря данным технологиям изменился и сам характер процесса перевода, возникла необходимость повысить эффективность деятельности переводчика. Это стало возможным с помощью современных компьютерных технологий.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6684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</TotalTime>
  <Words>1085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Зачетная работа</vt:lpstr>
      <vt:lpstr>Введение</vt:lpstr>
      <vt:lpstr>1.1 Электронные словари и глоссарии </vt:lpstr>
      <vt:lpstr>1.2 Перевод с помощью специализированных программ </vt:lpstr>
      <vt:lpstr>1.3 Программы распознавания голоса </vt:lpstr>
      <vt:lpstr>1.4 Текстовые редакторы </vt:lpstr>
      <vt:lpstr>1.5 Интернет-ресурсы </vt:lpstr>
      <vt:lpstr>1.6 Переводческие и лингвистические сайты  </vt:lpstr>
      <vt:lpstr>Заключение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Зачетная работа</dc:title>
  <dc:creator>Мариэтта</dc:creator>
  <cp:lastModifiedBy>Мариэтта</cp:lastModifiedBy>
  <cp:revision>1</cp:revision>
  <dcterms:created xsi:type="dcterms:W3CDTF">2016-05-28T15:08:28Z</dcterms:created>
  <dcterms:modified xsi:type="dcterms:W3CDTF">2016-05-28T15:17:53Z</dcterms:modified>
</cp:coreProperties>
</file>