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2" r:id="rId1"/>
  </p:sldMasterIdLst>
  <p:notesMasterIdLst>
    <p:notesMasterId r:id="rId15"/>
  </p:notesMasterIdLst>
  <p:handoutMasterIdLst>
    <p:handoutMasterId r:id="rId16"/>
  </p:handoutMasterIdLst>
  <p:sldIdLst>
    <p:sldId id="287" r:id="rId2"/>
    <p:sldId id="288" r:id="rId3"/>
    <p:sldId id="289" r:id="rId4"/>
    <p:sldId id="290" r:id="rId5"/>
    <p:sldId id="291" r:id="rId6"/>
    <p:sldId id="292" r:id="rId7"/>
    <p:sldId id="293" r:id="rId8"/>
    <p:sldId id="294" r:id="rId9"/>
    <p:sldId id="295" r:id="rId10"/>
    <p:sldId id="296" r:id="rId11"/>
    <p:sldId id="299" r:id="rId12"/>
    <p:sldId id="300" r:id="rId13"/>
    <p:sldId id="298" r:id="rId14"/>
  </p:sldIdLst>
  <p:sldSz cx="9144000" cy="6858000" type="screen4x3"/>
  <p:notesSz cx="6858000" cy="9144000"/>
  <p:defaultTextStyle>
    <a:defPPr>
      <a:defRPr lang="en-US"/>
    </a:defPPr>
    <a:lvl1pPr algn="l" rtl="0" fontAlgn="base">
      <a:spcBef>
        <a:spcPct val="0"/>
      </a:spcBef>
      <a:spcAft>
        <a:spcPct val="0"/>
      </a:spcAft>
      <a:defRPr sz="2000" kern="1200">
        <a:solidFill>
          <a:schemeClr val="tx1"/>
        </a:solidFill>
        <a:latin typeface="Arial" charset="0"/>
        <a:ea typeface="+mn-ea"/>
        <a:cs typeface="Arial" charset="0"/>
      </a:defRPr>
    </a:lvl1pPr>
    <a:lvl2pPr marL="457200" algn="l" rtl="0" fontAlgn="base">
      <a:spcBef>
        <a:spcPct val="0"/>
      </a:spcBef>
      <a:spcAft>
        <a:spcPct val="0"/>
      </a:spcAft>
      <a:defRPr sz="2000" kern="1200">
        <a:solidFill>
          <a:schemeClr val="tx1"/>
        </a:solidFill>
        <a:latin typeface="Arial" charset="0"/>
        <a:ea typeface="+mn-ea"/>
        <a:cs typeface="Arial" charset="0"/>
      </a:defRPr>
    </a:lvl2pPr>
    <a:lvl3pPr marL="914400" algn="l" rtl="0" fontAlgn="base">
      <a:spcBef>
        <a:spcPct val="0"/>
      </a:spcBef>
      <a:spcAft>
        <a:spcPct val="0"/>
      </a:spcAft>
      <a:defRPr sz="2000" kern="1200">
        <a:solidFill>
          <a:schemeClr val="tx1"/>
        </a:solidFill>
        <a:latin typeface="Arial" charset="0"/>
        <a:ea typeface="+mn-ea"/>
        <a:cs typeface="Arial" charset="0"/>
      </a:defRPr>
    </a:lvl3pPr>
    <a:lvl4pPr marL="1371600" algn="l" rtl="0" fontAlgn="base">
      <a:spcBef>
        <a:spcPct val="0"/>
      </a:spcBef>
      <a:spcAft>
        <a:spcPct val="0"/>
      </a:spcAft>
      <a:defRPr sz="2000" kern="1200">
        <a:solidFill>
          <a:schemeClr val="tx1"/>
        </a:solidFill>
        <a:latin typeface="Arial" charset="0"/>
        <a:ea typeface="+mn-ea"/>
        <a:cs typeface="Arial" charset="0"/>
      </a:defRPr>
    </a:lvl4pPr>
    <a:lvl5pPr marL="1828800" algn="l" rtl="0" fontAlgn="base">
      <a:spcBef>
        <a:spcPct val="0"/>
      </a:spcBef>
      <a:spcAft>
        <a:spcPct val="0"/>
      </a:spcAft>
      <a:defRPr sz="2000" kern="1200">
        <a:solidFill>
          <a:schemeClr val="tx1"/>
        </a:solidFill>
        <a:latin typeface="Arial" charset="0"/>
        <a:ea typeface="+mn-ea"/>
        <a:cs typeface="Arial" charset="0"/>
      </a:defRPr>
    </a:lvl5pPr>
    <a:lvl6pPr marL="2286000" algn="l" defTabSz="914400" rtl="0" eaLnBrk="1" latinLnBrk="0" hangingPunct="1">
      <a:defRPr sz="2000" kern="1200">
        <a:solidFill>
          <a:schemeClr val="tx1"/>
        </a:solidFill>
        <a:latin typeface="Arial" charset="0"/>
        <a:ea typeface="+mn-ea"/>
        <a:cs typeface="Arial" charset="0"/>
      </a:defRPr>
    </a:lvl6pPr>
    <a:lvl7pPr marL="2743200" algn="l" defTabSz="914400" rtl="0" eaLnBrk="1" latinLnBrk="0" hangingPunct="1">
      <a:defRPr sz="2000" kern="1200">
        <a:solidFill>
          <a:schemeClr val="tx1"/>
        </a:solidFill>
        <a:latin typeface="Arial" charset="0"/>
        <a:ea typeface="+mn-ea"/>
        <a:cs typeface="Arial" charset="0"/>
      </a:defRPr>
    </a:lvl7pPr>
    <a:lvl8pPr marL="3200400" algn="l" defTabSz="914400" rtl="0" eaLnBrk="1" latinLnBrk="0" hangingPunct="1">
      <a:defRPr sz="2000" kern="1200">
        <a:solidFill>
          <a:schemeClr val="tx1"/>
        </a:solidFill>
        <a:latin typeface="Arial" charset="0"/>
        <a:ea typeface="+mn-ea"/>
        <a:cs typeface="Arial" charset="0"/>
      </a:defRPr>
    </a:lvl8pPr>
    <a:lvl9pPr marL="3657600" algn="l" defTabSz="914400" rtl="0" eaLnBrk="1" latinLnBrk="0" hangingPunct="1">
      <a:defRPr sz="2000"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7500" autoAdjust="0"/>
    <p:restoredTop sz="73147" autoAdjust="0"/>
  </p:normalViewPr>
  <p:slideViewPr>
    <p:cSldViewPr snapToGrid="0">
      <p:cViewPr varScale="1">
        <p:scale>
          <a:sx n="85" d="100"/>
          <a:sy n="85" d="100"/>
        </p:scale>
        <p:origin x="1986"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2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smtClean="0"/>
            </a:lvl1pPr>
          </a:lstStyle>
          <a:p>
            <a:pPr>
              <a:defRPr/>
            </a:pPr>
            <a:endParaRPr lang="en-US" altLang="zh-CN"/>
          </a:p>
        </p:txBody>
      </p:sp>
      <p:sp>
        <p:nvSpPr>
          <p:cNvPr id="81923"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smtClean="0"/>
            </a:lvl1pPr>
          </a:lstStyle>
          <a:p>
            <a:pPr>
              <a:defRPr/>
            </a:pPr>
            <a:endParaRPr lang="en-US" altLang="zh-CN"/>
          </a:p>
        </p:txBody>
      </p:sp>
      <p:sp>
        <p:nvSpPr>
          <p:cNvPr id="81924"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smtClean="0"/>
            </a:lvl1pPr>
          </a:lstStyle>
          <a:p>
            <a:pPr>
              <a:defRPr/>
            </a:pPr>
            <a:endParaRPr lang="en-US" altLang="zh-CN"/>
          </a:p>
        </p:txBody>
      </p:sp>
      <p:sp>
        <p:nvSpPr>
          <p:cNvPr id="81925"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smtClean="0"/>
            </a:lvl1pPr>
          </a:lstStyle>
          <a:p>
            <a:pPr>
              <a:defRPr/>
            </a:pPr>
            <a:fld id="{CDF0E1AF-348E-47EE-BF77-DCAA7D1A621B}" type="slidenum">
              <a:rPr lang="en-US" altLang="zh-CN"/>
              <a:pPr>
                <a:defRPr/>
              </a:pPr>
              <a:t>‹#›</a:t>
            </a:fld>
            <a:endParaRPr lang="en-US" altLang="zh-CN"/>
          </a:p>
        </p:txBody>
      </p:sp>
    </p:spTree>
    <p:extLst>
      <p:ext uri="{BB962C8B-B14F-4D97-AF65-F5344CB8AC3E}">
        <p14:creationId xmlns:p14="http://schemas.microsoft.com/office/powerpoint/2010/main" val="35488707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smtClean="0"/>
            </a:lvl1pPr>
          </a:lstStyle>
          <a:p>
            <a:pPr>
              <a:defRPr/>
            </a:pPr>
            <a:endParaRPr lang="de-DE" altLang="zh-CN"/>
          </a:p>
        </p:txBody>
      </p:sp>
      <p:sp>
        <p:nvSpPr>
          <p:cNvPr id="819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smtClean="0"/>
            </a:lvl1pPr>
          </a:lstStyle>
          <a:p>
            <a:pPr>
              <a:defRPr/>
            </a:pPr>
            <a:endParaRPr lang="de-DE" altLang="zh-CN"/>
          </a:p>
        </p:txBody>
      </p:sp>
      <p:sp>
        <p:nvSpPr>
          <p:cNvPr id="410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819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de-DE" noProof="0" smtClean="0"/>
              <a:t>Textmasterformate durch Klicken bearbeiten</a:t>
            </a:r>
          </a:p>
          <a:p>
            <a:pPr lvl="1"/>
            <a:r>
              <a:rPr lang="de-DE" noProof="0" smtClean="0"/>
              <a:t>Zweite Ebene</a:t>
            </a:r>
          </a:p>
          <a:p>
            <a:pPr lvl="2"/>
            <a:r>
              <a:rPr lang="de-DE" noProof="0" smtClean="0"/>
              <a:t>Dritte Ebene</a:t>
            </a:r>
          </a:p>
          <a:p>
            <a:pPr lvl="3"/>
            <a:r>
              <a:rPr lang="de-DE" noProof="0" smtClean="0"/>
              <a:t>Vierte Ebene</a:t>
            </a:r>
          </a:p>
          <a:p>
            <a:pPr lvl="4"/>
            <a:r>
              <a:rPr lang="de-DE" noProof="0" smtClean="0"/>
              <a:t>Fünfte Ebene</a:t>
            </a:r>
          </a:p>
        </p:txBody>
      </p:sp>
      <p:sp>
        <p:nvSpPr>
          <p:cNvPr id="819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smtClean="0"/>
            </a:lvl1pPr>
          </a:lstStyle>
          <a:p>
            <a:pPr>
              <a:defRPr/>
            </a:pPr>
            <a:endParaRPr lang="de-DE" altLang="zh-CN"/>
          </a:p>
        </p:txBody>
      </p:sp>
      <p:sp>
        <p:nvSpPr>
          <p:cNvPr id="819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smtClean="0"/>
            </a:lvl1pPr>
          </a:lstStyle>
          <a:p>
            <a:pPr>
              <a:defRPr/>
            </a:pPr>
            <a:fld id="{2CD94FF7-B47E-44F2-8617-F0F1AF010829}" type="slidenum">
              <a:rPr lang="de-DE" altLang="zh-CN"/>
              <a:pPr>
                <a:defRPr/>
              </a:pPr>
              <a:t>‹#›</a:t>
            </a:fld>
            <a:endParaRPr lang="de-DE" altLang="zh-CN"/>
          </a:p>
        </p:txBody>
      </p:sp>
    </p:spTree>
    <p:extLst>
      <p:ext uri="{BB962C8B-B14F-4D97-AF65-F5344CB8AC3E}">
        <p14:creationId xmlns:p14="http://schemas.microsoft.com/office/powerpoint/2010/main" val="185470457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p:cNvSpPr>
            <a:spLocks noGrp="1" noChangeArrowheads="1"/>
          </p:cNvSpPr>
          <p:nvPr>
            <p:ph type="sldNum" sz="quarter" idx="5"/>
          </p:nvPr>
        </p:nvSpPr>
        <p:spPr>
          <a:noFill/>
        </p:spPr>
        <p:txBody>
          <a:bodyPr/>
          <a:lstStyle/>
          <a:p>
            <a:fld id="{12B8A82F-4206-4A21-9CF3-0521C72C27C8}" type="slidenum">
              <a:rPr lang="de-DE" altLang="zh-CN"/>
              <a:pPr/>
              <a:t>1</a:t>
            </a:fld>
            <a:endParaRPr lang="de-DE" altLang="zh-CN"/>
          </a:p>
        </p:txBody>
      </p:sp>
      <p:sp>
        <p:nvSpPr>
          <p:cNvPr id="5123" name="Rectangle 7"/>
          <p:cNvSpPr txBox="1">
            <a:spLocks noGrp="1" noChangeArrowheads="1"/>
          </p:cNvSpPr>
          <p:nvPr/>
        </p:nvSpPr>
        <p:spPr bwMode="auto">
          <a:xfrm>
            <a:off x="3887788" y="8689975"/>
            <a:ext cx="2970212" cy="454025"/>
          </a:xfrm>
          <a:prstGeom prst="rect">
            <a:avLst/>
          </a:prstGeom>
          <a:noFill/>
          <a:ln w="9525">
            <a:noFill/>
            <a:miter lim="800000"/>
            <a:headEnd/>
            <a:tailEnd/>
          </a:ln>
        </p:spPr>
        <p:txBody>
          <a:bodyPr lIns="94824" tIns="47416" rIns="94824" bIns="47416" anchor="b"/>
          <a:lstStyle/>
          <a:p>
            <a:pPr algn="r" defTabSz="947738"/>
            <a:fld id="{69B919E8-36E1-417A-9E6C-0D84A1BE03CF}" type="slidenum">
              <a:rPr lang="en-GB" altLang="zh-CN" sz="1300"/>
              <a:pPr algn="r" defTabSz="947738"/>
              <a:t>1</a:t>
            </a:fld>
            <a:endParaRPr lang="en-GB" altLang="zh-CN" sz="1300"/>
          </a:p>
        </p:txBody>
      </p:sp>
      <p:sp>
        <p:nvSpPr>
          <p:cNvPr id="5124" name="Rectangle 2"/>
          <p:cNvSpPr>
            <a:spLocks noGrp="1" noRot="1" noChangeAspect="1" noChangeArrowheads="1" noTextEdit="1"/>
          </p:cNvSpPr>
          <p:nvPr>
            <p:ph type="sldImg"/>
          </p:nvPr>
        </p:nvSpPr>
        <p:spPr>
          <a:xfrm>
            <a:off x="1143000" y="685800"/>
            <a:ext cx="4573588" cy="3430588"/>
          </a:xfrm>
          <a:ln/>
        </p:spPr>
      </p:sp>
      <p:sp>
        <p:nvSpPr>
          <p:cNvPr id="5125" name="Rectangle 3"/>
          <p:cNvSpPr>
            <a:spLocks noGrp="1" noChangeArrowheads="1"/>
          </p:cNvSpPr>
          <p:nvPr>
            <p:ph type="body" idx="1"/>
          </p:nvPr>
        </p:nvSpPr>
        <p:spPr>
          <a:xfrm>
            <a:off x="914400" y="4343400"/>
            <a:ext cx="5029200" cy="4114800"/>
          </a:xfrm>
          <a:noFill/>
          <a:ln/>
        </p:spPr>
        <p:txBody>
          <a:bodyPr lIns="94824" tIns="47416" rIns="94824" bIns="47416"/>
          <a:lstStyle/>
          <a:p>
            <a:pPr eaLnBrk="1" hangingPunct="1"/>
            <a:endParaRPr lang="de-DE" altLang="zh-CN" dirty="0" smtClean="0"/>
          </a:p>
        </p:txBody>
      </p:sp>
    </p:spTree>
    <p:extLst>
      <p:ext uri="{BB962C8B-B14F-4D97-AF65-F5344CB8AC3E}">
        <p14:creationId xmlns:p14="http://schemas.microsoft.com/office/powerpoint/2010/main" val="38420716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pPr>
              <a:defRPr/>
            </a:pPr>
            <a:fld id="{2CD94FF7-B47E-44F2-8617-F0F1AF010829}" type="slidenum">
              <a:rPr lang="de-DE" altLang="zh-CN" smtClean="0"/>
              <a:pPr>
                <a:defRPr/>
              </a:pPr>
              <a:t>12</a:t>
            </a:fld>
            <a:endParaRPr lang="de-DE" altLang="zh-CN"/>
          </a:p>
        </p:txBody>
      </p:sp>
    </p:spTree>
    <p:extLst>
      <p:ext uri="{BB962C8B-B14F-4D97-AF65-F5344CB8AC3E}">
        <p14:creationId xmlns:p14="http://schemas.microsoft.com/office/powerpoint/2010/main" val="131494033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111631" name="Rectangle 7"/>
          <p:cNvSpPr>
            <a:spLocks noGrp="1" noChangeArrowheads="1"/>
          </p:cNvSpPr>
          <p:nvPr>
            <p:ph type="ctrTitle"/>
          </p:nvPr>
        </p:nvSpPr>
        <p:spPr>
          <a:xfrm>
            <a:off x="963613" y="3951288"/>
            <a:ext cx="7713662" cy="1081087"/>
          </a:xfrm>
        </p:spPr>
        <p:txBody>
          <a:bodyPr anchor="b"/>
          <a:lstStyle>
            <a:lvl1pPr>
              <a:lnSpc>
                <a:spcPct val="110000"/>
              </a:lnSpc>
              <a:defRPr sz="3200"/>
            </a:lvl1pPr>
          </a:lstStyle>
          <a:p>
            <a:r>
              <a:rPr lang="de-DE"/>
              <a:t>Titelmasterformat durch Klicken bearbeiten</a:t>
            </a:r>
          </a:p>
        </p:txBody>
      </p:sp>
      <p:sp>
        <p:nvSpPr>
          <p:cNvPr id="111632" name="Rectangle 12"/>
          <p:cNvSpPr>
            <a:spLocks noGrp="1" noChangeArrowheads="1"/>
          </p:cNvSpPr>
          <p:nvPr>
            <p:ph type="subTitle" idx="1"/>
          </p:nvPr>
        </p:nvSpPr>
        <p:spPr bwMode="gray">
          <a:xfrm>
            <a:off x="960438" y="5075238"/>
            <a:ext cx="7740650" cy="757237"/>
          </a:xfrm>
        </p:spPr>
        <p:txBody>
          <a:bodyPr tIns="45720" bIns="45720"/>
          <a:lstStyle>
            <a:lvl1pPr marL="0" indent="0">
              <a:buFont typeface="Wingdings" charset="2"/>
              <a:buNone/>
              <a:defRPr sz="2400"/>
            </a:lvl1pPr>
          </a:lstStyle>
          <a:p>
            <a:r>
              <a:rPr lang="de-DE"/>
              <a:t>Formatvorlage des Untertitelmasters durch Klicken bearbeiten</a:t>
            </a:r>
          </a:p>
        </p:txBody>
      </p:sp>
      <p:sp>
        <p:nvSpPr>
          <p:cNvPr id="4" name="Rectangle 5"/>
          <p:cNvSpPr>
            <a:spLocks noGrp="1" noChangeArrowheads="1"/>
          </p:cNvSpPr>
          <p:nvPr>
            <p:ph type="ftr" sz="quarter" idx="10"/>
          </p:nvPr>
        </p:nvSpPr>
        <p:spPr>
          <a:xfrm>
            <a:off x="3124200" y="6245225"/>
            <a:ext cx="2895600" cy="476250"/>
          </a:xfrm>
        </p:spPr>
        <p:txBody>
          <a:bodyPr/>
          <a:lstStyle>
            <a:lvl1pPr>
              <a:defRPr smtClean="0">
                <a:solidFill>
                  <a:schemeClr val="tx1"/>
                </a:solidFill>
              </a:defRPr>
            </a:lvl1pPr>
          </a:lstStyle>
          <a:p>
            <a:pPr>
              <a:defRPr/>
            </a:pPr>
            <a:endParaRPr lang="ru-RU"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ftr" sz="quarter" idx="10"/>
          </p:nvPr>
        </p:nvSpPr>
        <p:spPr>
          <a:ln/>
        </p:spPr>
        <p:txBody>
          <a:bodyPr/>
          <a:lstStyle>
            <a:lvl1pPr>
              <a:defRPr/>
            </a:lvl1pPr>
          </a:lstStyle>
          <a:p>
            <a:pPr>
              <a:defRPr/>
            </a:pPr>
            <a:endParaRPr lang="ru-RU"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97663" y="271463"/>
            <a:ext cx="2133600" cy="55308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295275" y="271463"/>
            <a:ext cx="6249988" cy="55308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ftr" sz="quarter" idx="10"/>
          </p:nvPr>
        </p:nvSpPr>
        <p:spPr>
          <a:ln/>
        </p:spPr>
        <p:txBody>
          <a:bodyPr/>
          <a:lstStyle>
            <a:lvl1pPr>
              <a:defRPr/>
            </a:lvl1pPr>
          </a:lstStyle>
          <a:p>
            <a:pPr>
              <a:defRPr/>
            </a:pPr>
            <a:endParaRPr lang="ru-RU"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ftr" sz="quarter" idx="10"/>
          </p:nvPr>
        </p:nvSpPr>
        <p:spPr>
          <a:ln/>
        </p:spPr>
        <p:txBody>
          <a:bodyPr/>
          <a:lstStyle>
            <a:lvl1pPr>
              <a:defRPr/>
            </a:lvl1pPr>
          </a:lstStyle>
          <a:p>
            <a:pPr>
              <a:defRPr/>
            </a:pPr>
            <a:endParaRPr lang="ru-RU"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5"/>
          <p:cNvSpPr>
            <a:spLocks noGrp="1" noChangeArrowheads="1"/>
          </p:cNvSpPr>
          <p:nvPr>
            <p:ph type="ftr" sz="quarter" idx="10"/>
          </p:nvPr>
        </p:nvSpPr>
        <p:spPr>
          <a:ln/>
        </p:spPr>
        <p:txBody>
          <a:bodyPr/>
          <a:lstStyle>
            <a:lvl1pPr>
              <a:defRPr/>
            </a:lvl1pPr>
          </a:lstStyle>
          <a:p>
            <a:pPr>
              <a:defRPr/>
            </a:pPr>
            <a:endParaRPr lang="ru-RU"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295275" y="1489075"/>
            <a:ext cx="4186238" cy="43132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33913" y="1489075"/>
            <a:ext cx="4186237" cy="43132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5"/>
          <p:cNvSpPr>
            <a:spLocks noGrp="1" noChangeArrowheads="1"/>
          </p:cNvSpPr>
          <p:nvPr>
            <p:ph type="ftr" sz="quarter" idx="10"/>
          </p:nvPr>
        </p:nvSpPr>
        <p:spPr>
          <a:ln/>
        </p:spPr>
        <p:txBody>
          <a:bodyPr/>
          <a:lstStyle>
            <a:lvl1pPr>
              <a:defRPr/>
            </a:lvl1pPr>
          </a:lstStyle>
          <a:p>
            <a:pPr>
              <a:defRPr/>
            </a:pPr>
            <a:endParaRPr lang="ru-RU"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5"/>
          <p:cNvSpPr>
            <a:spLocks noGrp="1" noChangeArrowheads="1"/>
          </p:cNvSpPr>
          <p:nvPr>
            <p:ph type="ftr" sz="quarter" idx="10"/>
          </p:nvPr>
        </p:nvSpPr>
        <p:spPr>
          <a:ln/>
        </p:spPr>
        <p:txBody>
          <a:bodyPr/>
          <a:lstStyle>
            <a:lvl1pPr>
              <a:defRPr/>
            </a:lvl1pPr>
          </a:lstStyle>
          <a:p>
            <a:pPr>
              <a:defRPr/>
            </a:pPr>
            <a:endParaRPr lang="ru-RU"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5"/>
          <p:cNvSpPr>
            <a:spLocks noGrp="1" noChangeArrowheads="1"/>
          </p:cNvSpPr>
          <p:nvPr>
            <p:ph type="ftr" sz="quarter" idx="10"/>
          </p:nvPr>
        </p:nvSpPr>
        <p:spPr>
          <a:ln/>
        </p:spPr>
        <p:txBody>
          <a:bodyPr/>
          <a:lstStyle>
            <a:lvl1pPr>
              <a:defRPr/>
            </a:lvl1pPr>
          </a:lstStyle>
          <a:p>
            <a:pPr>
              <a:defRPr/>
            </a:pPr>
            <a:endParaRPr lang="ru-RU"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5"/>
          <p:cNvSpPr>
            <a:spLocks noGrp="1" noChangeArrowheads="1"/>
          </p:cNvSpPr>
          <p:nvPr>
            <p:ph type="ftr" sz="quarter" idx="10"/>
          </p:nvPr>
        </p:nvSpPr>
        <p:spPr>
          <a:ln/>
        </p:spPr>
        <p:txBody>
          <a:bodyPr/>
          <a:lstStyle>
            <a:lvl1pPr>
              <a:defRPr/>
            </a:lvl1pPr>
          </a:lstStyle>
          <a:p>
            <a:pPr>
              <a:defRPr/>
            </a:pPr>
            <a:endParaRPr lang="ru-RU"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5"/>
          <p:cNvSpPr>
            <a:spLocks noGrp="1" noChangeArrowheads="1"/>
          </p:cNvSpPr>
          <p:nvPr>
            <p:ph type="ftr" sz="quarter" idx="10"/>
          </p:nvPr>
        </p:nvSpPr>
        <p:spPr>
          <a:ln/>
        </p:spPr>
        <p:txBody>
          <a:bodyPr/>
          <a:lstStyle>
            <a:lvl1pPr>
              <a:defRPr/>
            </a:lvl1pPr>
          </a:lstStyle>
          <a:p>
            <a:pPr>
              <a:defRPr/>
            </a:pPr>
            <a:endParaRPr lang="ru-RU"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5"/>
          <p:cNvSpPr>
            <a:spLocks noGrp="1" noChangeArrowheads="1"/>
          </p:cNvSpPr>
          <p:nvPr>
            <p:ph type="ftr" sz="quarter" idx="10"/>
          </p:nvPr>
        </p:nvSpPr>
        <p:spPr>
          <a:ln/>
        </p:spPr>
        <p:txBody>
          <a:bodyPr/>
          <a:lstStyle>
            <a:lvl1pPr>
              <a:defRPr/>
            </a:lvl1pPr>
          </a:lstStyle>
          <a:p>
            <a:pPr>
              <a:defRPr/>
            </a:pPr>
            <a:endParaRPr lang="ru-RU"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body" idx="1"/>
          </p:nvPr>
        </p:nvSpPr>
        <p:spPr bwMode="auto">
          <a:xfrm>
            <a:off x="295275" y="1489075"/>
            <a:ext cx="8524875" cy="431323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de-DE" altLang="zh-CN" smtClean="0"/>
              <a:t>Textmasterformate durch Klicken bearbeiten</a:t>
            </a:r>
          </a:p>
          <a:p>
            <a:pPr lvl="1"/>
            <a:r>
              <a:rPr lang="de-DE" altLang="zh-CN" smtClean="0"/>
              <a:t>Zweite Ebene</a:t>
            </a:r>
          </a:p>
          <a:p>
            <a:pPr lvl="2"/>
            <a:r>
              <a:rPr lang="de-DE" altLang="zh-CN" smtClean="0"/>
              <a:t>Dritte Ebene</a:t>
            </a:r>
          </a:p>
          <a:p>
            <a:pPr lvl="3"/>
            <a:r>
              <a:rPr lang="de-DE" altLang="zh-CN" smtClean="0"/>
              <a:t>Vierte Ebene</a:t>
            </a:r>
          </a:p>
          <a:p>
            <a:pPr lvl="4"/>
            <a:r>
              <a:rPr lang="de-DE" altLang="zh-CN" smtClean="0"/>
              <a:t>Fünfte Ebene</a:t>
            </a:r>
          </a:p>
        </p:txBody>
      </p:sp>
      <p:sp>
        <p:nvSpPr>
          <p:cNvPr id="110595" name="Rectangle 5"/>
          <p:cNvSpPr>
            <a:spLocks noGrp="1" noChangeArrowheads="1"/>
          </p:cNvSpPr>
          <p:nvPr>
            <p:ph type="ftr" sz="quarter" idx="3"/>
          </p:nvPr>
        </p:nvSpPr>
        <p:spPr bwMode="gray">
          <a:xfrm>
            <a:off x="3124200" y="6365875"/>
            <a:ext cx="2895600" cy="2476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a:defRPr sz="1000" noProof="1" smtClean="0">
                <a:solidFill>
                  <a:schemeClr val="bg1"/>
                </a:solidFill>
              </a:defRPr>
            </a:lvl1pPr>
          </a:lstStyle>
          <a:p>
            <a:pPr>
              <a:defRPr/>
            </a:pPr>
            <a:endParaRPr lang="ru-RU" altLang="zh-CN"/>
          </a:p>
        </p:txBody>
      </p:sp>
      <p:sp>
        <p:nvSpPr>
          <p:cNvPr id="110597" name="Rectangle 5"/>
          <p:cNvSpPr>
            <a:spLocks noChangeArrowheads="1"/>
          </p:cNvSpPr>
          <p:nvPr/>
        </p:nvSpPr>
        <p:spPr bwMode="gray">
          <a:xfrm>
            <a:off x="219075" y="6365875"/>
            <a:ext cx="1343025" cy="247650"/>
          </a:xfrm>
          <a:prstGeom prst="rect">
            <a:avLst/>
          </a:prstGeom>
          <a:noFill/>
          <a:ln w="9525">
            <a:noFill/>
            <a:miter lim="800000"/>
            <a:headEnd/>
            <a:tailEnd/>
          </a:ln>
        </p:spPr>
        <p:txBody>
          <a:bodyPr/>
          <a:lstStyle>
            <a:lvl1pPr eaLnBrk="0" hangingPunct="0">
              <a:defRPr sz="2000">
                <a:solidFill>
                  <a:schemeClr val="tx1"/>
                </a:solidFill>
                <a:latin typeface="Arial" charset="0"/>
                <a:cs typeface="Arial" charset="0"/>
              </a:defRPr>
            </a:lvl1pPr>
            <a:lvl2pPr marL="742950" indent="-285750" eaLnBrk="0" hangingPunct="0">
              <a:defRPr sz="2000">
                <a:solidFill>
                  <a:schemeClr val="tx1"/>
                </a:solidFill>
                <a:latin typeface="Arial" charset="0"/>
                <a:cs typeface="Arial" charset="0"/>
              </a:defRPr>
            </a:lvl2pPr>
            <a:lvl3pPr marL="1143000" indent="-228600" eaLnBrk="0" hangingPunct="0">
              <a:defRPr sz="2000">
                <a:solidFill>
                  <a:schemeClr val="tx1"/>
                </a:solidFill>
                <a:latin typeface="Arial" charset="0"/>
                <a:cs typeface="Arial" charset="0"/>
              </a:defRPr>
            </a:lvl3pPr>
            <a:lvl4pPr marL="1600200" indent="-228600" eaLnBrk="0" hangingPunct="0">
              <a:defRPr sz="2000">
                <a:solidFill>
                  <a:schemeClr val="tx1"/>
                </a:solidFill>
                <a:latin typeface="Arial" charset="0"/>
                <a:cs typeface="Arial" charset="0"/>
              </a:defRPr>
            </a:lvl4pPr>
            <a:lvl5pPr marL="2057400" indent="-228600" eaLnBrk="0" hangingPunct="0">
              <a:defRPr sz="2000">
                <a:solidFill>
                  <a:schemeClr val="tx1"/>
                </a:solidFill>
                <a:latin typeface="Arial" charset="0"/>
                <a:cs typeface="Arial" charset="0"/>
              </a:defRPr>
            </a:lvl5pPr>
            <a:lvl6pPr marL="2514600" indent="-228600" eaLnBrk="0" fontAlgn="base" hangingPunct="0">
              <a:spcBef>
                <a:spcPct val="0"/>
              </a:spcBef>
              <a:spcAft>
                <a:spcPct val="0"/>
              </a:spcAft>
              <a:defRPr sz="2000">
                <a:solidFill>
                  <a:schemeClr val="tx1"/>
                </a:solidFill>
                <a:latin typeface="Arial" charset="0"/>
                <a:cs typeface="Arial" charset="0"/>
              </a:defRPr>
            </a:lvl6pPr>
            <a:lvl7pPr marL="2971800" indent="-228600" eaLnBrk="0" fontAlgn="base" hangingPunct="0">
              <a:spcBef>
                <a:spcPct val="0"/>
              </a:spcBef>
              <a:spcAft>
                <a:spcPct val="0"/>
              </a:spcAft>
              <a:defRPr sz="2000">
                <a:solidFill>
                  <a:schemeClr val="tx1"/>
                </a:solidFill>
                <a:latin typeface="Arial" charset="0"/>
                <a:cs typeface="Arial" charset="0"/>
              </a:defRPr>
            </a:lvl7pPr>
            <a:lvl8pPr marL="3429000" indent="-228600" eaLnBrk="0" fontAlgn="base" hangingPunct="0">
              <a:spcBef>
                <a:spcPct val="0"/>
              </a:spcBef>
              <a:spcAft>
                <a:spcPct val="0"/>
              </a:spcAft>
              <a:defRPr sz="2000">
                <a:solidFill>
                  <a:schemeClr val="tx1"/>
                </a:solidFill>
                <a:latin typeface="Arial" charset="0"/>
                <a:cs typeface="Arial" charset="0"/>
              </a:defRPr>
            </a:lvl8pPr>
            <a:lvl9pPr marL="3886200" indent="-228600" eaLnBrk="0" fontAlgn="base" hangingPunct="0">
              <a:spcBef>
                <a:spcPct val="0"/>
              </a:spcBef>
              <a:spcAft>
                <a:spcPct val="0"/>
              </a:spcAft>
              <a:defRPr sz="2000">
                <a:solidFill>
                  <a:schemeClr val="tx1"/>
                </a:solidFill>
                <a:latin typeface="Arial" charset="0"/>
                <a:cs typeface="Arial" charset="0"/>
              </a:defRPr>
            </a:lvl9pPr>
          </a:lstStyle>
          <a:p>
            <a:pPr eaLnBrk="1" hangingPunct="1">
              <a:defRPr/>
            </a:pPr>
            <a:r>
              <a:rPr lang="de-DE" altLang="zh-CN" sz="1000" smtClean="0">
                <a:ea typeface="宋体" charset="-122"/>
              </a:rPr>
              <a:t>Page </a:t>
            </a:r>
            <a:r>
              <a:rPr lang="de-DE" altLang="zh-CN" sz="1000" smtClean="0">
                <a:ea typeface="宋体" charset="-122"/>
                <a:sym typeface="Wingdings" pitchFamily="2" charset="2"/>
              </a:rPr>
              <a:t></a:t>
            </a:r>
            <a:r>
              <a:rPr lang="de-DE" altLang="zh-CN" sz="1000" smtClean="0">
                <a:ea typeface="宋体" charset="-122"/>
              </a:rPr>
              <a:t> </a:t>
            </a:r>
            <a:fld id="{E12C5894-FD2C-47EC-960C-77782DB72645}" type="slidenum">
              <a:rPr lang="de-DE" altLang="zh-CN" sz="1000" smtClean="0">
                <a:ea typeface="宋体" charset="-122"/>
              </a:rPr>
              <a:pPr eaLnBrk="1" hangingPunct="1">
                <a:defRPr/>
              </a:pPr>
              <a:t>‹#›</a:t>
            </a:fld>
            <a:endParaRPr lang="de-DE" altLang="zh-CN" sz="1000" smtClean="0">
              <a:ea typeface="宋体" charset="-122"/>
            </a:endParaRPr>
          </a:p>
        </p:txBody>
      </p:sp>
      <p:sp>
        <p:nvSpPr>
          <p:cNvPr id="1029" name="Rectangle 7"/>
          <p:cNvSpPr>
            <a:spLocks noGrp="1" noChangeArrowheads="1"/>
          </p:cNvSpPr>
          <p:nvPr>
            <p:ph type="title"/>
          </p:nvPr>
        </p:nvSpPr>
        <p:spPr bwMode="gray">
          <a:xfrm>
            <a:off x="311150" y="271463"/>
            <a:ext cx="8520113" cy="647700"/>
          </a:xfrm>
          <a:prstGeom prst="rect">
            <a:avLst/>
          </a:prstGeom>
          <a:noFill/>
          <a:ln w="9525">
            <a:noFill/>
            <a:miter lim="800000"/>
            <a:headEnd/>
            <a:tailEnd/>
          </a:ln>
        </p:spPr>
        <p:txBody>
          <a:bodyPr vert="horz" wrap="square" lIns="0" tIns="45720" rIns="0" bIns="45720" numCol="1" anchor="t" anchorCtr="0" compatLnSpc="1">
            <a:prstTxWarp prst="textNoShape">
              <a:avLst/>
            </a:prstTxWarp>
          </a:bodyPr>
          <a:lstStyle/>
          <a:p>
            <a:pPr lvl="0"/>
            <a:r>
              <a:rPr lang="de-DE" altLang="zh-CN" smtClean="0"/>
              <a:t>Klicken Sie, um das Titelformat zu bearbeiten</a:t>
            </a:r>
          </a:p>
        </p:txBody>
      </p:sp>
    </p:spTree>
  </p:cSld>
  <p:clrMap bg1="lt1" tx1="dk1" bg2="lt2" tx2="dk2" accent1="accent1" accent2="accent2" accent3="accent3" accent4="accent4" accent5="accent5" accent6="accent6" hlink="hlink" folHlink="folHlink"/>
  <p:sldLayoutIdLst>
    <p:sldLayoutId id="2147483699"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Lst>
  <p:txStyles>
    <p:titleStyle>
      <a:lvl1pPr algn="l" rtl="0" eaLnBrk="0" fontAlgn="base" hangingPunct="0">
        <a:lnSpc>
          <a:spcPct val="90000"/>
        </a:lnSpc>
        <a:spcBef>
          <a:spcPct val="0"/>
        </a:spcBef>
        <a:spcAft>
          <a:spcPct val="0"/>
        </a:spcAft>
        <a:defRPr sz="2600" b="1">
          <a:solidFill>
            <a:schemeClr val="tx1"/>
          </a:solidFill>
          <a:latin typeface="+mj-lt"/>
          <a:ea typeface="+mj-ea"/>
          <a:cs typeface="+mj-cs"/>
        </a:defRPr>
      </a:lvl1pPr>
      <a:lvl2pPr algn="l" rtl="0" eaLnBrk="0" fontAlgn="base" hangingPunct="0">
        <a:lnSpc>
          <a:spcPct val="90000"/>
        </a:lnSpc>
        <a:spcBef>
          <a:spcPct val="0"/>
        </a:spcBef>
        <a:spcAft>
          <a:spcPct val="0"/>
        </a:spcAft>
        <a:defRPr sz="2600" b="1">
          <a:solidFill>
            <a:schemeClr val="tx1"/>
          </a:solidFill>
          <a:latin typeface="Arial" charset="0"/>
          <a:cs typeface="Arial" charset="0"/>
        </a:defRPr>
      </a:lvl2pPr>
      <a:lvl3pPr algn="l" rtl="0" eaLnBrk="0" fontAlgn="base" hangingPunct="0">
        <a:lnSpc>
          <a:spcPct val="90000"/>
        </a:lnSpc>
        <a:spcBef>
          <a:spcPct val="0"/>
        </a:spcBef>
        <a:spcAft>
          <a:spcPct val="0"/>
        </a:spcAft>
        <a:defRPr sz="2600" b="1">
          <a:solidFill>
            <a:schemeClr val="tx1"/>
          </a:solidFill>
          <a:latin typeface="Arial" charset="0"/>
          <a:cs typeface="Arial" charset="0"/>
        </a:defRPr>
      </a:lvl3pPr>
      <a:lvl4pPr algn="l" rtl="0" eaLnBrk="0" fontAlgn="base" hangingPunct="0">
        <a:lnSpc>
          <a:spcPct val="90000"/>
        </a:lnSpc>
        <a:spcBef>
          <a:spcPct val="0"/>
        </a:spcBef>
        <a:spcAft>
          <a:spcPct val="0"/>
        </a:spcAft>
        <a:defRPr sz="2600" b="1">
          <a:solidFill>
            <a:schemeClr val="tx1"/>
          </a:solidFill>
          <a:latin typeface="Arial" charset="0"/>
          <a:cs typeface="Arial" charset="0"/>
        </a:defRPr>
      </a:lvl4pPr>
      <a:lvl5pPr algn="l" rtl="0" eaLnBrk="0" fontAlgn="base" hangingPunct="0">
        <a:lnSpc>
          <a:spcPct val="90000"/>
        </a:lnSpc>
        <a:spcBef>
          <a:spcPct val="0"/>
        </a:spcBef>
        <a:spcAft>
          <a:spcPct val="0"/>
        </a:spcAft>
        <a:defRPr sz="2600" b="1">
          <a:solidFill>
            <a:schemeClr val="tx1"/>
          </a:solidFill>
          <a:latin typeface="Arial" charset="0"/>
          <a:cs typeface="Arial" charset="0"/>
        </a:defRPr>
      </a:lvl5pPr>
      <a:lvl6pPr marL="457200" algn="l" rtl="0" fontAlgn="base">
        <a:lnSpc>
          <a:spcPct val="90000"/>
        </a:lnSpc>
        <a:spcBef>
          <a:spcPct val="0"/>
        </a:spcBef>
        <a:spcAft>
          <a:spcPct val="0"/>
        </a:spcAft>
        <a:defRPr sz="2600" b="1">
          <a:solidFill>
            <a:schemeClr val="tx1"/>
          </a:solidFill>
          <a:latin typeface="Arial" charset="0"/>
          <a:cs typeface="Arial" charset="0"/>
        </a:defRPr>
      </a:lvl6pPr>
      <a:lvl7pPr marL="914400" algn="l" rtl="0" fontAlgn="base">
        <a:lnSpc>
          <a:spcPct val="90000"/>
        </a:lnSpc>
        <a:spcBef>
          <a:spcPct val="0"/>
        </a:spcBef>
        <a:spcAft>
          <a:spcPct val="0"/>
        </a:spcAft>
        <a:defRPr sz="2600" b="1">
          <a:solidFill>
            <a:schemeClr val="tx1"/>
          </a:solidFill>
          <a:latin typeface="Arial" charset="0"/>
          <a:cs typeface="Arial" charset="0"/>
        </a:defRPr>
      </a:lvl7pPr>
      <a:lvl8pPr marL="1371600" algn="l" rtl="0" fontAlgn="base">
        <a:lnSpc>
          <a:spcPct val="90000"/>
        </a:lnSpc>
        <a:spcBef>
          <a:spcPct val="0"/>
        </a:spcBef>
        <a:spcAft>
          <a:spcPct val="0"/>
        </a:spcAft>
        <a:defRPr sz="2600" b="1">
          <a:solidFill>
            <a:schemeClr val="tx1"/>
          </a:solidFill>
          <a:latin typeface="Arial" charset="0"/>
          <a:cs typeface="Arial" charset="0"/>
        </a:defRPr>
      </a:lvl8pPr>
      <a:lvl9pPr marL="1828800" algn="l" rtl="0" fontAlgn="base">
        <a:lnSpc>
          <a:spcPct val="90000"/>
        </a:lnSpc>
        <a:spcBef>
          <a:spcPct val="0"/>
        </a:spcBef>
        <a:spcAft>
          <a:spcPct val="0"/>
        </a:spcAft>
        <a:defRPr sz="2600" b="1">
          <a:solidFill>
            <a:schemeClr val="tx1"/>
          </a:solidFill>
          <a:latin typeface="Arial" charset="0"/>
          <a:cs typeface="Arial" charset="0"/>
        </a:defRPr>
      </a:lvl9pPr>
    </p:titleStyle>
    <p:bodyStyle>
      <a:lvl1pPr marL="180975" indent="-180975" algn="l" rtl="0" eaLnBrk="0" fontAlgn="base" hangingPunct="0">
        <a:spcBef>
          <a:spcPct val="0"/>
        </a:spcBef>
        <a:spcAft>
          <a:spcPct val="40000"/>
        </a:spcAft>
        <a:buFont typeface="Wingdings" pitchFamily="2" charset="2"/>
        <a:buChar char="§"/>
        <a:defRPr sz="2000">
          <a:solidFill>
            <a:schemeClr val="tx1"/>
          </a:solidFill>
          <a:latin typeface="+mn-lt"/>
          <a:ea typeface="+mn-ea"/>
          <a:cs typeface="+mn-cs"/>
        </a:defRPr>
      </a:lvl1pPr>
      <a:lvl2pPr marL="444500" indent="-261938" algn="l" rtl="0" eaLnBrk="0" fontAlgn="base" hangingPunct="0">
        <a:spcBef>
          <a:spcPct val="0"/>
        </a:spcBef>
        <a:spcAft>
          <a:spcPct val="40000"/>
        </a:spcAft>
        <a:buChar char="–"/>
        <a:defRPr>
          <a:solidFill>
            <a:schemeClr val="tx1"/>
          </a:solidFill>
          <a:latin typeface="+mn-lt"/>
          <a:cs typeface="+mn-cs"/>
        </a:defRPr>
      </a:lvl2pPr>
      <a:lvl3pPr marL="720725" indent="-274638" algn="l" rtl="0" eaLnBrk="0" fontAlgn="base" hangingPunct="0">
        <a:spcBef>
          <a:spcPct val="0"/>
        </a:spcBef>
        <a:spcAft>
          <a:spcPct val="40000"/>
        </a:spcAft>
        <a:buChar char="•"/>
        <a:defRPr>
          <a:solidFill>
            <a:schemeClr val="tx1"/>
          </a:solidFill>
          <a:latin typeface="+mn-lt"/>
          <a:cs typeface="+mn-cs"/>
        </a:defRPr>
      </a:lvl3pPr>
      <a:lvl4pPr marL="987425" indent="-265113" algn="l" rtl="0" eaLnBrk="0" fontAlgn="base" hangingPunct="0">
        <a:spcBef>
          <a:spcPct val="0"/>
        </a:spcBef>
        <a:spcAft>
          <a:spcPct val="40000"/>
        </a:spcAft>
        <a:buChar char="–"/>
        <a:defRPr>
          <a:solidFill>
            <a:schemeClr val="tx1"/>
          </a:solidFill>
          <a:latin typeface="+mn-lt"/>
          <a:cs typeface="+mn-cs"/>
        </a:defRPr>
      </a:lvl4pPr>
      <a:lvl5pPr marL="1254125" indent="-265113" algn="l" rtl="0" eaLnBrk="0" fontAlgn="base" hangingPunct="0">
        <a:spcBef>
          <a:spcPct val="0"/>
        </a:spcBef>
        <a:spcAft>
          <a:spcPct val="40000"/>
        </a:spcAft>
        <a:buChar char="»"/>
        <a:defRPr>
          <a:solidFill>
            <a:schemeClr val="tx1"/>
          </a:solidFill>
          <a:latin typeface="+mn-lt"/>
          <a:cs typeface="+mn-cs"/>
        </a:defRPr>
      </a:lvl5pPr>
      <a:lvl6pPr marL="1711325" indent="-265113" algn="l" rtl="0" fontAlgn="base">
        <a:spcBef>
          <a:spcPct val="0"/>
        </a:spcBef>
        <a:spcAft>
          <a:spcPct val="40000"/>
        </a:spcAft>
        <a:buChar char="»"/>
        <a:defRPr>
          <a:solidFill>
            <a:schemeClr val="tx1"/>
          </a:solidFill>
          <a:latin typeface="+mn-lt"/>
          <a:cs typeface="+mn-cs"/>
        </a:defRPr>
      </a:lvl6pPr>
      <a:lvl7pPr marL="2168525" indent="-265113" algn="l" rtl="0" fontAlgn="base">
        <a:spcBef>
          <a:spcPct val="0"/>
        </a:spcBef>
        <a:spcAft>
          <a:spcPct val="40000"/>
        </a:spcAft>
        <a:buChar char="»"/>
        <a:defRPr>
          <a:solidFill>
            <a:schemeClr val="tx1"/>
          </a:solidFill>
          <a:latin typeface="+mn-lt"/>
          <a:cs typeface="+mn-cs"/>
        </a:defRPr>
      </a:lvl7pPr>
      <a:lvl8pPr marL="2625725" indent="-265113" algn="l" rtl="0" fontAlgn="base">
        <a:spcBef>
          <a:spcPct val="0"/>
        </a:spcBef>
        <a:spcAft>
          <a:spcPct val="40000"/>
        </a:spcAft>
        <a:buChar char="»"/>
        <a:defRPr>
          <a:solidFill>
            <a:schemeClr val="tx1"/>
          </a:solidFill>
          <a:latin typeface="+mn-lt"/>
          <a:cs typeface="+mn-cs"/>
        </a:defRPr>
      </a:lvl8pPr>
      <a:lvl9pPr marL="3082925" indent="-265113" algn="l" rtl="0" fontAlgn="base">
        <a:spcBef>
          <a:spcPct val="0"/>
        </a:spcBef>
        <a:spcAft>
          <a:spcPct val="40000"/>
        </a:spcAft>
        <a:buChar char="»"/>
        <a:defRPr>
          <a:solidFill>
            <a:schemeClr val="tx1"/>
          </a:solidFill>
          <a:latin typeface="+mn-lt"/>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image" Target="../media/image13.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3"/>
          <p:cNvSpPr>
            <a:spLocks noGrp="1" noChangeArrowheads="1"/>
          </p:cNvSpPr>
          <p:nvPr>
            <p:ph type="ctrTitle"/>
          </p:nvPr>
        </p:nvSpPr>
        <p:spPr>
          <a:xfrm>
            <a:off x="890127" y="2188793"/>
            <a:ext cx="7713662" cy="1081087"/>
          </a:xfrm>
        </p:spPr>
        <p:txBody>
          <a:bodyPr/>
          <a:lstStyle/>
          <a:p>
            <a:pPr algn="ctr" eaLnBrk="1" hangingPunct="1"/>
            <a:r>
              <a:rPr lang="ru-RU" sz="1400" dirty="0" smtClean="0">
                <a:solidFill>
                  <a:schemeClr val="bg2">
                    <a:lumMod val="50000"/>
                  </a:schemeClr>
                </a:solidFill>
              </a:rPr>
              <a:t/>
            </a:r>
            <a:br>
              <a:rPr lang="ru-RU" sz="1400" dirty="0" smtClean="0">
                <a:solidFill>
                  <a:schemeClr val="bg2">
                    <a:lumMod val="50000"/>
                  </a:schemeClr>
                </a:solidFill>
              </a:rPr>
            </a:br>
            <a:r>
              <a:rPr lang="ru-RU" sz="1400" dirty="0" smtClean="0"/>
              <a:t/>
            </a:r>
            <a:br>
              <a:rPr lang="ru-RU" sz="1400" dirty="0" smtClean="0"/>
            </a:br>
            <a:r>
              <a:rPr lang="ru-RU" dirty="0" smtClean="0">
                <a:solidFill>
                  <a:schemeClr val="bg2">
                    <a:lumMod val="50000"/>
                  </a:schemeClr>
                </a:solidFill>
              </a:rPr>
              <a:t>«Сферы применения и современные требования к системам машинного перевода»</a:t>
            </a:r>
            <a:endParaRPr lang="de-DE" altLang="zh-CN" dirty="0" smtClean="0">
              <a:solidFill>
                <a:schemeClr val="bg2">
                  <a:lumMod val="50000"/>
                </a:schemeClr>
              </a:solidFill>
              <a:ea typeface="宋体" charset="-122"/>
            </a:endParaRPr>
          </a:p>
        </p:txBody>
      </p:sp>
      <p:sp>
        <p:nvSpPr>
          <p:cNvPr id="3075" name="Rectangle 14"/>
          <p:cNvSpPr>
            <a:spLocks noGrp="1" noChangeArrowheads="1"/>
          </p:cNvSpPr>
          <p:nvPr>
            <p:ph type="subTitle" idx="1"/>
          </p:nvPr>
        </p:nvSpPr>
        <p:spPr>
          <a:xfrm>
            <a:off x="326454" y="4343718"/>
            <a:ext cx="7740650" cy="757237"/>
          </a:xfrm>
        </p:spPr>
        <p:txBody>
          <a:bodyPr/>
          <a:lstStyle/>
          <a:p>
            <a:pPr eaLnBrk="1" hangingPunct="1">
              <a:buFont typeface="Wingdings" pitchFamily="2" charset="2"/>
              <a:buNone/>
            </a:pPr>
            <a:endParaRPr lang="de-DE" altLang="zh-CN" dirty="0" smtClean="0">
              <a:ea typeface="宋体" charset="-122"/>
            </a:endParaRPr>
          </a:p>
        </p:txBody>
      </p:sp>
      <p:sp>
        <p:nvSpPr>
          <p:cNvPr id="3076" name="Rectangle 4"/>
          <p:cNvSpPr>
            <a:spLocks noChangeArrowheads="1"/>
          </p:cNvSpPr>
          <p:nvPr/>
        </p:nvSpPr>
        <p:spPr bwMode="auto">
          <a:xfrm>
            <a:off x="3006247" y="6233566"/>
            <a:ext cx="2651999" cy="340735"/>
          </a:xfrm>
          <a:prstGeom prst="rect">
            <a:avLst/>
          </a:prstGeom>
          <a:noFill/>
          <a:ln w="9525">
            <a:noFill/>
            <a:miter lim="800000"/>
            <a:headEnd/>
            <a:tailEnd/>
          </a:ln>
          <a:effectLst/>
        </p:spPr>
        <p:txBody>
          <a:bodyPr vert="horz" wrap="square" lIns="90000" tIns="46800" rIns="90000" bIns="46800" numCol="1" anchor="ctr" anchorCtr="0" compatLnSpc="1">
            <a:prstTxWarp prst="textNoShape">
              <a:avLst/>
            </a:prstTxWarp>
            <a:spAutoFit/>
          </a:bodyPr>
          <a:lstStyle/>
          <a:p>
            <a:pPr marL="0" marR="0" lvl="0" indent="450850" algn="ctr" defTabSz="914400" rtl="0" eaLnBrk="0" fontAlgn="base" latinLnBrk="0" hangingPunct="0">
              <a:lnSpc>
                <a:spcPct val="100000"/>
              </a:lnSpc>
              <a:spcBef>
                <a:spcPct val="0"/>
              </a:spcBef>
              <a:spcAft>
                <a:spcPct val="0"/>
              </a:spcAft>
              <a:buClrTx/>
              <a:buSzTx/>
              <a:buFontTx/>
              <a:buNone/>
              <a:tabLst/>
            </a:pPr>
            <a:endParaRPr kumimoji="0" lang="ru-RU" sz="1600" b="0" i="0" u="none" strike="noStrike" cap="none" normalizeH="0" baseline="0" dirty="0" smtClean="0">
              <a:ln>
                <a:noFill/>
              </a:ln>
              <a:solidFill>
                <a:schemeClr val="tx1"/>
              </a:solidFill>
              <a:effectLst/>
              <a:latin typeface="+mn-lt"/>
              <a:cs typeface="Arial" pitchFamily="34" charset="0"/>
            </a:endParaRPr>
          </a:p>
        </p:txBody>
      </p:sp>
    </p:spTree>
  </p:cSld>
  <p:clrMapOvr>
    <a:masterClrMapping/>
  </p:clrMapOvr>
  <p:transition>
    <p:wipe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363610" y="254097"/>
            <a:ext cx="4975145" cy="461665"/>
          </a:xfrm>
          <a:prstGeom prst="rect">
            <a:avLst/>
          </a:prstGeom>
        </p:spPr>
        <p:txBody>
          <a:bodyPr wrap="none">
            <a:spAutoFit/>
          </a:bodyPr>
          <a:lstStyle/>
          <a:p>
            <a:r>
              <a:rPr lang="ru-RU" sz="2400" b="1" dirty="0" smtClean="0"/>
              <a:t>Сферы применения систем МП</a:t>
            </a:r>
            <a:endParaRPr lang="ru-RU" sz="2400" dirty="0"/>
          </a:p>
        </p:txBody>
      </p:sp>
      <p:sp>
        <p:nvSpPr>
          <p:cNvPr id="6" name="Прямоугольник 5"/>
          <p:cNvSpPr/>
          <p:nvPr/>
        </p:nvSpPr>
        <p:spPr>
          <a:xfrm>
            <a:off x="182880" y="1180975"/>
            <a:ext cx="8668512" cy="1631216"/>
          </a:xfrm>
          <a:prstGeom prst="rect">
            <a:avLst/>
          </a:prstGeom>
        </p:spPr>
        <p:txBody>
          <a:bodyPr wrap="square">
            <a:spAutoFit/>
          </a:bodyPr>
          <a:lstStyle/>
          <a:p>
            <a:r>
              <a:rPr lang="ru-RU" dirty="0" smtClean="0"/>
              <a:t>Во-первых, машинным способом могут переводиться </a:t>
            </a:r>
            <a:r>
              <a:rPr lang="ru-RU" b="1" dirty="0" smtClean="0"/>
              <a:t>материалы для внутреннего пользования</a:t>
            </a:r>
            <a:r>
              <a:rPr lang="ru-RU" dirty="0" smtClean="0"/>
              <a:t>, например, когда требуется в общих чертах понять содержание сайта, статей или писем на иностранном языке или найти сообщения на ту или иную тему в прессе на нескольких языках мира. </a:t>
            </a:r>
            <a:endParaRPr lang="ru-RU" dirty="0"/>
          </a:p>
        </p:txBody>
      </p:sp>
      <p:pic>
        <p:nvPicPr>
          <p:cNvPr id="5122" name="Picture 2" descr="http://network39.com/images/screenshots/article_directory_script/top_menu_without_box_with_logo.png"/>
          <p:cNvPicPr>
            <a:picLocks noChangeAspect="1" noChangeArrowheads="1"/>
          </p:cNvPicPr>
          <p:nvPr/>
        </p:nvPicPr>
        <p:blipFill>
          <a:blip r:embed="rId2" cstate="print"/>
          <a:srcRect/>
          <a:stretch>
            <a:fillRect/>
          </a:stretch>
        </p:blipFill>
        <p:spPr bwMode="auto">
          <a:xfrm>
            <a:off x="4675759" y="2670048"/>
            <a:ext cx="3803904" cy="3803904"/>
          </a:xfrm>
          <a:prstGeom prst="rect">
            <a:avLst/>
          </a:prstGeom>
          <a:noFill/>
        </p:spPr>
      </p:pic>
      <p:pic>
        <p:nvPicPr>
          <p:cNvPr id="5124" name="Picture 4" descr="http://polomarketing.ru/wp-content/uploads/2015/10/careers.jpg"/>
          <p:cNvPicPr>
            <a:picLocks noChangeAspect="1" noChangeArrowheads="1"/>
          </p:cNvPicPr>
          <p:nvPr/>
        </p:nvPicPr>
        <p:blipFill>
          <a:blip r:embed="rId3" cstate="print"/>
          <a:srcRect/>
          <a:stretch>
            <a:fillRect/>
          </a:stretch>
        </p:blipFill>
        <p:spPr bwMode="auto">
          <a:xfrm>
            <a:off x="451105" y="4167179"/>
            <a:ext cx="3782820" cy="1916630"/>
          </a:xfrm>
          <a:prstGeom prst="rect">
            <a:avLst/>
          </a:prstGeom>
          <a:noFill/>
        </p:spPr>
      </p:pic>
    </p:spTree>
  </p:cSld>
  <p:clrMapOvr>
    <a:masterClrMapping/>
  </p:clrMapOvr>
  <p:transition>
    <p:wipe di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Прямоугольник 2"/>
          <p:cNvSpPr/>
          <p:nvPr/>
        </p:nvSpPr>
        <p:spPr>
          <a:xfrm>
            <a:off x="231648" y="1153615"/>
            <a:ext cx="8607552" cy="1938992"/>
          </a:xfrm>
          <a:prstGeom prst="rect">
            <a:avLst/>
          </a:prstGeom>
        </p:spPr>
        <p:txBody>
          <a:bodyPr wrap="square">
            <a:spAutoFit/>
          </a:bodyPr>
          <a:lstStyle/>
          <a:p>
            <a:r>
              <a:rPr lang="ru-RU" dirty="0" smtClean="0"/>
              <a:t>Во-вторых,</a:t>
            </a:r>
            <a:r>
              <a:rPr lang="ru-RU" b="1" dirty="0" smtClean="0"/>
              <a:t> технические и узкоспециальные тексты,</a:t>
            </a:r>
            <a:r>
              <a:rPr lang="ru-RU" dirty="0" smtClean="0"/>
              <a:t> которые затем пойдут на редактирование специалистам по данной тематике — в этом случае машинный перевод используется в качестве подстрочника, на основе которого технический специалист будет создавать финальный текст, опираясь на свои знания в предметной области.</a:t>
            </a:r>
            <a:endParaRPr lang="ru-RU" dirty="0"/>
          </a:p>
        </p:txBody>
      </p:sp>
      <p:pic>
        <p:nvPicPr>
          <p:cNvPr id="29698" name="Picture 2" descr="http://perevodekb.ru/assets/images/tech_zakaz.jpeg"/>
          <p:cNvPicPr>
            <a:picLocks noChangeAspect="1" noChangeArrowheads="1"/>
          </p:cNvPicPr>
          <p:nvPr/>
        </p:nvPicPr>
        <p:blipFill>
          <a:blip r:embed="rId2" cstate="print"/>
          <a:srcRect/>
          <a:stretch>
            <a:fillRect/>
          </a:stretch>
        </p:blipFill>
        <p:spPr bwMode="auto">
          <a:xfrm>
            <a:off x="376152" y="3327844"/>
            <a:ext cx="4064784" cy="2963228"/>
          </a:xfrm>
          <a:prstGeom prst="rect">
            <a:avLst/>
          </a:prstGeom>
          <a:noFill/>
        </p:spPr>
      </p:pic>
      <p:sp>
        <p:nvSpPr>
          <p:cNvPr id="29700" name="AutoShape 4" descr="https://os-chrome.ru/wp-content/uploads/2015/09/udalennaya-podderzka.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29702" name="AutoShape 6" descr="https://os-chrome.ru/wp-content/uploads/2015/09/udalennaya-podderzka.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29704" name="AutoShape 8" descr="https://os-chrome.ru/wp-content/uploads/2015/09/udalennaya-podderzka.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29706" name="Picture 10" descr="http://perevod.inwebprof.com/wp-content/uploads/2013/08/2012-12-26_12-58-00-300x220.jpg"/>
          <p:cNvPicPr>
            <a:picLocks noChangeAspect="1" noChangeArrowheads="1"/>
          </p:cNvPicPr>
          <p:nvPr/>
        </p:nvPicPr>
        <p:blipFill>
          <a:blip r:embed="rId3" cstate="print"/>
          <a:srcRect/>
          <a:stretch>
            <a:fillRect/>
          </a:stretch>
        </p:blipFill>
        <p:spPr bwMode="auto">
          <a:xfrm>
            <a:off x="4650354" y="3291840"/>
            <a:ext cx="4123111" cy="3023616"/>
          </a:xfrm>
          <a:prstGeom prst="rect">
            <a:avLst/>
          </a:prstGeom>
          <a:noFill/>
        </p:spPr>
      </p:pic>
    </p:spTree>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6304" y="247079"/>
            <a:ext cx="8997696" cy="647700"/>
          </a:xfrm>
        </p:spPr>
        <p:txBody>
          <a:bodyPr/>
          <a:lstStyle/>
          <a:p>
            <a:r>
              <a:rPr lang="ru-RU" sz="2400" dirty="0" smtClean="0"/>
              <a:t>Что не рекомендуется переводить с помощью систем МП</a:t>
            </a:r>
            <a:endParaRPr lang="ru-RU" sz="2400" dirty="0"/>
          </a:p>
        </p:txBody>
      </p:sp>
      <p:sp>
        <p:nvSpPr>
          <p:cNvPr id="30721" name="Rectangle 1"/>
          <p:cNvSpPr>
            <a:spLocks noChangeArrowheads="1"/>
          </p:cNvSpPr>
          <p:nvPr/>
        </p:nvSpPr>
        <p:spPr bwMode="auto">
          <a:xfrm>
            <a:off x="201084" y="1054591"/>
            <a:ext cx="8686884" cy="378565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l"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latin typeface="+mn-lt"/>
                <a:ea typeface="Calibri" pitchFamily="34" charset="0"/>
                <a:cs typeface="Times New Roman" pitchFamily="18" charset="0"/>
              </a:rPr>
              <a:t>Нельзя доверять </a:t>
            </a:r>
            <a:r>
              <a:rPr kumimoji="0" lang="ru-RU" b="1" i="0" u="none" strike="noStrike" cap="none" normalizeH="0" baseline="0" dirty="0" smtClean="0">
                <a:ln>
                  <a:noFill/>
                </a:ln>
                <a:solidFill>
                  <a:schemeClr val="tx1"/>
                </a:solidFill>
                <a:effectLst/>
                <a:latin typeface="+mn-lt"/>
                <a:ea typeface="Calibri" pitchFamily="34" charset="0"/>
                <a:cs typeface="Times New Roman" pitchFamily="18" charset="0"/>
              </a:rPr>
              <a:t>машине тексты, где неточность перевода может поставить под угрозу здоровье человека, работоспособность сложного прибора или крупный контракт</a:t>
            </a:r>
            <a:r>
              <a:rPr kumimoji="0" lang="ru-RU" b="0" i="0" u="none" strike="noStrike" cap="none" normalizeH="0" baseline="0" dirty="0" smtClean="0">
                <a:ln>
                  <a:noFill/>
                </a:ln>
                <a:solidFill>
                  <a:schemeClr val="tx1"/>
                </a:solidFill>
                <a:effectLst/>
                <a:latin typeface="+mn-lt"/>
                <a:ea typeface="Calibri" pitchFamily="34" charset="0"/>
                <a:cs typeface="Times New Roman" pitchFamily="18" charset="0"/>
              </a:rPr>
              <a:t> — сэкономленное время здесь не оправдывает риска. </a:t>
            </a:r>
            <a:r>
              <a:rPr kumimoji="0" lang="ru-RU" b="1" i="0" u="none" strike="noStrike" cap="none" normalizeH="0" baseline="0" dirty="0" smtClean="0">
                <a:ln>
                  <a:noFill/>
                </a:ln>
                <a:solidFill>
                  <a:schemeClr val="tx1"/>
                </a:solidFill>
                <a:effectLst/>
                <a:latin typeface="+mn-lt"/>
                <a:ea typeface="Calibri" pitchFamily="34" charset="0"/>
                <a:cs typeface="Times New Roman" pitchFamily="18" charset="0"/>
              </a:rPr>
              <a:t>Любые документы, подразумевающие юридическую ответственность</a:t>
            </a:r>
            <a:r>
              <a:rPr kumimoji="0" lang="ru-RU" b="0" i="0" u="none" strike="noStrike" cap="none" normalizeH="0" baseline="0" dirty="0" smtClean="0">
                <a:ln>
                  <a:noFill/>
                </a:ln>
                <a:solidFill>
                  <a:schemeClr val="tx1"/>
                </a:solidFill>
                <a:effectLst/>
                <a:latin typeface="+mn-lt"/>
                <a:ea typeface="Calibri" pitchFamily="34" charset="0"/>
                <a:cs typeface="Times New Roman" pitchFamily="18" charset="0"/>
              </a:rPr>
              <a:t> (договоры, гарантийные обязательства), </a:t>
            </a:r>
            <a:r>
              <a:rPr kumimoji="0" lang="ru-RU" b="1" i="0" u="none" strike="noStrike" cap="none" normalizeH="0" baseline="0" dirty="0" smtClean="0">
                <a:ln>
                  <a:noFill/>
                </a:ln>
                <a:solidFill>
                  <a:schemeClr val="tx1"/>
                </a:solidFill>
                <a:effectLst/>
                <a:latin typeface="+mn-lt"/>
                <a:ea typeface="Calibri" pitchFamily="34" charset="0"/>
                <a:cs typeface="Times New Roman" pitchFamily="18" charset="0"/>
              </a:rPr>
              <a:t>требуют контроля человека</a:t>
            </a:r>
            <a:r>
              <a:rPr kumimoji="0" lang="ru-RU" b="0" i="0" u="none" strike="noStrike" cap="none" normalizeH="0" baseline="0" dirty="0" smtClean="0">
                <a:ln>
                  <a:noFill/>
                </a:ln>
                <a:solidFill>
                  <a:schemeClr val="tx1"/>
                </a:solidFill>
                <a:effectLst/>
                <a:latin typeface="+mn-lt"/>
                <a:ea typeface="Calibri" pitchFamily="34" charset="0"/>
                <a:cs typeface="Times New Roman" pitchFamily="18" charset="0"/>
              </a:rPr>
              <a:t>. Машинный перевод непригоден для </a:t>
            </a:r>
            <a:r>
              <a:rPr kumimoji="0" lang="ru-RU" b="1" i="0" u="none" strike="noStrike" cap="none" normalizeH="0" baseline="0" dirty="0" smtClean="0">
                <a:ln>
                  <a:noFill/>
                </a:ln>
                <a:solidFill>
                  <a:schemeClr val="tx1"/>
                </a:solidFill>
                <a:effectLst/>
                <a:latin typeface="+mn-lt"/>
                <a:ea typeface="Calibri" pitchFamily="34" charset="0"/>
                <a:cs typeface="Times New Roman" pitchFamily="18" charset="0"/>
              </a:rPr>
              <a:t>маркетинговых материалов</a:t>
            </a:r>
            <a:r>
              <a:rPr kumimoji="0" lang="ru-RU" b="0" i="0" u="none" strike="noStrike" cap="none" normalizeH="0" baseline="0" dirty="0" smtClean="0">
                <a:ln>
                  <a:noFill/>
                </a:ln>
                <a:solidFill>
                  <a:schemeClr val="tx1"/>
                </a:solidFill>
                <a:effectLst/>
                <a:latin typeface="+mn-lt"/>
                <a:ea typeface="Calibri" pitchFamily="34" charset="0"/>
                <a:cs typeface="Times New Roman" pitchFamily="18" charset="0"/>
              </a:rPr>
              <a:t>, где текст фактически переосмысливается в новом культурном контексте и создается заново. Не имеет смысла переводить с помощью программы-переводчика </a:t>
            </a:r>
            <a:r>
              <a:rPr kumimoji="0" lang="ru-RU" b="1" i="0" u="none" strike="noStrike" cap="none" normalizeH="0" baseline="0" dirty="0" smtClean="0">
                <a:ln>
                  <a:noFill/>
                </a:ln>
                <a:solidFill>
                  <a:schemeClr val="tx1"/>
                </a:solidFill>
                <a:effectLst/>
                <a:latin typeface="+mn-lt"/>
                <a:ea typeface="Calibri" pitchFamily="34" charset="0"/>
                <a:cs typeface="Times New Roman" pitchFamily="18" charset="0"/>
              </a:rPr>
              <a:t>художественные тексты, пословицы и поговорки</a:t>
            </a:r>
            <a:r>
              <a:rPr kumimoji="0" lang="ru-RU" b="0" i="0" u="none" strike="noStrike" cap="none" normalizeH="0" baseline="0" dirty="0" smtClean="0">
                <a:ln>
                  <a:noFill/>
                </a:ln>
                <a:solidFill>
                  <a:schemeClr val="tx1"/>
                </a:solidFill>
                <a:effectLst/>
                <a:latin typeface="+mn-lt"/>
                <a:ea typeface="Calibri" pitchFamily="34" charset="0"/>
                <a:cs typeface="Times New Roman" pitchFamily="18" charset="0"/>
              </a:rPr>
              <a:t>. Небольшие по объему тексты различной тематики также лучше переводить традиционным способом.</a:t>
            </a:r>
            <a:endParaRPr kumimoji="0" lang="ru-RU" b="0" i="0" u="none" strike="noStrike" cap="none" normalizeH="0" baseline="0" dirty="0" smtClean="0">
              <a:ln>
                <a:noFill/>
              </a:ln>
              <a:solidFill>
                <a:schemeClr val="tx1"/>
              </a:solidFill>
              <a:effectLst/>
              <a:latin typeface="+mn-lt"/>
              <a:cs typeface="Arial" pitchFamily="34" charset="0"/>
            </a:endParaRPr>
          </a:p>
        </p:txBody>
      </p:sp>
      <p:pic>
        <p:nvPicPr>
          <p:cNvPr id="4" name="Picture 2" descr="http://lol24.ee/public/pics/263624/263624136_0.jpg"/>
          <p:cNvPicPr>
            <a:picLocks noChangeAspect="1" noChangeArrowheads="1"/>
          </p:cNvPicPr>
          <p:nvPr/>
        </p:nvPicPr>
        <p:blipFill>
          <a:blip r:embed="rId3" cstate="print"/>
          <a:srcRect/>
          <a:stretch>
            <a:fillRect/>
          </a:stretch>
        </p:blipFill>
        <p:spPr bwMode="auto">
          <a:xfrm>
            <a:off x="5681472" y="4901183"/>
            <a:ext cx="3462528" cy="1956817"/>
          </a:xfrm>
          <a:prstGeom prst="rect">
            <a:avLst/>
          </a:prstGeom>
          <a:noFill/>
        </p:spPr>
      </p:pic>
      <p:pic>
        <p:nvPicPr>
          <p:cNvPr id="30723" name="Picture 3" descr="http://www.perevedu.su/sites/default/files/yuridicheskie_perevody.jpg"/>
          <p:cNvPicPr>
            <a:picLocks noChangeAspect="1" noChangeArrowheads="1"/>
          </p:cNvPicPr>
          <p:nvPr/>
        </p:nvPicPr>
        <p:blipFill>
          <a:blip r:embed="rId4" cstate="print"/>
          <a:srcRect/>
          <a:stretch>
            <a:fillRect/>
          </a:stretch>
        </p:blipFill>
        <p:spPr bwMode="auto">
          <a:xfrm>
            <a:off x="2702693" y="4877429"/>
            <a:ext cx="2978779" cy="1980571"/>
          </a:xfrm>
          <a:prstGeom prst="rect">
            <a:avLst/>
          </a:prstGeom>
          <a:noFill/>
        </p:spPr>
      </p:pic>
    </p:spTree>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1"/>
          <p:cNvSpPr>
            <a:spLocks noChangeArrowheads="1"/>
          </p:cNvSpPr>
          <p:nvPr/>
        </p:nvSpPr>
        <p:spPr bwMode="auto">
          <a:xfrm>
            <a:off x="0" y="197548"/>
            <a:ext cx="2812606" cy="525401"/>
          </a:xfrm>
          <a:prstGeom prst="rect">
            <a:avLst/>
          </a:prstGeom>
          <a:noFill/>
          <a:ln w="9525">
            <a:noFill/>
            <a:miter lim="800000"/>
            <a:headEnd/>
            <a:tailEnd/>
          </a:ln>
          <a:effectLst/>
        </p:spPr>
        <p:txBody>
          <a:bodyPr vert="horz" wrap="none" lIns="90000" tIns="46800" rIns="90000" bIns="46800" numCol="1" anchor="ctr" anchorCtr="0" compatLnSpc="1">
            <a:prstTxWarp prst="textNoShape">
              <a:avLst/>
            </a:prstTxWarp>
            <a:spAutoFit/>
          </a:bodyPr>
          <a:lstStyle/>
          <a:p>
            <a:pPr marL="0" marR="0" lvl="0" indent="450850" algn="l" defTabSz="914400" rtl="0" eaLnBrk="0" fontAlgn="base" latinLnBrk="0" hangingPunct="0">
              <a:lnSpc>
                <a:spcPct val="100000"/>
              </a:lnSpc>
              <a:spcBef>
                <a:spcPct val="0"/>
              </a:spcBef>
              <a:spcAft>
                <a:spcPct val="0"/>
              </a:spcAft>
              <a:buClrTx/>
              <a:buSzTx/>
              <a:buFontTx/>
              <a:buNone/>
              <a:tabLst/>
            </a:pPr>
            <a:r>
              <a:rPr kumimoji="0" lang="ru-RU" sz="2800" b="1" i="0" u="none" strike="noStrike" cap="none" normalizeH="0" baseline="0" dirty="0" smtClean="0">
                <a:ln>
                  <a:noFill/>
                </a:ln>
                <a:solidFill>
                  <a:schemeClr val="tx1"/>
                </a:solidFill>
                <a:effectLst/>
                <a:latin typeface="+mj-lt"/>
                <a:ea typeface="Calibri" pitchFamily="34" charset="0"/>
                <a:cs typeface="Arial" pitchFamily="34" charset="0"/>
              </a:rPr>
              <a:t>Заключение</a:t>
            </a:r>
            <a:endParaRPr kumimoji="0" lang="ru-RU" sz="2800" b="0" i="0" u="none" strike="noStrike" cap="none" normalizeH="0" baseline="0" dirty="0" smtClean="0">
              <a:ln>
                <a:noFill/>
              </a:ln>
              <a:solidFill>
                <a:schemeClr val="tx1"/>
              </a:solidFill>
              <a:effectLst/>
              <a:latin typeface="+mj-lt"/>
              <a:cs typeface="Arial" pitchFamily="34" charset="0"/>
            </a:endParaRPr>
          </a:p>
        </p:txBody>
      </p:sp>
      <p:sp>
        <p:nvSpPr>
          <p:cNvPr id="39938" name="Rectangle 2"/>
          <p:cNvSpPr>
            <a:spLocks noChangeArrowheads="1"/>
          </p:cNvSpPr>
          <p:nvPr/>
        </p:nvSpPr>
        <p:spPr bwMode="auto">
          <a:xfrm>
            <a:off x="243840" y="1194517"/>
            <a:ext cx="8900160" cy="5326716"/>
          </a:xfrm>
          <a:prstGeom prst="rect">
            <a:avLst/>
          </a:prstGeom>
          <a:noFill/>
          <a:ln w="9525">
            <a:noFill/>
            <a:miter lim="800000"/>
            <a:headEnd/>
            <a:tailEnd/>
          </a:ln>
          <a:effectLst/>
        </p:spPr>
        <p:txBody>
          <a:bodyPr vert="horz" wrap="square" lIns="90000" tIns="46800" rIns="90000" bIns="46800" numCol="1" anchor="ctr" anchorCtr="0" compatLnSpc="1">
            <a:prstTxWarp prst="textNoShape">
              <a:avLst/>
            </a:prstTxWarp>
            <a:spAutoFit/>
          </a:bodyPr>
          <a:lstStyle/>
          <a:p>
            <a:r>
              <a:rPr lang="ru-RU" dirty="0" smtClean="0"/>
              <a:t>За последние несколько лет качество перевода улучшилось. Однако  компьютер еще плохо разбирается  в  грамматических  нюансах  и  жаргоне,  поэтому  его главное  назначение  –  переводы  деловых  бумаг,   руководств,   писем   из электронной почты,  страничек  из  Интернета  (Web-страниц).  Другое  применение  систем   – облегчение рутинной работы  переводчиков,  выполнение  за  них  подстрочного перевода, который можно легко подправить.</a:t>
            </a:r>
          </a:p>
          <a:p>
            <a:endParaRPr lang="ru-RU" dirty="0" smtClean="0"/>
          </a:p>
          <a:p>
            <a:r>
              <a:rPr lang="ru-RU" dirty="0" smtClean="0"/>
              <a:t>Но нельзя забывать, что ошибки часто случаются и у обычных  переводчиков, и наивно ожидать от системы машинного перевода, что она  способна  исправить ошибки оригинала и выдаст грамотный перевод.</a:t>
            </a:r>
          </a:p>
          <a:p>
            <a:endParaRPr lang="ru-RU" dirty="0" smtClean="0"/>
          </a:p>
          <a:p>
            <a:r>
              <a:rPr lang="ru-RU" dirty="0" smtClean="0"/>
              <a:t>Программа-переводчик – это, прежде всего, инструмент, который позволяет решить проблемы перевода или повысить эффективность труда переводчика только в том случае, если он используется грамотно.</a:t>
            </a:r>
          </a:p>
          <a:p>
            <a:pPr marL="0" marR="0" lvl="0" indent="450850" algn="l" defTabSz="914400" rtl="0" eaLnBrk="0" fontAlgn="base" latinLnBrk="0" hangingPunct="0">
              <a:lnSpc>
                <a:spcPct val="100000"/>
              </a:lnSpc>
              <a:spcBef>
                <a:spcPct val="0"/>
              </a:spcBef>
              <a:spcAft>
                <a:spcPct val="0"/>
              </a:spcAft>
              <a:buClrTx/>
              <a:buSzTx/>
              <a:buFontTx/>
              <a:buNone/>
              <a:tabLst/>
            </a:pPr>
            <a:endParaRPr kumimoji="0" lang="ru-RU" b="0" i="0" u="none" strike="noStrike" cap="none" normalizeH="0" baseline="0" dirty="0" smtClean="0">
              <a:ln>
                <a:noFill/>
              </a:ln>
              <a:solidFill>
                <a:schemeClr val="tx1"/>
              </a:solidFill>
              <a:effectLst/>
              <a:latin typeface="+mn-lt"/>
              <a:cs typeface="Arial" pitchFamily="34" charset="0"/>
            </a:endParaRPr>
          </a:p>
        </p:txBody>
      </p:sp>
    </p:spTree>
  </p:cSld>
  <p:clrMapOvr>
    <a:masterClrMapping/>
  </p:clrMapOvr>
  <p:transition>
    <p:wipe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1"/>
          <p:cNvSpPr>
            <a:spLocks noChangeArrowheads="1"/>
          </p:cNvSpPr>
          <p:nvPr/>
        </p:nvSpPr>
        <p:spPr bwMode="auto">
          <a:xfrm>
            <a:off x="0" y="221932"/>
            <a:ext cx="2379539" cy="525401"/>
          </a:xfrm>
          <a:prstGeom prst="rect">
            <a:avLst/>
          </a:prstGeom>
          <a:noFill/>
          <a:ln w="9525">
            <a:noFill/>
            <a:miter lim="800000"/>
            <a:headEnd/>
            <a:tailEnd/>
          </a:ln>
          <a:effectLst/>
        </p:spPr>
        <p:txBody>
          <a:bodyPr vert="horz" wrap="none" lIns="90000" tIns="46800" rIns="90000" bIns="46800" numCol="1" anchor="ctr" anchorCtr="0" compatLnSpc="1">
            <a:prstTxWarp prst="textNoShape">
              <a:avLst/>
            </a:prstTxWarp>
            <a:spAutoFit/>
          </a:bodyPr>
          <a:lstStyle/>
          <a:p>
            <a:pPr marL="0" marR="0" lvl="0" indent="450850" algn="l" defTabSz="914400" rtl="0" eaLnBrk="0" fontAlgn="base" latinLnBrk="0" hangingPunct="0">
              <a:lnSpc>
                <a:spcPct val="100000"/>
              </a:lnSpc>
              <a:spcBef>
                <a:spcPct val="0"/>
              </a:spcBef>
              <a:spcAft>
                <a:spcPct val="0"/>
              </a:spcAft>
              <a:buClrTx/>
              <a:buSzTx/>
              <a:buFontTx/>
              <a:buNone/>
              <a:tabLst/>
            </a:pPr>
            <a:r>
              <a:rPr kumimoji="0" lang="ru-RU" sz="28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Введение</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p:txBody>
      </p:sp>
      <p:sp>
        <p:nvSpPr>
          <p:cNvPr id="18434" name="Rectangle 2"/>
          <p:cNvSpPr>
            <a:spLocks noChangeArrowheads="1"/>
          </p:cNvSpPr>
          <p:nvPr/>
        </p:nvSpPr>
        <p:spPr bwMode="auto">
          <a:xfrm>
            <a:off x="243840" y="1223508"/>
            <a:ext cx="8656320" cy="5634492"/>
          </a:xfrm>
          <a:prstGeom prst="rect">
            <a:avLst/>
          </a:prstGeom>
          <a:noFill/>
          <a:ln w="9525">
            <a:noFill/>
            <a:miter lim="800000"/>
            <a:headEnd/>
            <a:tailEnd/>
          </a:ln>
          <a:effectLst/>
        </p:spPr>
        <p:txBody>
          <a:bodyPr vert="horz" wrap="square" lIns="90000" tIns="46800" rIns="90000" bIns="46800" numCol="1" anchor="ctr" anchorCtr="0" compatLnSpc="1">
            <a:prstTxWarp prst="textNoShape">
              <a:avLst/>
            </a:prstTxWarp>
            <a:spAutoFit/>
          </a:bodyPr>
          <a:lstStyle/>
          <a:p>
            <a:r>
              <a:rPr lang="ru-RU" b="1" dirty="0" smtClean="0"/>
              <a:t>Машинный перевод (МП)</a:t>
            </a:r>
            <a:r>
              <a:rPr lang="ru-RU" dirty="0" smtClean="0"/>
              <a:t> - процесс перевода текстов (письменных, а в идеале и устных) с одного естественного языка на другой с помощью специальной компьютерной программы. Так же называется направление научных исследований, связанных с построением подобных систем. </a:t>
            </a:r>
          </a:p>
          <a:p>
            <a:r>
              <a:rPr lang="ru-RU" dirty="0" smtClean="0"/>
              <a:t>В настоящее время имеется достаточно широкий  выбор пакетов  программ,  облегчающих  труд  переводчика,  которые  условно  можно подразделить на две  основные  группы:  электронные  словари  (</a:t>
            </a:r>
            <a:r>
              <a:rPr lang="ru-RU" dirty="0" err="1" smtClean="0"/>
              <a:t>electronic</a:t>
            </a:r>
            <a:r>
              <a:rPr lang="ru-RU" dirty="0" smtClean="0"/>
              <a:t> </a:t>
            </a:r>
            <a:r>
              <a:rPr lang="en-US" dirty="0" smtClean="0"/>
              <a:t>dictionary</a:t>
            </a:r>
            <a:r>
              <a:rPr lang="ru-RU" dirty="0" smtClean="0"/>
              <a:t>) и системы машинного перевода (</a:t>
            </a:r>
            <a:r>
              <a:rPr lang="en-US" dirty="0" smtClean="0"/>
              <a:t>machine translation</a:t>
            </a:r>
            <a:r>
              <a:rPr lang="ru-RU" dirty="0" smtClean="0"/>
              <a:t>  </a:t>
            </a:r>
            <a:r>
              <a:rPr lang="en-US" dirty="0" smtClean="0"/>
              <a:t>system</a:t>
            </a:r>
            <a:r>
              <a:rPr lang="ru-RU" dirty="0" smtClean="0"/>
              <a:t>). </a:t>
            </a:r>
          </a:p>
          <a:p>
            <a:r>
              <a:rPr lang="ru-RU" dirty="0" smtClean="0"/>
              <a:t>Для того чтобы понять, в каких случаях стоит и в каких не стоит прибегать к машинному переводу, и чтобы полученный результат не разочаровал, важно знать принципы работы МП, его ограничения и область его применения.</a:t>
            </a:r>
          </a:p>
          <a:p>
            <a:endParaRPr lang="ru-RU" dirty="0" smtClean="0"/>
          </a:p>
          <a:p>
            <a:endParaRPr lang="ru-RU" dirty="0" smtClean="0"/>
          </a:p>
          <a:p>
            <a:endParaRPr lang="ru-RU" dirty="0" smtClean="0"/>
          </a:p>
          <a:p>
            <a:pPr marL="0" marR="0" lvl="0" indent="450850" algn="l" defTabSz="914400" rtl="0" eaLnBrk="0" fontAlgn="base" latinLnBrk="0" hangingPunct="0">
              <a:lnSpc>
                <a:spcPct val="100000"/>
              </a:lnSpc>
              <a:spcBef>
                <a:spcPct val="0"/>
              </a:spcBef>
              <a:spcAft>
                <a:spcPct val="0"/>
              </a:spcAft>
              <a:buClrTx/>
              <a:buSzTx/>
              <a:buFontTx/>
              <a:buNone/>
              <a:tabLst/>
            </a:pP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wipe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1"/>
          <p:cNvSpPr>
            <a:spLocks noChangeArrowheads="1"/>
          </p:cNvSpPr>
          <p:nvPr/>
        </p:nvSpPr>
        <p:spPr bwMode="auto">
          <a:xfrm>
            <a:off x="0" y="185356"/>
            <a:ext cx="3867126" cy="525401"/>
          </a:xfrm>
          <a:prstGeom prst="rect">
            <a:avLst/>
          </a:prstGeom>
          <a:noFill/>
          <a:ln w="9525">
            <a:noFill/>
            <a:miter lim="800000"/>
            <a:headEnd/>
            <a:tailEnd/>
          </a:ln>
          <a:effectLst/>
        </p:spPr>
        <p:txBody>
          <a:bodyPr vert="horz" wrap="none" lIns="90000" tIns="46800" rIns="90000" bIns="46800" numCol="1" anchor="ctr" anchorCtr="0" compatLnSpc="1">
            <a:prstTxWarp prst="textNoShape">
              <a:avLst/>
            </a:prstTxWarp>
            <a:spAutoFit/>
          </a:bodyPr>
          <a:lstStyle/>
          <a:p>
            <a:pPr lvl="0" indent="450850" eaLnBrk="0" hangingPunct="0"/>
            <a:r>
              <a:rPr lang="ru-RU" sz="2800" b="1" dirty="0" smtClean="0"/>
              <a:t> Виды систем МП</a:t>
            </a:r>
            <a:endParaRPr kumimoji="0" lang="ru-RU" sz="2800" b="0" i="0" u="none" strike="noStrike" cap="none" normalizeH="0" baseline="0" dirty="0" smtClean="0">
              <a:ln>
                <a:noFill/>
              </a:ln>
              <a:solidFill>
                <a:schemeClr val="tx1"/>
              </a:solidFill>
              <a:effectLst/>
              <a:latin typeface="+mj-lt"/>
              <a:cs typeface="Arial" pitchFamily="34" charset="0"/>
            </a:endParaRPr>
          </a:p>
        </p:txBody>
      </p:sp>
      <p:sp>
        <p:nvSpPr>
          <p:cNvPr id="3" name="Прямоугольник 2"/>
          <p:cNvSpPr/>
          <p:nvPr/>
        </p:nvSpPr>
        <p:spPr>
          <a:xfrm>
            <a:off x="256032" y="1158222"/>
            <a:ext cx="8607552" cy="1938992"/>
          </a:xfrm>
          <a:prstGeom prst="rect">
            <a:avLst/>
          </a:prstGeom>
        </p:spPr>
        <p:txBody>
          <a:bodyPr wrap="square">
            <a:spAutoFit/>
          </a:bodyPr>
          <a:lstStyle/>
          <a:p>
            <a:r>
              <a:rPr lang="ru-RU" b="1" dirty="0"/>
              <a:t>Системы машинного перевода</a:t>
            </a:r>
            <a:r>
              <a:rPr lang="ru-RU" dirty="0"/>
              <a:t> - программы, осуществляющие полностью автоматизированный перевод. Главным критерием программы является качество перевода. Кроме этого, для пользователя важными моментами является удобство интерфейса, лёгкость интеграции программы с другими средствами обработки документов, выбор тематики, утилита пополнения словаря.</a:t>
            </a:r>
          </a:p>
        </p:txBody>
      </p:sp>
      <p:pic>
        <p:nvPicPr>
          <p:cNvPr id="30723" name="Picture 3" descr="http://cattools.pl/wp-content/uploads/2011/08/machine-human.png"/>
          <p:cNvPicPr>
            <a:picLocks noChangeAspect="1" noChangeArrowheads="1"/>
          </p:cNvPicPr>
          <p:nvPr/>
        </p:nvPicPr>
        <p:blipFill>
          <a:blip r:embed="rId2" cstate="print"/>
          <a:srcRect/>
          <a:stretch>
            <a:fillRect/>
          </a:stretch>
        </p:blipFill>
        <p:spPr bwMode="auto">
          <a:xfrm>
            <a:off x="1597152" y="3244660"/>
            <a:ext cx="5950014" cy="3306508"/>
          </a:xfrm>
          <a:prstGeom prst="rect">
            <a:avLst/>
          </a:prstGeom>
          <a:noFill/>
        </p:spPr>
      </p:pic>
    </p:spTree>
  </p:cSld>
  <p:clrMapOvr>
    <a:masterClrMapping/>
  </p:clrMapOvr>
  <p:transition>
    <p:wipe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88976" y="148977"/>
            <a:ext cx="7004304" cy="830997"/>
          </a:xfrm>
          <a:prstGeom prst="rect">
            <a:avLst/>
          </a:prstGeom>
        </p:spPr>
        <p:txBody>
          <a:bodyPr wrap="square">
            <a:spAutoFit/>
          </a:bodyPr>
          <a:lstStyle/>
          <a:p>
            <a:r>
              <a:rPr lang="ru-RU" sz="2400" b="1" dirty="0" smtClean="0"/>
              <a:t>Системы на основе грамматических правил</a:t>
            </a:r>
            <a:r>
              <a:rPr lang="ru-RU" sz="2400" dirty="0" smtClean="0"/>
              <a:t> </a:t>
            </a:r>
          </a:p>
          <a:p>
            <a:r>
              <a:rPr lang="ru-RU" sz="2400" dirty="0" smtClean="0"/>
              <a:t>(</a:t>
            </a:r>
            <a:r>
              <a:rPr lang="ru-RU" sz="2400" dirty="0" err="1" smtClean="0"/>
              <a:t>Rule-Based</a:t>
            </a:r>
            <a:r>
              <a:rPr lang="ru-RU" sz="2400" dirty="0" smtClean="0"/>
              <a:t> </a:t>
            </a:r>
            <a:r>
              <a:rPr lang="ru-RU" sz="2400" dirty="0" err="1" smtClean="0"/>
              <a:t>Machine</a:t>
            </a:r>
            <a:r>
              <a:rPr lang="ru-RU" sz="2400" dirty="0" smtClean="0"/>
              <a:t> </a:t>
            </a:r>
            <a:r>
              <a:rPr lang="ru-RU" sz="2400" dirty="0" err="1" smtClean="0"/>
              <a:t>Translation</a:t>
            </a:r>
            <a:r>
              <a:rPr lang="ru-RU" sz="2400" dirty="0" smtClean="0"/>
              <a:t>, RBMT)</a:t>
            </a:r>
            <a:endParaRPr lang="ru-RU" sz="2400" dirty="0"/>
          </a:p>
        </p:txBody>
      </p:sp>
      <p:sp>
        <p:nvSpPr>
          <p:cNvPr id="5" name="Прямоугольник 4"/>
          <p:cNvSpPr/>
          <p:nvPr/>
        </p:nvSpPr>
        <p:spPr>
          <a:xfrm>
            <a:off x="219456" y="1133553"/>
            <a:ext cx="8497824" cy="707886"/>
          </a:xfrm>
          <a:prstGeom prst="rect">
            <a:avLst/>
          </a:prstGeom>
        </p:spPr>
        <p:txBody>
          <a:bodyPr wrap="square">
            <a:spAutoFit/>
          </a:bodyPr>
          <a:lstStyle/>
          <a:p>
            <a:r>
              <a:rPr lang="ru-RU" dirty="0" smtClean="0"/>
              <a:t>Системы RBMT анализируют текст и строят его перевод на базе встроенных словарей и набора правил для данной языковой пары. </a:t>
            </a:r>
            <a:endParaRPr lang="ru-RU" dirty="0"/>
          </a:p>
        </p:txBody>
      </p:sp>
      <p:sp>
        <p:nvSpPr>
          <p:cNvPr id="6" name="Прямоугольник 5"/>
          <p:cNvSpPr/>
          <p:nvPr/>
        </p:nvSpPr>
        <p:spPr>
          <a:xfrm>
            <a:off x="207264" y="1887052"/>
            <a:ext cx="8936736" cy="4401205"/>
          </a:xfrm>
          <a:prstGeom prst="rect">
            <a:avLst/>
          </a:prstGeom>
        </p:spPr>
        <p:txBody>
          <a:bodyPr wrap="square">
            <a:spAutoFit/>
          </a:bodyPr>
          <a:lstStyle/>
          <a:p>
            <a:r>
              <a:rPr lang="ru-RU" b="1" dirty="0" smtClean="0"/>
              <a:t>Компоненты типичной RBMT:</a:t>
            </a:r>
            <a:endParaRPr lang="ru-RU" dirty="0" smtClean="0"/>
          </a:p>
          <a:p>
            <a:r>
              <a:rPr lang="ru-RU" dirty="0" smtClean="0"/>
              <a:t>· Лингвистические базы данных: двуязычные словари; файлы имен, транслитерации; морфологические таблицы.</a:t>
            </a:r>
          </a:p>
          <a:p>
            <a:r>
              <a:rPr lang="ru-RU" dirty="0" smtClean="0"/>
              <a:t>· Модуль перевода: грамматические правила; алгоритмы перевода.</a:t>
            </a:r>
          </a:p>
          <a:p>
            <a:endParaRPr lang="ru-RU" dirty="0" smtClean="0"/>
          </a:p>
          <a:p>
            <a:r>
              <a:rPr lang="ru-RU" dirty="0" smtClean="0"/>
              <a:t>· </a:t>
            </a:r>
            <a:r>
              <a:rPr lang="ru-RU" b="1" dirty="0" smtClean="0"/>
              <a:t>Преимущества RBMT систем</a:t>
            </a:r>
            <a:r>
              <a:rPr lang="ru-RU" dirty="0" smtClean="0"/>
              <a:t>:</a:t>
            </a:r>
          </a:p>
          <a:p>
            <a:r>
              <a:rPr lang="ru-RU" dirty="0" smtClean="0"/>
              <a:t>- синтаксическая и морфологическая точность;</a:t>
            </a:r>
          </a:p>
          <a:p>
            <a:r>
              <a:rPr lang="ru-RU" dirty="0" smtClean="0"/>
              <a:t>- стабильность и предсказуемость результата;</a:t>
            </a:r>
          </a:p>
          <a:p>
            <a:pPr>
              <a:buFontTx/>
              <a:buChar char="-"/>
            </a:pPr>
            <a:r>
              <a:rPr lang="ru-RU" dirty="0" smtClean="0"/>
              <a:t>возможность настройки на предметную область.</a:t>
            </a:r>
          </a:p>
          <a:p>
            <a:pPr>
              <a:buFontTx/>
              <a:buChar char="-"/>
            </a:pPr>
            <a:endParaRPr lang="ru-RU" dirty="0" smtClean="0"/>
          </a:p>
          <a:p>
            <a:r>
              <a:rPr lang="ru-RU" dirty="0" smtClean="0"/>
              <a:t>· </a:t>
            </a:r>
            <a:r>
              <a:rPr lang="ru-RU" b="1" dirty="0" smtClean="0"/>
              <a:t>Недостатки RBMT систем</a:t>
            </a:r>
            <a:r>
              <a:rPr lang="ru-RU" dirty="0" smtClean="0"/>
              <a:t>:</a:t>
            </a:r>
          </a:p>
          <a:p>
            <a:r>
              <a:rPr lang="ru-RU" dirty="0" smtClean="0"/>
              <a:t>- трудоемкость и длительность разработки;</a:t>
            </a:r>
          </a:p>
          <a:p>
            <a:r>
              <a:rPr lang="ru-RU" dirty="0" smtClean="0"/>
              <a:t>- необходимость поддерживать и актуализировать лингвистические БД;</a:t>
            </a:r>
          </a:p>
          <a:p>
            <a:r>
              <a:rPr lang="ru-RU" dirty="0" smtClean="0"/>
              <a:t>- "машинный акцент" при переводе.</a:t>
            </a:r>
            <a:endParaRPr lang="ru-RU" dirty="0"/>
          </a:p>
        </p:txBody>
      </p:sp>
      <p:pic>
        <p:nvPicPr>
          <p:cNvPr id="11266" name="Picture 2" descr="http://img.scoop.it/sRTiMAtZsQi74jjKkpG6Nzl72eJkfbmt4t8yenImKBV9ip2J1EIeUzA9paTSgKmv"/>
          <p:cNvPicPr>
            <a:picLocks noChangeAspect="1" noChangeArrowheads="1"/>
          </p:cNvPicPr>
          <p:nvPr/>
        </p:nvPicPr>
        <p:blipFill>
          <a:blip r:embed="rId2" cstate="print"/>
          <a:srcRect/>
          <a:stretch>
            <a:fillRect/>
          </a:stretch>
        </p:blipFill>
        <p:spPr bwMode="auto">
          <a:xfrm>
            <a:off x="6156960" y="3531744"/>
            <a:ext cx="2787904" cy="1582682"/>
          </a:xfrm>
          <a:prstGeom prst="rect">
            <a:avLst/>
          </a:prstGeom>
          <a:noFill/>
        </p:spPr>
      </p:pic>
    </p:spTree>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243840" y="161169"/>
            <a:ext cx="6150864" cy="707886"/>
          </a:xfrm>
          <a:prstGeom prst="rect">
            <a:avLst/>
          </a:prstGeom>
        </p:spPr>
        <p:txBody>
          <a:bodyPr wrap="square">
            <a:spAutoFit/>
          </a:bodyPr>
          <a:lstStyle/>
          <a:p>
            <a:r>
              <a:rPr lang="ru-RU" b="1" dirty="0" smtClean="0"/>
              <a:t>Статистические системы</a:t>
            </a:r>
          </a:p>
          <a:p>
            <a:r>
              <a:rPr lang="ru-RU" dirty="0" smtClean="0"/>
              <a:t>(</a:t>
            </a:r>
            <a:r>
              <a:rPr lang="ru-RU" dirty="0" err="1" smtClean="0"/>
              <a:t>Statistical</a:t>
            </a:r>
            <a:r>
              <a:rPr lang="ru-RU" dirty="0" smtClean="0"/>
              <a:t> </a:t>
            </a:r>
            <a:r>
              <a:rPr lang="ru-RU" dirty="0" err="1" smtClean="0"/>
              <a:t>Machine</a:t>
            </a:r>
            <a:r>
              <a:rPr lang="ru-RU" dirty="0" smtClean="0"/>
              <a:t> </a:t>
            </a:r>
            <a:r>
              <a:rPr lang="ru-RU" dirty="0" err="1" smtClean="0"/>
              <a:t>Translation</a:t>
            </a:r>
            <a:r>
              <a:rPr lang="ru-RU" dirty="0" smtClean="0"/>
              <a:t>, SMT)</a:t>
            </a:r>
            <a:endParaRPr lang="ru-RU" dirty="0"/>
          </a:p>
        </p:txBody>
      </p:sp>
      <p:sp>
        <p:nvSpPr>
          <p:cNvPr id="6" name="Прямоугольник 5"/>
          <p:cNvSpPr/>
          <p:nvPr/>
        </p:nvSpPr>
        <p:spPr>
          <a:xfrm>
            <a:off x="231648" y="1173677"/>
            <a:ext cx="8912352" cy="2862322"/>
          </a:xfrm>
          <a:prstGeom prst="rect">
            <a:avLst/>
          </a:prstGeom>
        </p:spPr>
        <p:txBody>
          <a:bodyPr wrap="square">
            <a:spAutoFit/>
          </a:bodyPr>
          <a:lstStyle/>
          <a:p>
            <a:r>
              <a:rPr lang="ru-RU" dirty="0" smtClean="0"/>
              <a:t>В системах SMT применяется принцип статистического анализа: в программу загружаются большие (в миллионы слов) объёмы текстов на исходном языке и их переводы, выполненные человеком. </a:t>
            </a:r>
          </a:p>
          <a:p>
            <a:r>
              <a:rPr lang="ru-RU" dirty="0" smtClean="0"/>
              <a:t>Программа анализирует статистику межъязыковых соответствий, словоупотребления, синтаксических конструкций и т. д., и позже опирается на неё при выборе вариантов перевода — этот процесс называется </a:t>
            </a:r>
            <a:r>
              <a:rPr lang="ru-RU" i="1" dirty="0" smtClean="0"/>
              <a:t>самообучением</a:t>
            </a:r>
            <a:r>
              <a:rPr lang="ru-RU" dirty="0" smtClean="0"/>
              <a:t>. Систему может обучать и человек, корректируя выдаваемые переводы. Именно так работает широко известный сервис «Переводчик </a:t>
            </a:r>
            <a:r>
              <a:rPr lang="ru-RU" dirty="0" err="1" smtClean="0"/>
              <a:t>Google</a:t>
            </a:r>
            <a:r>
              <a:rPr lang="ru-RU" dirty="0" smtClean="0"/>
              <a:t>».</a:t>
            </a:r>
            <a:endParaRPr lang="ru-RU" dirty="0"/>
          </a:p>
        </p:txBody>
      </p:sp>
      <p:pic>
        <p:nvPicPr>
          <p:cNvPr id="10242" name="Picture 2" descr="http://mybioplanet.ru/uploads/posts/2016-02/14560533492hyh-2.jpeg"/>
          <p:cNvPicPr>
            <a:picLocks noChangeAspect="1" noChangeArrowheads="1"/>
          </p:cNvPicPr>
          <p:nvPr/>
        </p:nvPicPr>
        <p:blipFill>
          <a:blip r:embed="rId2" cstate="print"/>
          <a:srcRect/>
          <a:stretch>
            <a:fillRect/>
          </a:stretch>
        </p:blipFill>
        <p:spPr bwMode="auto">
          <a:xfrm>
            <a:off x="2179447" y="4176521"/>
            <a:ext cx="5062601" cy="2341357"/>
          </a:xfrm>
          <a:prstGeom prst="rect">
            <a:avLst/>
          </a:prstGeom>
          <a:noFill/>
        </p:spPr>
      </p:pic>
    </p:spTree>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256032" y="1195084"/>
            <a:ext cx="8887968" cy="4708981"/>
          </a:xfrm>
          <a:prstGeom prst="rect">
            <a:avLst/>
          </a:prstGeom>
        </p:spPr>
        <p:txBody>
          <a:bodyPr wrap="square">
            <a:spAutoFit/>
          </a:bodyPr>
          <a:lstStyle/>
          <a:p>
            <a:r>
              <a:rPr lang="ru-RU" b="1" dirty="0" smtClean="0"/>
              <a:t>Статистические модели перевода:</a:t>
            </a:r>
            <a:endParaRPr lang="ru-RU" dirty="0" smtClean="0"/>
          </a:p>
          <a:p>
            <a:r>
              <a:rPr lang="ru-RU" dirty="0" smtClean="0"/>
              <a:t>· по словам (</a:t>
            </a:r>
            <a:r>
              <a:rPr lang="en-US" dirty="0" smtClean="0"/>
              <a:t>Word-based translation - WBT)</a:t>
            </a:r>
          </a:p>
          <a:p>
            <a:r>
              <a:rPr lang="en-US" dirty="0" smtClean="0"/>
              <a:t>· </a:t>
            </a:r>
            <a:r>
              <a:rPr lang="ru-RU" dirty="0" smtClean="0"/>
              <a:t>по фразам (</a:t>
            </a:r>
            <a:r>
              <a:rPr lang="en-US" dirty="0" smtClean="0"/>
              <a:t>Phrase-based translation - PBT)</a:t>
            </a:r>
          </a:p>
          <a:p>
            <a:r>
              <a:rPr lang="en-US" dirty="0" smtClean="0"/>
              <a:t>· </a:t>
            </a:r>
            <a:r>
              <a:rPr lang="ru-RU" dirty="0" smtClean="0"/>
              <a:t>по синтаксису (</a:t>
            </a:r>
            <a:r>
              <a:rPr lang="en-US" dirty="0" smtClean="0"/>
              <a:t>Syntax-based translation - SBT)</a:t>
            </a:r>
          </a:p>
          <a:p>
            <a:r>
              <a:rPr lang="en-US" dirty="0" smtClean="0"/>
              <a:t>· </a:t>
            </a:r>
            <a:r>
              <a:rPr lang="ru-RU" dirty="0" smtClean="0"/>
              <a:t>по иерархическим фразам (</a:t>
            </a:r>
            <a:r>
              <a:rPr lang="en-US" dirty="0" smtClean="0"/>
              <a:t>Hierarchical phrase-based translation - HPBT)</a:t>
            </a:r>
            <a:endParaRPr lang="ru-RU" dirty="0" smtClean="0"/>
          </a:p>
          <a:p>
            <a:endParaRPr lang="en-US" dirty="0" smtClean="0"/>
          </a:p>
          <a:p>
            <a:r>
              <a:rPr lang="ru-RU" b="1" dirty="0" smtClean="0"/>
              <a:t>Преимущества </a:t>
            </a:r>
            <a:r>
              <a:rPr lang="en-US" b="1" dirty="0" smtClean="0"/>
              <a:t>SMT:</a:t>
            </a:r>
            <a:endParaRPr lang="en-US" dirty="0" smtClean="0"/>
          </a:p>
          <a:p>
            <a:r>
              <a:rPr lang="en-US" dirty="0" smtClean="0"/>
              <a:t>· </a:t>
            </a:r>
            <a:r>
              <a:rPr lang="ru-RU" dirty="0" smtClean="0"/>
              <a:t>быстрая настройка</a:t>
            </a:r>
            <a:r>
              <a:rPr lang="en-US" dirty="0" smtClean="0"/>
              <a:t>;</a:t>
            </a:r>
            <a:endParaRPr lang="ru-RU" dirty="0" smtClean="0"/>
          </a:p>
          <a:p>
            <a:r>
              <a:rPr lang="ru-RU" dirty="0" smtClean="0"/>
              <a:t>· легко добавлять новые направления перевода</a:t>
            </a:r>
            <a:r>
              <a:rPr lang="en-US" dirty="0" smtClean="0"/>
              <a:t>;</a:t>
            </a:r>
            <a:endParaRPr lang="ru-RU" dirty="0" smtClean="0"/>
          </a:p>
          <a:p>
            <a:r>
              <a:rPr lang="ru-RU" dirty="0" smtClean="0"/>
              <a:t>· гладкость перевода</a:t>
            </a:r>
            <a:r>
              <a:rPr lang="en-US" dirty="0" smtClean="0"/>
              <a:t>.</a:t>
            </a:r>
          </a:p>
          <a:p>
            <a:endParaRPr lang="ru-RU" dirty="0" smtClean="0"/>
          </a:p>
          <a:p>
            <a:r>
              <a:rPr lang="ru-RU" b="1" dirty="0" smtClean="0"/>
              <a:t>Недостатки </a:t>
            </a:r>
            <a:r>
              <a:rPr lang="en-US" b="1" dirty="0" smtClean="0"/>
              <a:t>SMT:</a:t>
            </a:r>
            <a:endParaRPr lang="ru-RU" b="1" dirty="0" smtClean="0"/>
          </a:p>
          <a:p>
            <a:r>
              <a:rPr lang="en-US" dirty="0" smtClean="0"/>
              <a:t>· «</a:t>
            </a:r>
            <a:r>
              <a:rPr lang="ru-RU" dirty="0" smtClean="0"/>
              <a:t>дефицит" параллельных корпусов</a:t>
            </a:r>
            <a:r>
              <a:rPr lang="en-US" dirty="0" smtClean="0"/>
              <a:t>;</a:t>
            </a:r>
            <a:endParaRPr lang="ru-RU" dirty="0" smtClean="0"/>
          </a:p>
          <a:p>
            <a:r>
              <a:rPr lang="ru-RU" dirty="0" smtClean="0"/>
              <a:t>· многочисленные грамматические ошибки</a:t>
            </a:r>
            <a:r>
              <a:rPr lang="en-US" dirty="0" smtClean="0"/>
              <a:t>;</a:t>
            </a:r>
            <a:endParaRPr lang="ru-RU" dirty="0" smtClean="0"/>
          </a:p>
          <a:p>
            <a:r>
              <a:rPr lang="ru-RU" dirty="0" smtClean="0"/>
              <a:t>· нестабильность перевода</a:t>
            </a:r>
            <a:r>
              <a:rPr lang="en-US" dirty="0" smtClean="0"/>
              <a:t>.</a:t>
            </a:r>
            <a:endParaRPr lang="ru-RU" dirty="0"/>
          </a:p>
        </p:txBody>
      </p:sp>
    </p:spTree>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397547" y="254097"/>
            <a:ext cx="3350084" cy="461665"/>
          </a:xfrm>
          <a:prstGeom prst="rect">
            <a:avLst/>
          </a:prstGeom>
        </p:spPr>
        <p:txBody>
          <a:bodyPr wrap="none">
            <a:spAutoFit/>
          </a:bodyPr>
          <a:lstStyle/>
          <a:p>
            <a:r>
              <a:rPr lang="ru-RU" sz="2400" b="1" dirty="0" smtClean="0"/>
              <a:t>Гибридные системы</a:t>
            </a:r>
            <a:endParaRPr lang="ru-RU" sz="2400" dirty="0"/>
          </a:p>
        </p:txBody>
      </p:sp>
      <p:sp>
        <p:nvSpPr>
          <p:cNvPr id="6" name="Прямоугольник 5"/>
          <p:cNvSpPr/>
          <p:nvPr/>
        </p:nvSpPr>
        <p:spPr>
          <a:xfrm>
            <a:off x="195072" y="1084785"/>
            <a:ext cx="8948928" cy="707886"/>
          </a:xfrm>
          <a:prstGeom prst="rect">
            <a:avLst/>
          </a:prstGeom>
        </p:spPr>
        <p:txBody>
          <a:bodyPr wrap="square">
            <a:spAutoFit/>
          </a:bodyPr>
          <a:lstStyle/>
          <a:p>
            <a:r>
              <a:rPr lang="ru-RU" b="1" dirty="0" smtClean="0"/>
              <a:t>Гибридный машинный перевод</a:t>
            </a:r>
            <a:r>
              <a:rPr lang="ru-RU" dirty="0" smtClean="0"/>
              <a:t> - интеграция разных подходов машинного перевода из возможных вариантов МП.</a:t>
            </a:r>
            <a:endParaRPr lang="ru-RU" dirty="0"/>
          </a:p>
        </p:txBody>
      </p:sp>
      <p:sp>
        <p:nvSpPr>
          <p:cNvPr id="7" name="Прямоугольник 6"/>
          <p:cNvSpPr/>
          <p:nvPr/>
        </p:nvSpPr>
        <p:spPr>
          <a:xfrm>
            <a:off x="219456" y="1759464"/>
            <a:ext cx="8680704" cy="2862322"/>
          </a:xfrm>
          <a:prstGeom prst="rect">
            <a:avLst/>
          </a:prstGeom>
        </p:spPr>
        <p:txBody>
          <a:bodyPr wrap="square">
            <a:spAutoFit/>
          </a:bodyPr>
          <a:lstStyle/>
          <a:p>
            <a:r>
              <a:rPr lang="ru-RU" dirty="0" smtClean="0"/>
              <a:t>Гибридная технология перевода предполагает использование статистических методов для построения словарных баз автоматическим путем на основе параллельных корпусов, формирования нескольких возможных переводов, как на лексическом уровне, так и на уровне синтаксической структуры предложения выходного языка, применения постредактирования в автоматическом режиме и выбор лучшего (наиболее вероятного) перевода из возможных на основе языковой модели, построенной по определенному корпусу выходного языка.</a:t>
            </a:r>
          </a:p>
        </p:txBody>
      </p:sp>
      <p:pic>
        <p:nvPicPr>
          <p:cNvPr id="8194" name="Picture 2" descr="http://translationpapers.blog.com/files/2012/11/machinevshumantranslation.jpg"/>
          <p:cNvPicPr>
            <a:picLocks noChangeAspect="1" noChangeArrowheads="1"/>
          </p:cNvPicPr>
          <p:nvPr/>
        </p:nvPicPr>
        <p:blipFill>
          <a:blip r:embed="rId2" cstate="print"/>
          <a:srcRect/>
          <a:stretch>
            <a:fillRect/>
          </a:stretch>
        </p:blipFill>
        <p:spPr bwMode="auto">
          <a:xfrm>
            <a:off x="5827776" y="4226947"/>
            <a:ext cx="3316224" cy="2631054"/>
          </a:xfrm>
          <a:prstGeom prst="rect">
            <a:avLst/>
          </a:prstGeom>
          <a:noFill/>
        </p:spPr>
      </p:pic>
    </p:spTree>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170688" y="1066925"/>
            <a:ext cx="8680704" cy="2554545"/>
          </a:xfrm>
          <a:prstGeom prst="rect">
            <a:avLst/>
          </a:prstGeom>
        </p:spPr>
        <p:txBody>
          <a:bodyPr wrap="square">
            <a:spAutoFit/>
          </a:bodyPr>
          <a:lstStyle/>
          <a:p>
            <a:r>
              <a:rPr lang="ru-RU" dirty="0" smtClean="0"/>
              <a:t>Статистический МП стремится использовать лингвистические данные, а системы с "классическим" подходом, основанном на правилах, применяют статистические методы. Добавление некоторых "сквозных" правил, то есть создание гибридных систем, несколько улучшает качество переводов, особенно при недостаточном объеме входных данных, используемых при построении индексных файлов хранения лингвистической информации машинного переводчика, базирующегося на N-граммах.</a:t>
            </a:r>
            <a:endParaRPr lang="ru-RU" dirty="0"/>
          </a:p>
        </p:txBody>
      </p:sp>
      <p:sp>
        <p:nvSpPr>
          <p:cNvPr id="6" name="Прямоугольник 5"/>
          <p:cNvSpPr/>
          <p:nvPr/>
        </p:nvSpPr>
        <p:spPr>
          <a:xfrm>
            <a:off x="146304" y="3843439"/>
            <a:ext cx="8814816" cy="1938992"/>
          </a:xfrm>
          <a:prstGeom prst="rect">
            <a:avLst/>
          </a:prstGeom>
        </p:spPr>
        <p:txBody>
          <a:bodyPr wrap="square">
            <a:spAutoFit/>
          </a:bodyPr>
          <a:lstStyle/>
          <a:p>
            <a:r>
              <a:rPr lang="ru-RU" b="1" dirty="0" smtClean="0"/>
              <a:t>Преимущества гибридного перевода:</a:t>
            </a:r>
            <a:endParaRPr lang="ru-RU" dirty="0" smtClean="0"/>
          </a:p>
          <a:p>
            <a:r>
              <a:rPr lang="ru-RU" dirty="0" smtClean="0"/>
              <a:t>· Быстрая автоматическая настройка на основе </a:t>
            </a:r>
            <a:r>
              <a:rPr lang="ru-RU" dirty="0" err="1" smtClean="0"/>
              <a:t>Translation</a:t>
            </a:r>
            <a:r>
              <a:rPr lang="ru-RU" dirty="0" smtClean="0"/>
              <a:t> </a:t>
            </a:r>
            <a:r>
              <a:rPr lang="ru-RU" dirty="0" err="1" smtClean="0"/>
              <a:t>Memories</a:t>
            </a:r>
            <a:r>
              <a:rPr lang="ru-RU" dirty="0" smtClean="0"/>
              <a:t> заказчика;</a:t>
            </a:r>
          </a:p>
          <a:p>
            <a:r>
              <a:rPr lang="ru-RU" dirty="0" smtClean="0"/>
              <a:t>· Терминологическая точность перевода, а также единство стиля;</a:t>
            </a:r>
          </a:p>
          <a:p>
            <a:r>
              <a:rPr lang="ru-RU" dirty="0" smtClean="0"/>
              <a:t>· Получение дополнительных полезных данных - двуязычного терминологического словаря.</a:t>
            </a:r>
            <a:endParaRPr lang="ru-RU" dirty="0"/>
          </a:p>
        </p:txBody>
      </p:sp>
    </p:spTree>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237744" y="246513"/>
            <a:ext cx="6870192" cy="461665"/>
          </a:xfrm>
          <a:prstGeom prst="rect">
            <a:avLst/>
          </a:prstGeom>
        </p:spPr>
        <p:txBody>
          <a:bodyPr wrap="square">
            <a:spAutoFit/>
          </a:bodyPr>
          <a:lstStyle/>
          <a:p>
            <a:r>
              <a:rPr lang="ru-RU" sz="2400" b="1" dirty="0" smtClean="0"/>
              <a:t>Основные требования к системам МП:</a:t>
            </a:r>
            <a:endParaRPr lang="ru-RU" sz="2400" dirty="0"/>
          </a:p>
        </p:txBody>
      </p:sp>
      <p:sp>
        <p:nvSpPr>
          <p:cNvPr id="6145" name="Rectangle 1"/>
          <p:cNvSpPr>
            <a:spLocks noChangeArrowheads="1"/>
          </p:cNvSpPr>
          <p:nvPr/>
        </p:nvSpPr>
        <p:spPr bwMode="auto">
          <a:xfrm>
            <a:off x="0" y="1278809"/>
            <a:ext cx="8717280" cy="280076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l" defTabSz="914400" rtl="0" eaLnBrk="1" fontAlgn="base" latinLnBrk="0" hangingPunct="1">
              <a:lnSpc>
                <a:spcPct val="100000"/>
              </a:lnSpc>
              <a:spcBef>
                <a:spcPct val="0"/>
              </a:spcBef>
              <a:spcAft>
                <a:spcPct val="0"/>
              </a:spcAft>
              <a:buClrTx/>
              <a:buSzTx/>
              <a:buFontTx/>
              <a:buNone/>
              <a:tabLst/>
            </a:pPr>
            <a:r>
              <a:rPr kumimoji="0" lang="ru-RU" sz="4400" b="0" i="0" u="none" strike="noStrike" cap="none" normalizeH="0" baseline="0" dirty="0" smtClean="0">
                <a:ln>
                  <a:noFill/>
                </a:ln>
                <a:solidFill>
                  <a:schemeClr val="tx1"/>
                </a:solidFill>
                <a:effectLst/>
                <a:latin typeface="Calibri"/>
                <a:ea typeface="Calibri" pitchFamily="34" charset="0"/>
                <a:cs typeface="Times New Roman" pitchFamily="18" charset="0"/>
              </a:rPr>
              <a:t>•</a:t>
            </a:r>
            <a:r>
              <a:rPr kumimoji="0" lang="ru-RU" sz="4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оперативность;</a:t>
            </a:r>
            <a:endParaRPr kumimoji="0" lang="ru-RU" sz="4400" b="0" i="0" u="none" strike="noStrike" cap="none" normalizeH="0" baseline="0" dirty="0" smtClean="0">
              <a:ln>
                <a:noFill/>
              </a:ln>
              <a:solidFill>
                <a:schemeClr val="tx1"/>
              </a:solidFill>
              <a:effectLst/>
              <a:latin typeface="Arial" pitchFamily="34" charset="0"/>
              <a:cs typeface="Arial" pitchFamily="34" charset="0"/>
            </a:endParaRPr>
          </a:p>
          <a:p>
            <a:pPr marL="0" marR="0" lvl="0" indent="450850" algn="l" defTabSz="914400" rtl="0" eaLnBrk="0" fontAlgn="base" latinLnBrk="0" hangingPunct="0">
              <a:lnSpc>
                <a:spcPct val="100000"/>
              </a:lnSpc>
              <a:spcBef>
                <a:spcPct val="0"/>
              </a:spcBef>
              <a:spcAft>
                <a:spcPct val="0"/>
              </a:spcAft>
              <a:buClrTx/>
              <a:buSzTx/>
              <a:buFontTx/>
              <a:buNone/>
              <a:tabLst/>
            </a:pPr>
            <a:r>
              <a:rPr kumimoji="0" lang="ru-RU" sz="4400" b="0" i="0" u="none" strike="noStrike" cap="none" normalizeH="0" baseline="0" dirty="0" smtClean="0">
                <a:ln>
                  <a:noFill/>
                </a:ln>
                <a:solidFill>
                  <a:schemeClr val="tx1"/>
                </a:solidFill>
                <a:effectLst/>
                <a:latin typeface="Calibri"/>
                <a:ea typeface="Calibri" pitchFamily="34" charset="0"/>
                <a:cs typeface="Times New Roman" pitchFamily="18" charset="0"/>
              </a:rPr>
              <a:t>•</a:t>
            </a:r>
            <a:r>
              <a:rPr kumimoji="0" lang="ru-RU" sz="4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гибкость;</a:t>
            </a:r>
            <a:endParaRPr kumimoji="0" lang="ru-RU" sz="4400" b="0" i="0" u="none" strike="noStrike" cap="none" normalizeH="0" baseline="0" dirty="0" smtClean="0">
              <a:ln>
                <a:noFill/>
              </a:ln>
              <a:solidFill>
                <a:schemeClr val="tx1"/>
              </a:solidFill>
              <a:effectLst/>
              <a:latin typeface="Arial" pitchFamily="34" charset="0"/>
              <a:cs typeface="Arial" pitchFamily="34" charset="0"/>
            </a:endParaRPr>
          </a:p>
          <a:p>
            <a:pPr marL="0" marR="0" lvl="0" indent="450850" algn="l" defTabSz="914400" rtl="0" eaLnBrk="0" fontAlgn="base" latinLnBrk="0" hangingPunct="0">
              <a:lnSpc>
                <a:spcPct val="100000"/>
              </a:lnSpc>
              <a:spcBef>
                <a:spcPct val="0"/>
              </a:spcBef>
              <a:spcAft>
                <a:spcPct val="0"/>
              </a:spcAft>
              <a:buClrTx/>
              <a:buSzTx/>
              <a:buFontTx/>
              <a:buNone/>
              <a:tabLst/>
            </a:pPr>
            <a:r>
              <a:rPr kumimoji="0" lang="ru-RU" sz="4400" b="0" i="0" u="none" strike="noStrike" cap="none" normalizeH="0" baseline="0" dirty="0" smtClean="0">
                <a:ln>
                  <a:noFill/>
                </a:ln>
                <a:solidFill>
                  <a:schemeClr val="tx1"/>
                </a:solidFill>
                <a:effectLst/>
                <a:latin typeface="Calibri"/>
                <a:ea typeface="Calibri" pitchFamily="34" charset="0"/>
                <a:cs typeface="Times New Roman" pitchFamily="18" charset="0"/>
              </a:rPr>
              <a:t>•</a:t>
            </a:r>
            <a:r>
              <a:rPr kumimoji="0" lang="ru-RU" sz="4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скорость;</a:t>
            </a:r>
            <a:endParaRPr kumimoji="0" lang="ru-RU" sz="4400" b="0" i="0" u="none" strike="noStrike" cap="none" normalizeH="0" baseline="0" dirty="0" smtClean="0">
              <a:ln>
                <a:noFill/>
              </a:ln>
              <a:solidFill>
                <a:schemeClr val="tx1"/>
              </a:solidFill>
              <a:effectLst/>
              <a:latin typeface="Arial" pitchFamily="34" charset="0"/>
              <a:cs typeface="Arial" pitchFamily="34" charset="0"/>
            </a:endParaRPr>
          </a:p>
          <a:p>
            <a:pPr marL="0" marR="0" lvl="0" indent="450850" algn="l" defTabSz="914400" rtl="0" eaLnBrk="0" fontAlgn="base" latinLnBrk="0" hangingPunct="0">
              <a:lnSpc>
                <a:spcPct val="100000"/>
              </a:lnSpc>
              <a:spcBef>
                <a:spcPct val="0"/>
              </a:spcBef>
              <a:spcAft>
                <a:spcPct val="0"/>
              </a:spcAft>
              <a:buClrTx/>
              <a:buSzTx/>
              <a:buFontTx/>
              <a:buNone/>
              <a:tabLst/>
            </a:pPr>
            <a:r>
              <a:rPr kumimoji="0" lang="ru-RU" sz="4400" b="0" i="0" u="none" strike="noStrike" cap="none" normalizeH="0" baseline="0" dirty="0" smtClean="0">
                <a:ln>
                  <a:noFill/>
                </a:ln>
                <a:solidFill>
                  <a:schemeClr val="tx1"/>
                </a:solidFill>
                <a:effectLst/>
                <a:latin typeface="Calibri"/>
                <a:ea typeface="Calibri" pitchFamily="34" charset="0"/>
                <a:cs typeface="Times New Roman" pitchFamily="18" charset="0"/>
              </a:rPr>
              <a:t>•</a:t>
            </a:r>
            <a:r>
              <a:rPr kumimoji="0" lang="ru-RU" sz="4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точность.</a:t>
            </a:r>
            <a:endParaRPr kumimoji="0" lang="ru-RU" sz="4400" b="0" i="0" u="none" strike="noStrike" cap="none" normalizeH="0" baseline="0" dirty="0" smtClean="0">
              <a:ln>
                <a:noFill/>
              </a:ln>
              <a:solidFill>
                <a:schemeClr val="tx1"/>
              </a:solidFill>
              <a:effectLst/>
              <a:latin typeface="Arial" pitchFamily="34" charset="0"/>
              <a:cs typeface="Arial" pitchFamily="34" charset="0"/>
            </a:endParaRPr>
          </a:p>
        </p:txBody>
      </p:sp>
      <p:pic>
        <p:nvPicPr>
          <p:cNvPr id="7" name="Picture 5" descr="http://www.dagostini.it/images/G300.gif"/>
          <p:cNvPicPr>
            <a:picLocks noChangeAspect="1" noChangeArrowheads="1"/>
          </p:cNvPicPr>
          <p:nvPr/>
        </p:nvPicPr>
        <p:blipFill>
          <a:blip r:embed="rId2" cstate="print"/>
          <a:srcRect/>
          <a:stretch>
            <a:fillRect/>
          </a:stretch>
        </p:blipFill>
        <p:spPr bwMode="auto">
          <a:xfrm>
            <a:off x="4584192" y="2731007"/>
            <a:ext cx="3775266" cy="3775267"/>
          </a:xfrm>
          <a:prstGeom prst="rect">
            <a:avLst/>
          </a:prstGeom>
          <a:noFill/>
        </p:spPr>
      </p:pic>
    </p:spTree>
  </p:cSld>
  <p:clrMapOvr>
    <a:masterClrMapping/>
  </p:clrMapOvr>
  <p:transition>
    <p:wipe dir="d"/>
  </p:transition>
  <p:timing>
    <p:tnLst>
      <p:par>
        <p:cTn id="1" dur="indefinite" restart="never" nodeType="tmRoot"/>
      </p:par>
    </p:tnLst>
  </p:timing>
</p:sld>
</file>

<file path=ppt/theme/theme1.xml><?xml version="1.0" encoding="utf-8"?>
<a:theme xmlns:a="http://schemas.openxmlformats.org/drawingml/2006/main" name="Standarddesign">
  <a:themeElements>
    <a:clrScheme name="Standarddesign 1">
      <a:dk1>
        <a:srgbClr val="000000"/>
      </a:dk1>
      <a:lt1>
        <a:srgbClr val="FFFFFF"/>
      </a:lt1>
      <a:dk2>
        <a:srgbClr val="4C7013"/>
      </a:dk2>
      <a:lt2>
        <a:srgbClr val="0061B2"/>
      </a:lt2>
      <a:accent1>
        <a:srgbClr val="FEA501"/>
      </a:accent1>
      <a:accent2>
        <a:srgbClr val="C8A058"/>
      </a:accent2>
      <a:accent3>
        <a:srgbClr val="FFFFFF"/>
      </a:accent3>
      <a:accent4>
        <a:srgbClr val="000000"/>
      </a:accent4>
      <a:accent5>
        <a:srgbClr val="FECFAA"/>
      </a:accent5>
      <a:accent6>
        <a:srgbClr val="B5914F"/>
      </a:accent6>
      <a:hlink>
        <a:srgbClr val="C40505"/>
      </a:hlink>
      <a:folHlink>
        <a:srgbClr val="919191"/>
      </a:folHlink>
    </a:clrScheme>
    <a:fontScheme name="Standard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0000" tIns="46800" rIns="90000" bIns="4680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0000" tIns="46800" rIns="90000" bIns="4680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Standarddesign 1">
        <a:dk1>
          <a:srgbClr val="000000"/>
        </a:dk1>
        <a:lt1>
          <a:srgbClr val="FFFFFF"/>
        </a:lt1>
        <a:dk2>
          <a:srgbClr val="4C7013"/>
        </a:dk2>
        <a:lt2>
          <a:srgbClr val="0061B2"/>
        </a:lt2>
        <a:accent1>
          <a:srgbClr val="FEA501"/>
        </a:accent1>
        <a:accent2>
          <a:srgbClr val="C8A058"/>
        </a:accent2>
        <a:accent3>
          <a:srgbClr val="FFFFFF"/>
        </a:accent3>
        <a:accent4>
          <a:srgbClr val="000000"/>
        </a:accent4>
        <a:accent5>
          <a:srgbClr val="FECFAA"/>
        </a:accent5>
        <a:accent6>
          <a:srgbClr val="B5914F"/>
        </a:accent6>
        <a:hlink>
          <a:srgbClr val="C40505"/>
        </a:hlink>
        <a:folHlink>
          <a:srgbClr val="919191"/>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112</TotalTime>
  <Words>663</Words>
  <Application>Microsoft Office PowerPoint</Application>
  <PresentationFormat>Экран (4:3)</PresentationFormat>
  <Paragraphs>71</Paragraphs>
  <Slides>13</Slides>
  <Notes>2</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13</vt:i4>
      </vt:variant>
    </vt:vector>
  </HeadingPairs>
  <TitlesOfParts>
    <vt:vector size="19" baseType="lpstr">
      <vt:lpstr>宋体</vt:lpstr>
      <vt:lpstr>Arial</vt:lpstr>
      <vt:lpstr>Calibri</vt:lpstr>
      <vt:lpstr>Times New Roman</vt:lpstr>
      <vt:lpstr>Wingdings</vt:lpstr>
      <vt:lpstr>Standarddesign</vt:lpstr>
      <vt:lpstr>  «Сферы применения и современные требования к системам машинного перевода»</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Что не рекомендуется переводить с помощью систем МП</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User</dc:creator>
  <dc:description>PresentationLoad.com</dc:description>
  <cp:lastModifiedBy>user</cp:lastModifiedBy>
  <cp:revision>105</cp:revision>
  <dcterms:created xsi:type="dcterms:W3CDTF">2007-11-27T23:54:21Z</dcterms:created>
  <dcterms:modified xsi:type="dcterms:W3CDTF">2016-06-29T07:24:05Z</dcterms:modified>
</cp:coreProperties>
</file>