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77"/>
    <p:restoredTop sz="94727"/>
  </p:normalViewPr>
  <p:slideViewPr>
    <p:cSldViewPr snapToGrid="0" snapToObjects="1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ое 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Возможности использования языковых корпусов в переводческой деятельности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75873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28675"/>
            <a:ext cx="12192000" cy="5243513"/>
          </a:xfrm>
        </p:spPr>
      </p:pic>
      <p:sp>
        <p:nvSpPr>
          <p:cNvPr id="2" name="Прямоугольник 1"/>
          <p:cNvSpPr/>
          <p:nvPr/>
        </p:nvSpPr>
        <p:spPr>
          <a:xfrm>
            <a:off x="3906286" y="243959"/>
            <a:ext cx="4860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 «Британском </a:t>
            </a:r>
            <a:r>
              <a:rPr lang="ru-RU" smtClean="0"/>
              <a:t>национальном корпусе»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184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855060"/>
            <a:ext cx="12191999" cy="5120639"/>
          </a:xfrm>
        </p:spPr>
      </p:pic>
      <p:sp>
        <p:nvSpPr>
          <p:cNvPr id="2" name="Прямоугольник 1"/>
          <p:cNvSpPr/>
          <p:nvPr/>
        </p:nvSpPr>
        <p:spPr>
          <a:xfrm>
            <a:off x="2448961" y="229672"/>
            <a:ext cx="8069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Корпус современного американского </a:t>
            </a:r>
            <a:r>
              <a:rPr lang="ru-RU" dirty="0" err="1" smtClean="0"/>
              <a:t>вариантаанглийского</a:t>
            </a:r>
            <a:r>
              <a:rPr lang="ru-RU" dirty="0" smtClean="0"/>
              <a:t> языка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51473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443" y="609600"/>
            <a:ext cx="10019968" cy="6248400"/>
          </a:xfrm>
        </p:spPr>
      </p:pic>
      <p:sp>
        <p:nvSpPr>
          <p:cNvPr id="3" name="Прямоугольник 2"/>
          <p:cNvSpPr/>
          <p:nvPr/>
        </p:nvSpPr>
        <p:spPr>
          <a:xfrm>
            <a:off x="4847838" y="240268"/>
            <a:ext cx="3422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Коллинз </a:t>
            </a:r>
            <a:r>
              <a:rPr lang="ru-RU" dirty="0" err="1" smtClean="0"/>
              <a:t>Вордбэнкс</a:t>
            </a:r>
            <a:r>
              <a:rPr lang="ru-RU" dirty="0" smtClean="0"/>
              <a:t> Онлайн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51209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925" y="2200275"/>
            <a:ext cx="12203925" cy="2541352"/>
          </a:xfrm>
        </p:spPr>
      </p:pic>
    </p:spTree>
    <p:extLst>
      <p:ext uri="{BB962C8B-B14F-4D97-AF65-F5344CB8AC3E}">
        <p14:creationId xmlns:p14="http://schemas.microsoft.com/office/powerpoint/2010/main" xmlns="" val="20236185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42950"/>
            <a:ext cx="12192000" cy="6115050"/>
          </a:xfrm>
        </p:spPr>
      </p:pic>
      <p:sp>
        <p:nvSpPr>
          <p:cNvPr id="2" name="Прямоугольник 1"/>
          <p:cNvSpPr/>
          <p:nvPr/>
        </p:nvSpPr>
        <p:spPr>
          <a:xfrm>
            <a:off x="3773890" y="101084"/>
            <a:ext cx="4644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Национальный </a:t>
            </a:r>
            <a:r>
              <a:rPr lang="ru-RU" smtClean="0"/>
              <a:t>корпус русского языка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78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8" y="1069387"/>
            <a:ext cx="12192000" cy="4806201"/>
          </a:xfrm>
        </p:spPr>
      </p:pic>
      <p:sp>
        <p:nvSpPr>
          <p:cNvPr id="2" name="Прямоугольник 1"/>
          <p:cNvSpPr/>
          <p:nvPr/>
        </p:nvSpPr>
        <p:spPr>
          <a:xfrm>
            <a:off x="3247318" y="272534"/>
            <a:ext cx="5694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Результаты поиска фразы «тугой, </a:t>
            </a:r>
            <a:r>
              <a:rPr lang="ru-RU" smtClean="0"/>
              <a:t>как барабан»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5624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43001"/>
            <a:ext cx="12228868" cy="4815905"/>
          </a:xfrm>
        </p:spPr>
      </p:pic>
      <p:sp>
        <p:nvSpPr>
          <p:cNvPr id="2" name="Прямоугольник 1"/>
          <p:cNvSpPr/>
          <p:nvPr/>
        </p:nvSpPr>
        <p:spPr>
          <a:xfrm>
            <a:off x="4163461" y="443984"/>
            <a:ext cx="5121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Поиск междометий с помощью корпусов</a:t>
            </a:r>
          </a:p>
        </p:txBody>
      </p:sp>
    </p:spTree>
    <p:extLst>
      <p:ext uri="{BB962C8B-B14F-4D97-AF65-F5344CB8AC3E}">
        <p14:creationId xmlns:p14="http://schemas.microsoft.com/office/powerpoint/2010/main" xmlns="" val="826749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42988"/>
            <a:ext cx="12166392" cy="4869269"/>
          </a:xfrm>
        </p:spPr>
      </p:pic>
      <p:sp>
        <p:nvSpPr>
          <p:cNvPr id="2" name="Прямоугольник 1"/>
          <p:cNvSpPr/>
          <p:nvPr/>
        </p:nvSpPr>
        <p:spPr>
          <a:xfrm>
            <a:off x="3693457" y="315396"/>
            <a:ext cx="6042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Передача междометия </a:t>
            </a:r>
            <a:r>
              <a:rPr lang="en-US" dirty="0" smtClean="0"/>
              <a:t>gosh </a:t>
            </a:r>
            <a:r>
              <a:rPr lang="ru-RU" dirty="0" smtClean="0"/>
              <a:t>с помощью корпуса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7027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563" y="2638425"/>
            <a:ext cx="9905998" cy="1905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239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628650"/>
            <a:ext cx="9905998" cy="5672137"/>
          </a:xfrm>
        </p:spPr>
        <p:txBody>
          <a:bodyPr>
            <a:normAutofit/>
          </a:bodyPr>
          <a:lstStyle/>
          <a:p>
            <a:r>
              <a:rPr lang="ru-RU" sz="2600" dirty="0" smtClean="0"/>
              <a:t>Тема: </a:t>
            </a:r>
            <a:r>
              <a:rPr lang="ru-RU" sz="2600" dirty="0">
                <a:effectLst/>
              </a:rPr>
              <a:t>лексическая сочетаемость, связанные с </a:t>
            </a:r>
            <a:r>
              <a:rPr lang="ru-RU" sz="2600" dirty="0" err="1">
                <a:effectLst/>
              </a:rPr>
              <a:t>неи</a:t>
            </a:r>
            <a:r>
              <a:rPr lang="ru-RU" sz="2600" dirty="0">
                <a:effectLst/>
              </a:rPr>
              <a:t>̆ трудности перевода с </a:t>
            </a:r>
            <a:r>
              <a:rPr lang="ru-RU" sz="2600" dirty="0" err="1">
                <a:effectLst/>
              </a:rPr>
              <a:t>английского</a:t>
            </a:r>
            <a:r>
              <a:rPr lang="ru-RU" sz="2600" dirty="0">
                <a:effectLst/>
              </a:rPr>
              <a:t> на </a:t>
            </a:r>
            <a:r>
              <a:rPr lang="ru-RU" sz="2600" dirty="0" err="1">
                <a:effectLst/>
              </a:rPr>
              <a:t>русскии</a:t>
            </a:r>
            <a:r>
              <a:rPr lang="ru-RU" sz="2600" dirty="0">
                <a:effectLst/>
              </a:rPr>
              <a:t>̆ язык и пути их преодоления с помощью корпусов </a:t>
            </a:r>
            <a:r>
              <a:rPr lang="ru-RU" sz="2600" dirty="0" smtClean="0">
                <a:effectLst/>
              </a:rPr>
              <a:t>текстов.</a:t>
            </a:r>
          </a:p>
          <a:p>
            <a:r>
              <a:rPr lang="ru-RU" sz="2600" dirty="0">
                <a:effectLst/>
              </a:rPr>
              <a:t>Актуальность данного исследования объясняется тем, что проблемы </a:t>
            </a:r>
            <a:r>
              <a:rPr lang="ru-RU" sz="2600" dirty="0" err="1">
                <a:effectLst/>
              </a:rPr>
              <a:t>лексическои</a:t>
            </a:r>
            <a:r>
              <a:rPr lang="ru-RU" sz="2600" dirty="0">
                <a:effectLst/>
              </a:rPr>
              <a:t>̆ сочетаемости в </a:t>
            </a:r>
            <a:r>
              <a:rPr lang="ru-RU" sz="2600" dirty="0" err="1">
                <a:effectLst/>
              </a:rPr>
              <a:t>переводческои</a:t>
            </a:r>
            <a:r>
              <a:rPr lang="ru-RU" sz="2600" dirty="0">
                <a:effectLst/>
              </a:rPr>
              <a:t>̆ практике хотя и были осмыслены, но способы их решения целиком еще себя не исчерпали. 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84795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Корпусная лингвистика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«Корпусная лингвистика — это раздел языкознания, </a:t>
            </a:r>
            <a:r>
              <a:rPr lang="ru-RU" dirty="0" err="1">
                <a:effectLst/>
              </a:rPr>
              <a:t>занимающийся</a:t>
            </a:r>
            <a:r>
              <a:rPr lang="ru-RU" dirty="0">
                <a:effectLst/>
              </a:rPr>
              <a:t> выявлением </a:t>
            </a:r>
            <a:r>
              <a:rPr lang="ru-RU" dirty="0" err="1">
                <a:effectLst/>
              </a:rPr>
              <a:t>закономерностеи</a:t>
            </a:r>
            <a:r>
              <a:rPr lang="ru-RU" dirty="0">
                <a:effectLst/>
              </a:rPr>
              <a:t>̆ функционирования языка через его анализ и изучение с помощью лингвистического корпуса». </a:t>
            </a:r>
            <a:r>
              <a:rPr lang="ru-RU" dirty="0" smtClean="0">
                <a:effectLst/>
              </a:rPr>
              <a:t>(Сысоев П.В., 2010)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48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Лингвистический Корпус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effectLst/>
              </a:rPr>
              <a:t>Лингвистическии</a:t>
            </a:r>
            <a:r>
              <a:rPr lang="ru-RU" dirty="0">
                <a:effectLst/>
              </a:rPr>
              <a:t>̆ корпус — это массив текстов, собранных в единую систему по определенным признакам (языку, жанру, времени создания текста, автору и т.д.) и снабженных </a:t>
            </a:r>
            <a:r>
              <a:rPr lang="ru-RU" dirty="0" err="1">
                <a:effectLst/>
              </a:rPr>
              <a:t>поисковои</a:t>
            </a:r>
            <a:r>
              <a:rPr lang="ru-RU" dirty="0">
                <a:effectLst/>
              </a:rPr>
              <a:t>̆ </a:t>
            </a:r>
            <a:r>
              <a:rPr lang="ru-RU" dirty="0" err="1">
                <a:effectLst/>
              </a:rPr>
              <a:t>системои</a:t>
            </a:r>
            <a:r>
              <a:rPr lang="ru-RU" dirty="0">
                <a:effectLst/>
              </a:rPr>
              <a:t>̆. (Сысоев П.В., 2010</a:t>
            </a:r>
            <a:r>
              <a:rPr lang="ru-RU" dirty="0" smtClean="0">
                <a:effectLst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498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1157289"/>
            <a:ext cx="9905998" cy="4633912"/>
          </a:xfrm>
        </p:spPr>
        <p:txBody>
          <a:bodyPr/>
          <a:lstStyle/>
          <a:p>
            <a:r>
              <a:rPr lang="ru-RU" dirty="0" err="1">
                <a:effectLst/>
              </a:rPr>
              <a:t>Национальныи</a:t>
            </a:r>
            <a:r>
              <a:rPr lang="ru-RU" dirty="0">
                <a:effectLst/>
              </a:rPr>
              <a:t>̆ </a:t>
            </a:r>
            <a:r>
              <a:rPr lang="ru-RU" dirty="0" err="1">
                <a:effectLst/>
              </a:rPr>
              <a:t>лингвистическии</a:t>
            </a:r>
            <a:r>
              <a:rPr lang="ru-RU" dirty="0">
                <a:effectLst/>
              </a:rPr>
              <a:t>̆ корпус — это огромная коллекция устных и письменных текстов различных жанров, </a:t>
            </a:r>
            <a:r>
              <a:rPr lang="ru-RU" dirty="0" err="1">
                <a:effectLst/>
              </a:rPr>
              <a:t>стилеи</a:t>
            </a:r>
            <a:r>
              <a:rPr lang="ru-RU" dirty="0">
                <a:effectLst/>
              </a:rPr>
              <a:t>̆, региональных и социальных вариантов, представленных в языке и представляющих интерес для изучения языка. </a:t>
            </a:r>
            <a:endParaRPr lang="ru-RU" dirty="0" smtClean="0">
              <a:effectLst/>
            </a:endParaRPr>
          </a:p>
          <a:p>
            <a:r>
              <a:rPr lang="ru-RU" dirty="0">
                <a:effectLst/>
              </a:rPr>
              <a:t>Конкорданс — это программа, позволяющая анализировать большие массивы текста на предмет обнаружения </a:t>
            </a:r>
            <a:r>
              <a:rPr lang="ru-RU" dirty="0" err="1">
                <a:effectLst/>
              </a:rPr>
              <a:t>закономерностеи</a:t>
            </a:r>
            <a:r>
              <a:rPr lang="ru-RU" dirty="0">
                <a:effectLst/>
              </a:rPr>
              <a:t>̆ использования в языке слов и выражений. (Сысоев П.В., 2010</a:t>
            </a:r>
            <a:r>
              <a:rPr lang="ru-RU" dirty="0" smtClean="0">
                <a:effectLst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031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190" y="1171575"/>
            <a:ext cx="10222508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2034624" y="372547"/>
            <a:ext cx="8113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Пример поиска слова </a:t>
            </a:r>
            <a:r>
              <a:rPr lang="en-US" dirty="0" smtClean="0"/>
              <a:t>look </a:t>
            </a:r>
            <a:r>
              <a:rPr lang="ru-RU" dirty="0" smtClean="0"/>
              <a:t>в «Британском Национальном корпусе»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907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возникновения корпусной лингвистики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Свой отчет корпусная лингвистика как раздел языкознания начинает с 60-х гг. 20 века </a:t>
            </a:r>
            <a:endParaRPr lang="ru-RU" dirty="0" smtClean="0">
              <a:effectLst/>
            </a:endParaRPr>
          </a:p>
          <a:p>
            <a:r>
              <a:rPr lang="ru-RU" dirty="0">
                <a:effectLst/>
              </a:rPr>
              <a:t>Постепенно лингвисты других стран также начали заниматься </a:t>
            </a:r>
            <a:r>
              <a:rPr lang="ru-RU" dirty="0" err="1">
                <a:effectLst/>
              </a:rPr>
              <a:t>разработкои</a:t>
            </a:r>
            <a:r>
              <a:rPr lang="ru-RU" dirty="0">
                <a:effectLst/>
              </a:rPr>
              <a:t>̆ лингвистических корпусов своих языков, что привело к созданию «</a:t>
            </a:r>
            <a:r>
              <a:rPr lang="ru-RU" dirty="0" err="1">
                <a:effectLst/>
              </a:rPr>
              <a:t>Европейскои</a:t>
            </a:r>
            <a:r>
              <a:rPr lang="ru-RU" dirty="0">
                <a:effectLst/>
              </a:rPr>
              <a:t>̆ </a:t>
            </a:r>
            <a:r>
              <a:rPr lang="ru-RU" dirty="0" err="1">
                <a:effectLst/>
              </a:rPr>
              <a:t>корпуснои</a:t>
            </a:r>
            <a:r>
              <a:rPr lang="ru-RU" dirty="0">
                <a:effectLst/>
              </a:rPr>
              <a:t>̆ инициативы» — </a:t>
            </a:r>
            <a:r>
              <a:rPr lang="ru-RU" dirty="0" err="1">
                <a:effectLst/>
              </a:rPr>
              <a:t>международнои</a:t>
            </a:r>
            <a:r>
              <a:rPr lang="ru-RU" dirty="0">
                <a:effectLst/>
              </a:rPr>
              <a:t>̆ организации, в настоящее время </a:t>
            </a:r>
            <a:r>
              <a:rPr lang="ru-RU" dirty="0" err="1">
                <a:effectLst/>
              </a:rPr>
              <a:t>занимающейся</a:t>
            </a:r>
            <a:r>
              <a:rPr lang="ru-RU" dirty="0">
                <a:effectLst/>
              </a:rPr>
              <a:t> созданием огромного многоязычного корпуса для научных </a:t>
            </a:r>
            <a:r>
              <a:rPr lang="ru-RU" dirty="0" err="1">
                <a:effectLst/>
              </a:rPr>
              <a:t>целеи</a:t>
            </a:r>
            <a:r>
              <a:rPr lang="ru-RU" dirty="0">
                <a:effectLst/>
              </a:rPr>
              <a:t>̆.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1328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8575" y="814388"/>
            <a:ext cx="9747163" cy="6043612"/>
          </a:xfrm>
        </p:spPr>
      </p:pic>
      <p:sp>
        <p:nvSpPr>
          <p:cNvPr id="2" name="Прямоугольник 1"/>
          <p:cNvSpPr/>
          <p:nvPr/>
        </p:nvSpPr>
        <p:spPr>
          <a:xfrm>
            <a:off x="3563386" y="250031"/>
            <a:ext cx="6083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Пример поиска фразеологизма «вспыхнуть как…»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99053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2684" y="857250"/>
            <a:ext cx="9999027" cy="6000750"/>
          </a:xfrm>
        </p:spPr>
      </p:pic>
      <p:sp>
        <p:nvSpPr>
          <p:cNvPr id="2" name="Прямоугольник 1"/>
          <p:cNvSpPr/>
          <p:nvPr/>
        </p:nvSpPr>
        <p:spPr>
          <a:xfrm>
            <a:off x="3191911" y="210919"/>
            <a:ext cx="6388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Результаты поиска фразеологизма «вспыхнуть как…»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в «Военной библиотеке»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9645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70</TotalTime>
  <Words>344</Words>
  <Application>Microsoft Macintosh PowerPoint</Application>
  <PresentationFormat>Произвольный</PresentationFormat>
  <Paragraphs>25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Сетка</vt:lpstr>
      <vt:lpstr>Возможности использования языковых корпусов в переводческой деятельности </vt:lpstr>
      <vt:lpstr>Слайд 2</vt:lpstr>
      <vt:lpstr>Корпусная лингвистика</vt:lpstr>
      <vt:lpstr>Лингвистический Корпус</vt:lpstr>
      <vt:lpstr>Слайд 5</vt:lpstr>
      <vt:lpstr>Слайд 6</vt:lpstr>
      <vt:lpstr>История возникновения корпусной лингвистики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использования языковых корпусов в переводческой деятельности </dc:title>
  <dc:creator>Пользователь Microsoft Office</dc:creator>
  <cp:lastModifiedBy>user</cp:lastModifiedBy>
  <cp:revision>11</cp:revision>
  <dcterms:created xsi:type="dcterms:W3CDTF">2016-06-01T05:18:08Z</dcterms:created>
  <dcterms:modified xsi:type="dcterms:W3CDTF">2016-06-17T06:09:34Z</dcterms:modified>
</cp:coreProperties>
</file>