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9" r:id="rId4"/>
    <p:sldId id="258" r:id="rId5"/>
    <p:sldId id="260" r:id="rId6"/>
    <p:sldId id="268" r:id="rId7"/>
    <p:sldId id="261" r:id="rId8"/>
    <p:sldId id="262" r:id="rId9"/>
    <p:sldId id="263" r:id="rId10"/>
    <p:sldId id="266" r:id="rId11"/>
    <p:sldId id="264" r:id="rId12"/>
    <p:sldId id="267" r:id="rId13"/>
    <p:sldId id="265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 xmlns="">
        <p14:section name="Раздел по умолчанию" id="{1417AF74-611D-4460-A0BC-F39310C28559}">
          <p14:sldIdLst>
            <p14:sldId id="256"/>
            <p14:sldId id="257"/>
            <p14:sldId id="259"/>
            <p14:sldId id="258"/>
            <p14:sldId id="260"/>
            <p14:sldId id="268"/>
            <p14:sldId id="261"/>
            <p14:sldId id="262"/>
            <p14:sldId id="263"/>
            <p14:sldId id="266"/>
            <p14:sldId id="264"/>
            <p14:sldId id="267"/>
            <p14:sldId id="265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snapVertSplitter="1" vertBarState="minimized" horzBarState="maximized">
    <p:restoredLeft sz="15597" autoAdjust="0"/>
    <p:restoredTop sz="94669" autoAdjust="0"/>
  </p:normalViewPr>
  <p:slideViewPr>
    <p:cSldViewPr>
      <p:cViewPr varScale="1">
        <p:scale>
          <a:sx n="73" d="100"/>
          <a:sy n="73" d="100"/>
        </p:scale>
        <p:origin x="-1920" y="174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891821" y="5617774"/>
            <a:ext cx="7382935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989952" y="1016990"/>
            <a:ext cx="7179733" cy="4831643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990600" y="1009650"/>
            <a:ext cx="7179733" cy="4831643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769521" y="702069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7855433" y="749720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27201" y="1794935"/>
            <a:ext cx="5723468" cy="1828090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7200" y="3736622"/>
            <a:ext cx="5712179" cy="1524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70676" y="5357592"/>
            <a:ext cx="1213821" cy="365125"/>
          </a:xfr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17.06.2016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74044" y="5357592"/>
            <a:ext cx="5034845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13930" y="5357592"/>
            <a:ext cx="554023" cy="365125"/>
          </a:xfrm>
        </p:spPr>
        <p:txBody>
          <a:bodyPr/>
          <a:lstStyle>
            <a:lvl1pPr algn="ctr">
              <a:defRPr/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17.06.2016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1" y="925690"/>
            <a:ext cx="1430867" cy="476391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8221" y="1106312"/>
            <a:ext cx="5178779" cy="440266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17.06.2016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17.06.2016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979" y="2239430"/>
            <a:ext cx="6254044" cy="1362075"/>
          </a:xfrm>
        </p:spPr>
        <p:txBody>
          <a:bodyPr anchor="b"/>
          <a:lstStyle>
            <a:lvl1pPr algn="ctr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6267" y="3725334"/>
            <a:ext cx="6231467" cy="1309511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17.06.2016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17.06.2016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98448" y="2121407"/>
            <a:ext cx="3200400" cy="360273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63440" y="2119313"/>
            <a:ext cx="3200400" cy="36052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57869" y="2122312"/>
            <a:ext cx="2939521" cy="820208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10669" y="2122311"/>
            <a:ext cx="2944368" cy="822960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17.06.2016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298448" y="2944368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5151" y="2944813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17.06.2016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17.06.2016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Freeform 1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 rot="60000">
            <a:off x="4471416" y="603504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 rot="21540000">
            <a:off x="749808" y="576072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9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8976" y="2020042"/>
            <a:ext cx="3064827" cy="1503037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60000">
            <a:off x="4854291" y="1150993"/>
            <a:ext cx="3020792" cy="4625489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48125" y="3623748"/>
            <a:ext cx="3048891" cy="2100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1698" y="5885672"/>
            <a:ext cx="1213821" cy="365125"/>
          </a:xfr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17.06.2016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54" y="5829261"/>
            <a:ext cx="3522607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57313" y="5896961"/>
            <a:ext cx="554023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1" name="Freeform 3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5058" y="575769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 rot="60000">
            <a:off x="4464768" y="603920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5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6424" y="2020824"/>
            <a:ext cx="3063240" cy="1499616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60000">
            <a:off x="4898615" y="1207272"/>
            <a:ext cx="2913863" cy="4539412"/>
          </a:xfrm>
          <a:ln w="101600" cap="rnd">
            <a:solidFill>
              <a:srgbClr val="FFFFFF"/>
            </a:solidFill>
          </a:ln>
          <a:effectLst>
            <a:outerShdw blurRad="889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52144" y="3621024"/>
            <a:ext cx="3044952" cy="210312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5936" y="5888737"/>
            <a:ext cx="1213821" cy="365125"/>
          </a:xfr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17.06.2016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69" y="5831037"/>
            <a:ext cx="3319043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62089" y="5900026"/>
            <a:ext cx="554023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628650" y="6069330"/>
            <a:ext cx="792099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731520" y="575310"/>
            <a:ext cx="7696200" cy="5715000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31520" y="576072"/>
            <a:ext cx="7696200" cy="5715000"/>
          </a:xfrm>
          <a:prstGeom prst="rect">
            <a:avLst/>
          </a:prstGeom>
          <a:blipFill dpi="0" rotWithShape="1">
            <a:blip r:embed="rId13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1435684">
            <a:off x="543741" y="273091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4096196">
            <a:off x="8115079" y="298163"/>
            <a:ext cx="566928" cy="566928"/>
          </a:xfrm>
          <a:prstGeom prst="rect">
            <a:avLst/>
          </a:prstGeom>
          <a:noFill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12024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63040" y="2119257"/>
            <a:ext cx="6196405" cy="360381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4588" y="5809152"/>
            <a:ext cx="12138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B4C71EC6-210F-42DE-9C53-41977AD35B3D}" type="datetimeFigureOut">
              <a:rPr lang="ru-RU" smtClean="0"/>
              <a:pPr/>
              <a:t>17.06.2016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1" y="5809152"/>
            <a:ext cx="5540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70202" y="5809152"/>
            <a:ext cx="5540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1168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432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jpeg"/><Relationship Id="rId4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91680" y="1196752"/>
            <a:ext cx="5723468" cy="2426273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</a:rPr>
              <a:t>Презентация</a:t>
            </a:r>
            <a:r>
              <a:rPr lang="ru-RU" sz="2800" dirty="0">
                <a:solidFill>
                  <a:schemeClr val="tx2">
                    <a:lumMod val="50000"/>
                  </a:schemeClr>
                </a:solidFill>
              </a:rPr>
              <a:t/>
            </a:r>
            <a:br>
              <a:rPr lang="ru-RU" sz="2800" dirty="0">
                <a:solidFill>
                  <a:schemeClr val="tx2">
                    <a:lumMod val="50000"/>
                  </a:schemeClr>
                </a:solidFill>
              </a:rPr>
            </a:br>
            <a:r>
              <a:rPr lang="ru-RU" sz="2000" dirty="0" smtClean="0">
                <a:solidFill>
                  <a:schemeClr val="tx2">
                    <a:lumMod val="50000"/>
                  </a:schemeClr>
                </a:solidFill>
              </a:rPr>
              <a:t>На тему: </a:t>
            </a:r>
            <a:br>
              <a:rPr lang="ru-RU" sz="2000" dirty="0" smtClean="0">
                <a:solidFill>
                  <a:schemeClr val="tx2">
                    <a:lumMod val="50000"/>
                  </a:schemeClr>
                </a:solidFill>
              </a:rPr>
            </a:br>
            <a:r>
              <a:rPr lang="ru-RU" sz="2800" i="1" dirty="0" smtClean="0">
                <a:solidFill>
                  <a:schemeClr val="tx2">
                    <a:lumMod val="50000"/>
                  </a:schemeClr>
                </a:solidFill>
              </a:rPr>
              <a:t>«</a:t>
            </a:r>
            <a:r>
              <a:rPr lang="ru-RU" sz="2800" i="1" dirty="0">
                <a:solidFill>
                  <a:schemeClr val="tx2">
                    <a:lumMod val="50000"/>
                  </a:schemeClr>
                </a:solidFill>
              </a:rPr>
              <a:t>Автоматические переводные словари: основные признаки системности терминологии»</a:t>
            </a:r>
            <a:br>
              <a:rPr lang="ru-RU" sz="2800" i="1" dirty="0">
                <a:solidFill>
                  <a:schemeClr val="tx2">
                    <a:lumMod val="50000"/>
                  </a:schemeClr>
                </a:solidFill>
              </a:rPr>
            </a:br>
            <a:endParaRPr lang="ru-RU" sz="2000" i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67744" y="4653136"/>
            <a:ext cx="5712179" cy="1152128"/>
          </a:xfrm>
        </p:spPr>
        <p:txBody>
          <a:bodyPr>
            <a:normAutofit/>
          </a:bodyPr>
          <a:lstStyle/>
          <a:p>
            <a:pPr algn="r"/>
            <a:endParaRPr lang="ru-RU" sz="1600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3550501" y="6093296"/>
            <a:ext cx="2304256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1400" dirty="0" smtClean="0"/>
          </a:p>
          <a:p>
            <a:pPr algn="ctr"/>
            <a:endParaRPr lang="ru-RU" sz="1400" dirty="0" smtClean="0"/>
          </a:p>
          <a:p>
            <a:pPr algn="ctr"/>
            <a:endParaRPr lang="ru-RU" sz="1400" dirty="0" smtClean="0"/>
          </a:p>
          <a:p>
            <a:pPr algn="ctr"/>
            <a:endParaRPr lang="ru-RU" sz="1400" dirty="0" smtClean="0"/>
          </a:p>
          <a:p>
            <a:pPr algn="ctr"/>
            <a:endParaRPr lang="ru-RU" sz="1400" dirty="0" smtClean="0"/>
          </a:p>
          <a:p>
            <a:pPr algn="ctr"/>
            <a:endParaRPr lang="ru-RU" sz="1400" dirty="0" smtClean="0"/>
          </a:p>
          <a:p>
            <a:pPr algn="ctr"/>
            <a:endParaRPr lang="ru-RU" sz="1400" dirty="0" smtClean="0"/>
          </a:p>
          <a:p>
            <a:pPr algn="ctr"/>
            <a:endParaRPr lang="ru-RU" sz="1400" dirty="0" smtClean="0"/>
          </a:p>
          <a:p>
            <a:pPr algn="ctr"/>
            <a:endParaRPr lang="ru-RU" sz="1400" dirty="0" smtClean="0"/>
          </a:p>
          <a:p>
            <a:pPr algn="ctr"/>
            <a:endParaRPr lang="ru-RU" sz="1400" dirty="0" smtClean="0"/>
          </a:p>
          <a:p>
            <a:pPr algn="ctr"/>
            <a:endParaRPr lang="ru-RU" sz="1400" dirty="0" smtClean="0"/>
          </a:p>
          <a:p>
            <a:pPr algn="ctr"/>
            <a:endParaRPr lang="ru-RU" sz="1400" dirty="0" smtClean="0"/>
          </a:p>
          <a:p>
            <a:pPr algn="ctr"/>
            <a:endParaRPr lang="ru-RU" sz="1400" dirty="0" smtClean="0"/>
          </a:p>
          <a:p>
            <a:pPr algn="ctr"/>
            <a:endParaRPr lang="ru-RU" sz="1400" dirty="0" smtClean="0"/>
          </a:p>
          <a:p>
            <a:pPr algn="ctr"/>
            <a:endParaRPr lang="ru-RU" sz="1400" dirty="0" smtClean="0"/>
          </a:p>
          <a:p>
            <a:pPr algn="ctr"/>
            <a:endParaRPr lang="ru-RU" sz="1400" dirty="0" smtClean="0"/>
          </a:p>
          <a:p>
            <a:pPr algn="ctr"/>
            <a:endParaRPr lang="ru-RU" sz="1400" dirty="0" smtClean="0"/>
          </a:p>
          <a:p>
            <a:pPr algn="ctr"/>
            <a:endParaRPr lang="ru-RU" sz="1400" dirty="0" smtClean="0"/>
          </a:p>
          <a:p>
            <a:pPr algn="ctr"/>
            <a:endParaRPr lang="ru-RU" sz="1400" dirty="0" smtClean="0"/>
          </a:p>
          <a:p>
            <a:pPr algn="ctr"/>
            <a:endParaRPr lang="ru-RU" sz="1400" dirty="0" smtClean="0"/>
          </a:p>
          <a:p>
            <a:pPr algn="ctr"/>
            <a:endParaRPr lang="ru-RU" sz="1400" dirty="0" smtClean="0"/>
          </a:p>
          <a:p>
            <a:pPr algn="ctr"/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xmlns="" val="18475273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55576" y="620688"/>
            <a:ext cx="7632848" cy="5616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1420044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628005"/>
            <a:ext cx="6965245" cy="1202485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Примеры перевода терминов: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187624" y="2156289"/>
            <a:ext cx="13901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third power </a:t>
            </a:r>
            <a:endParaRPr lang="ru-RU" dirty="0"/>
          </a:p>
        </p:txBody>
      </p:sp>
      <p:sp>
        <p:nvSpPr>
          <p:cNvPr id="5" name="Стрелка вправо 4"/>
          <p:cNvSpPr/>
          <p:nvPr/>
        </p:nvSpPr>
        <p:spPr>
          <a:xfrm>
            <a:off x="2694856" y="2184224"/>
            <a:ext cx="1584176" cy="27699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4245563" y="2017789"/>
            <a:ext cx="392507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не "третья сила", а куб (третья степень).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629744" y="2852936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err="1"/>
              <a:t>symptomatic</a:t>
            </a:r>
            <a:r>
              <a:rPr lang="ru-RU" dirty="0"/>
              <a:t> может означать не только симптоматический, но и с клиническими проявлениями</a:t>
            </a:r>
          </a:p>
        </p:txBody>
      </p:sp>
      <p:sp>
        <p:nvSpPr>
          <p:cNvPr id="8" name="Стрелка вниз 7"/>
          <p:cNvSpPr/>
          <p:nvPr/>
        </p:nvSpPr>
        <p:spPr>
          <a:xfrm>
            <a:off x="5195664" y="3645024"/>
            <a:ext cx="1440160" cy="112947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3629744" y="4850634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i="1" dirty="0"/>
              <a:t>например</a:t>
            </a:r>
            <a:r>
              <a:rPr lang="ru-RU" dirty="0"/>
              <a:t>: </a:t>
            </a:r>
            <a:r>
              <a:rPr lang="ru-RU" dirty="0" err="1"/>
              <a:t>symptomatic</a:t>
            </a:r>
            <a:r>
              <a:rPr lang="ru-RU" dirty="0"/>
              <a:t> </a:t>
            </a:r>
            <a:r>
              <a:rPr lang="ru-RU" dirty="0" err="1"/>
              <a:t>hypertension</a:t>
            </a:r>
            <a:r>
              <a:rPr lang="ru-RU" dirty="0"/>
              <a:t> - артериальная гипертония с клиническими проявлениями.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7585" y="2852936"/>
            <a:ext cx="2659360" cy="3312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6856306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827314" y="3180365"/>
            <a:ext cx="216024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  <a:p>
            <a:r>
              <a:rPr lang="ru-RU" dirty="0" smtClean="0"/>
              <a:t> налог </a:t>
            </a:r>
            <a:r>
              <a:rPr lang="ru-RU" dirty="0"/>
              <a:t>на </a:t>
            </a:r>
            <a:r>
              <a:rPr lang="ru-RU" dirty="0" smtClean="0"/>
              <a:t>землю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227398" y="2300232"/>
            <a:ext cx="136447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err="1">
                <a:solidFill>
                  <a:prstClr val="black"/>
                </a:solidFill>
              </a:rPr>
              <a:t>income</a:t>
            </a:r>
            <a:r>
              <a:rPr lang="ru-RU" dirty="0">
                <a:solidFill>
                  <a:prstClr val="black"/>
                </a:solidFill>
              </a:rPr>
              <a:t> </a:t>
            </a:r>
            <a:r>
              <a:rPr lang="ru-RU" dirty="0" err="1">
                <a:solidFill>
                  <a:prstClr val="black"/>
                </a:solidFill>
              </a:rPr>
              <a:t>tax</a:t>
            </a:r>
            <a:r>
              <a:rPr lang="ru-RU" dirty="0">
                <a:solidFill>
                  <a:prstClr val="black"/>
                </a:solidFill>
              </a:rPr>
              <a:t> 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045070" y="2317416"/>
            <a:ext cx="222221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dirty="0">
                <a:solidFill>
                  <a:prstClr val="black"/>
                </a:solidFill>
              </a:rPr>
              <a:t>подоходный </a:t>
            </a:r>
            <a:r>
              <a:rPr lang="ru-RU" dirty="0" smtClean="0">
                <a:solidFill>
                  <a:prstClr val="black"/>
                </a:solidFill>
              </a:rPr>
              <a:t>налог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148773" y="2830932"/>
            <a:ext cx="182614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err="1">
                <a:solidFill>
                  <a:prstClr val="black"/>
                </a:solidFill>
              </a:rPr>
              <a:t>expenditure</a:t>
            </a:r>
            <a:r>
              <a:rPr lang="ru-RU" dirty="0">
                <a:solidFill>
                  <a:prstClr val="black"/>
                </a:solidFill>
              </a:rPr>
              <a:t> </a:t>
            </a:r>
            <a:r>
              <a:rPr lang="ru-RU" dirty="0" err="1">
                <a:solidFill>
                  <a:prstClr val="black"/>
                </a:solidFill>
              </a:rPr>
              <a:t>tax</a:t>
            </a:r>
            <a:r>
              <a:rPr lang="ru-RU" dirty="0">
                <a:solidFill>
                  <a:prstClr val="black"/>
                </a:solidFill>
              </a:rPr>
              <a:t> 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5113389" y="2860828"/>
            <a:ext cx="208557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prstClr val="black"/>
                </a:solidFill>
              </a:rPr>
              <a:t>налог на расходы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559141" y="3370414"/>
            <a:ext cx="100540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err="1">
                <a:solidFill>
                  <a:prstClr val="black"/>
                </a:solidFill>
              </a:rPr>
              <a:t>land-tax</a:t>
            </a: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20402" y="4039433"/>
            <a:ext cx="1609725" cy="334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86066" y="4869160"/>
            <a:ext cx="1609725" cy="334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40060" y="2351785"/>
            <a:ext cx="1609725" cy="334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1166720" y="4005064"/>
            <a:ext cx="696133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line-by-line </a:t>
            </a:r>
            <a:r>
              <a:rPr lang="en-US" dirty="0"/>
              <a:t>scan </a:t>
            </a:r>
            <a:r>
              <a:rPr lang="ru-RU" dirty="0" smtClean="0"/>
              <a:t>                              построчное сканирование </a:t>
            </a:r>
            <a:endParaRPr lang="ru-RU" dirty="0"/>
          </a:p>
        </p:txBody>
      </p:sp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11239" y="2878013"/>
            <a:ext cx="1616075" cy="334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4695712" y="4655083"/>
            <a:ext cx="228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r>
              <a:rPr lang="ru-RU" dirty="0">
                <a:solidFill>
                  <a:prstClr val="black"/>
                </a:solidFill>
              </a:rPr>
              <a:t>совмещение фотошаблона с </a:t>
            </a:r>
            <a:r>
              <a:rPr lang="ru-RU" dirty="0" smtClean="0">
                <a:solidFill>
                  <a:prstClr val="black"/>
                </a:solidFill>
              </a:rPr>
              <a:t>пластиной</a:t>
            </a:r>
            <a:endParaRPr lang="ru-RU" dirty="0">
              <a:solidFill>
                <a:prstClr val="black"/>
              </a:solidFill>
            </a:endParaRPr>
          </a:p>
        </p:txBody>
      </p:sp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71800" y="3473363"/>
            <a:ext cx="1981159" cy="334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918842" y="4684494"/>
            <a:ext cx="228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>
                <a:solidFill>
                  <a:prstClr val="black"/>
                </a:solidFill>
              </a:rPr>
              <a:t>mask-to-wafer alignment </a:t>
            </a:r>
            <a:endParaRPr lang="ru-RU" dirty="0"/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68221" y="328557"/>
            <a:ext cx="2857500" cy="1971675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20072" y="620688"/>
            <a:ext cx="2356052" cy="13653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2223035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71600" y="620688"/>
            <a:ext cx="7272808" cy="57606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71600" y="620688"/>
            <a:ext cx="4896544" cy="2376264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464364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71600" y="692696"/>
            <a:ext cx="7200800" cy="5328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4984370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74031" y="2204863"/>
            <a:ext cx="3265921" cy="38532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4139952" y="2780928"/>
            <a:ext cx="388843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Экономия времени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Оптимизации </a:t>
            </a:r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процесса понимания иноязычной </a:t>
            </a:r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информации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Не требуются финансовые затраты</a:t>
            </a:r>
            <a:endParaRPr lang="ru-RU" sz="2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75792" y="796062"/>
            <a:ext cx="631826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Плюсы </a:t>
            </a:r>
          </a:p>
          <a:p>
            <a:pPr algn="ctr"/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Автоматических переводных словарей:</a:t>
            </a:r>
            <a:endParaRPr lang="ru-RU" sz="2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9960911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1226870">
            <a:off x="3044271" y="3641799"/>
            <a:ext cx="2736304" cy="2520280"/>
          </a:xfrm>
          <a:prstGeom prst="rect">
            <a:avLst/>
          </a:prstGeom>
          <a:effectLst/>
        </p:spPr>
      </p:pic>
      <p:sp>
        <p:nvSpPr>
          <p:cNvPr id="7" name="Прямоугольник 6"/>
          <p:cNvSpPr/>
          <p:nvPr/>
        </p:nvSpPr>
        <p:spPr>
          <a:xfrm>
            <a:off x="2555776" y="459476"/>
            <a:ext cx="4102662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Автоматические</a:t>
            </a:r>
          </a:p>
          <a:p>
            <a:pPr algn="ctr"/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2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переводные словари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311578">
            <a:off x="858052" y="3715638"/>
            <a:ext cx="2466295" cy="237626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410391">
            <a:off x="5147249" y="1458962"/>
            <a:ext cx="3087019" cy="21602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580112" y="3212976"/>
            <a:ext cx="2767818" cy="295232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43608" y="1484784"/>
            <a:ext cx="4248472" cy="2124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3435516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755576" y="1628800"/>
            <a:ext cx="770485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ru-RU" dirty="0">
                <a:solidFill>
                  <a:schemeClr val="bg2">
                    <a:lumMod val="25000"/>
                  </a:schemeClr>
                </a:solidFill>
              </a:rPr>
              <a:t>Позволяет быстро найти нужное слово, часто с учётом морфологии и возможностью поиска </a:t>
            </a:r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словосочетаний, а </a:t>
            </a:r>
            <a:r>
              <a:rPr lang="ru-RU" dirty="0">
                <a:solidFill>
                  <a:schemeClr val="bg2">
                    <a:lumMod val="25000"/>
                  </a:schemeClr>
                </a:solidFill>
              </a:rPr>
              <a:t>также с возможностью изменения направления перевода (например, англо-русский или русско-английский).</a:t>
            </a:r>
          </a:p>
          <a:p>
            <a:endParaRPr lang="ru-RU" dirty="0"/>
          </a:p>
        </p:txBody>
      </p:sp>
      <p:pic>
        <p:nvPicPr>
          <p:cNvPr id="10" name="Объект 9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47664" y="548680"/>
            <a:ext cx="5904656" cy="11017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63688" y="2852936"/>
            <a:ext cx="5688632" cy="3816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4991699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55576" y="620688"/>
            <a:ext cx="7632848" cy="5616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2710356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15616" y="620688"/>
            <a:ext cx="684076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2.   Внутренне устроен как база данных со словарными статьями.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71600" y="1340768"/>
            <a:ext cx="7200800" cy="48262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5613690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23728" y="548680"/>
            <a:ext cx="4824536" cy="7920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899592" y="1628800"/>
            <a:ext cx="3168352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ru-RU" dirty="0"/>
              <a:t>С помощью Словаря ABBYY </a:t>
            </a:r>
            <a:r>
              <a:rPr lang="ru-RU" dirty="0" err="1"/>
              <a:t>Lingvo-Online</a:t>
            </a:r>
            <a:r>
              <a:rPr lang="ru-RU" dirty="0"/>
              <a:t> вы сможете самостоятельно сделать профессиональный перевод слов и выражений с английского на русский, с русского на английский, испанский, итальянский, французский, немецкий и многие другие языки и в обратном направлении.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211960" y="1772816"/>
            <a:ext cx="3865612" cy="3744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5584383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1337529">
            <a:off x="1023625" y="928247"/>
            <a:ext cx="3744416" cy="504056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96959">
            <a:off x="4433689" y="1016387"/>
            <a:ext cx="3827140" cy="232447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954824" y="3668604"/>
            <a:ext cx="3312367" cy="10252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2372788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Кнопка">
  <a:themeElements>
    <a:clrScheme name="Кнопка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Кнопка">
      <a:majorFont>
        <a:latin typeface="Constantia"/>
        <a:ea typeface=""/>
        <a:cs typeface=""/>
        <a:font script="Jpan" typeface="HGS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Grek" typeface="Arial"/>
        <a:font script="Cyrl" typeface="Arial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нопк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>
            <a:tint val="93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satMod val="140000"/>
                <a:lumMod val="50000"/>
              </a:schemeClr>
              <a:schemeClr val="phClr">
                <a:tint val="95000"/>
                <a:satMod val="180000"/>
                <a:lumMod val="16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  <a:shade val="90000"/>
                <a:satMod val="120000"/>
                <a:lumMod val="54000"/>
              </a:schemeClr>
              <a:schemeClr val="phClr">
                <a:tint val="80000"/>
                <a:satMod val="160000"/>
                <a:lumMod val="14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Pushpin</Template>
  <TotalTime>122</TotalTime>
  <Words>165</Words>
  <Application>Microsoft Office PowerPoint</Application>
  <PresentationFormat>Экран (4:3)</PresentationFormat>
  <Paragraphs>46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Кнопка</vt:lpstr>
      <vt:lpstr>Презентация На тему:  «Автоматические переводные словари: основные признаки системности терминологии»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Примеры перевода терминов:</vt:lpstr>
      <vt:lpstr>Слайд 12</vt:lpstr>
      <vt:lpstr>Слайд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На тему:  «Автоматические переводные словари: основные признаки системности терминологии» </dc:title>
  <dc:creator>Анна Посохова</dc:creator>
  <cp:lastModifiedBy>user</cp:lastModifiedBy>
  <cp:revision>13</cp:revision>
  <dcterms:created xsi:type="dcterms:W3CDTF">2016-05-14T11:54:15Z</dcterms:created>
  <dcterms:modified xsi:type="dcterms:W3CDTF">2016-06-17T06:05:48Z</dcterms:modified>
</cp:coreProperties>
</file>