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4"/>
  </p:notesMasterIdLst>
  <p:sldIdLst>
    <p:sldId id="318" r:id="rId4"/>
    <p:sldId id="258" r:id="rId5"/>
    <p:sldId id="303" r:id="rId6"/>
    <p:sldId id="295" r:id="rId7"/>
    <p:sldId id="314" r:id="rId8"/>
    <p:sldId id="301" r:id="rId9"/>
    <p:sldId id="311" r:id="rId10"/>
    <p:sldId id="260" r:id="rId11"/>
    <p:sldId id="279" r:id="rId12"/>
    <p:sldId id="280" r:id="rId13"/>
    <p:sldId id="281" r:id="rId14"/>
    <p:sldId id="282" r:id="rId15"/>
    <p:sldId id="297" r:id="rId16"/>
    <p:sldId id="302" r:id="rId17"/>
    <p:sldId id="315" r:id="rId18"/>
    <p:sldId id="316" r:id="rId19"/>
    <p:sldId id="306" r:id="rId20"/>
    <p:sldId id="312" r:id="rId21"/>
    <p:sldId id="313" r:id="rId22"/>
    <p:sldId id="307" r:id="rId23"/>
    <p:sldId id="308" r:id="rId24"/>
    <p:sldId id="291" r:id="rId25"/>
    <p:sldId id="292" r:id="rId26"/>
    <p:sldId id="296" r:id="rId27"/>
    <p:sldId id="275" r:id="rId28"/>
    <p:sldId id="293" r:id="rId29"/>
    <p:sldId id="276" r:id="rId30"/>
    <p:sldId id="294" r:id="rId31"/>
    <p:sldId id="277" r:id="rId32"/>
    <p:sldId id="31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9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0366" autoAdjust="0"/>
  </p:normalViewPr>
  <p:slideViewPr>
    <p:cSldViewPr>
      <p:cViewPr varScale="1">
        <p:scale>
          <a:sx n="49" d="100"/>
          <a:sy n="49" d="100"/>
        </p:scale>
        <p:origin x="-1291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FF1B27-27AA-4E20-8F35-693D2D01C76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92B47D-322C-4A4B-881F-433A3009BAE0}">
      <dgm:prSet/>
      <dgm:spPr/>
      <dgm:t>
        <a:bodyPr/>
        <a:lstStyle/>
        <a:p>
          <a:pPr rtl="0"/>
          <a:r>
            <a:rPr lang="ru-RU" b="1" dirty="0" smtClean="0"/>
            <a:t>иррациональность </a:t>
          </a:r>
          <a:endParaRPr lang="ru-RU" dirty="0"/>
        </a:p>
      </dgm:t>
    </dgm:pt>
    <dgm:pt modelId="{715FE308-4416-441B-8865-4FD363148B9E}" type="parTrans" cxnId="{96B31045-4AA9-4166-9555-2E13861A28BE}">
      <dgm:prSet/>
      <dgm:spPr/>
      <dgm:t>
        <a:bodyPr/>
        <a:lstStyle/>
        <a:p>
          <a:endParaRPr lang="ru-RU"/>
        </a:p>
      </dgm:t>
    </dgm:pt>
    <dgm:pt modelId="{D2873116-FA53-42BC-BAFC-3FDBDC53A6E5}" type="sibTrans" cxnId="{96B31045-4AA9-4166-9555-2E13861A28BE}">
      <dgm:prSet/>
      <dgm:spPr/>
      <dgm:t>
        <a:bodyPr/>
        <a:lstStyle/>
        <a:p>
          <a:endParaRPr lang="ru-RU"/>
        </a:p>
      </dgm:t>
    </dgm:pt>
    <dgm:pt modelId="{7D43BDCA-2554-475E-BE86-740373BDB648}">
      <dgm:prSet/>
      <dgm:spPr/>
      <dgm:t>
        <a:bodyPr/>
        <a:lstStyle/>
        <a:p>
          <a:pPr rtl="0"/>
          <a:r>
            <a:rPr lang="ru-RU" b="1" dirty="0" smtClean="0"/>
            <a:t>массовость </a:t>
          </a:r>
          <a:endParaRPr lang="ru-RU" dirty="0"/>
        </a:p>
      </dgm:t>
    </dgm:pt>
    <dgm:pt modelId="{F61E2E96-31B5-4494-BFE8-EF2BFF6E0417}" type="parTrans" cxnId="{1FCD39F6-5721-4548-9882-C609BB336F36}">
      <dgm:prSet/>
      <dgm:spPr/>
      <dgm:t>
        <a:bodyPr/>
        <a:lstStyle/>
        <a:p>
          <a:endParaRPr lang="ru-RU"/>
        </a:p>
      </dgm:t>
    </dgm:pt>
    <dgm:pt modelId="{371FFFBE-9116-496B-A2F4-15C0CED87C02}" type="sibTrans" cxnId="{1FCD39F6-5721-4548-9882-C609BB336F36}">
      <dgm:prSet/>
      <dgm:spPr/>
      <dgm:t>
        <a:bodyPr/>
        <a:lstStyle/>
        <a:p>
          <a:endParaRPr lang="ru-RU"/>
        </a:p>
      </dgm:t>
    </dgm:pt>
    <dgm:pt modelId="{EA39D706-CBF2-4D3F-8C1E-6AB6ABD678DB}">
      <dgm:prSet/>
      <dgm:spPr/>
      <dgm:t>
        <a:bodyPr/>
        <a:lstStyle/>
        <a:p>
          <a:pPr rtl="0"/>
          <a:r>
            <a:rPr lang="ru-RU" b="1" dirty="0" smtClean="0"/>
            <a:t>устойчивость</a:t>
          </a:r>
          <a:endParaRPr lang="ru-RU" dirty="0"/>
        </a:p>
      </dgm:t>
    </dgm:pt>
    <dgm:pt modelId="{E0F7CB21-4F84-495A-81E5-28572AE11512}" type="parTrans" cxnId="{8F05EF2A-EBBD-4AC5-B2FD-F2EEB6E33169}">
      <dgm:prSet/>
      <dgm:spPr/>
      <dgm:t>
        <a:bodyPr/>
        <a:lstStyle/>
        <a:p>
          <a:endParaRPr lang="ru-RU"/>
        </a:p>
      </dgm:t>
    </dgm:pt>
    <dgm:pt modelId="{D490A592-759B-440F-B849-3967C38DA697}" type="sibTrans" cxnId="{8F05EF2A-EBBD-4AC5-B2FD-F2EEB6E33169}">
      <dgm:prSet/>
      <dgm:spPr/>
      <dgm:t>
        <a:bodyPr/>
        <a:lstStyle/>
        <a:p>
          <a:endParaRPr lang="ru-RU"/>
        </a:p>
      </dgm:t>
    </dgm:pt>
    <dgm:pt modelId="{5847A131-31A5-4527-AA4A-81438C1C796A}" type="pres">
      <dgm:prSet presAssocID="{B0FF1B27-27AA-4E20-8F35-693D2D01C76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B53552-D21B-4DD5-BF97-6CB0460684A2}" type="pres">
      <dgm:prSet presAssocID="{7992B47D-322C-4A4B-881F-433A3009BAE0}" presName="circ1" presStyleLbl="vennNode1" presStyleIdx="0" presStyleCnt="3"/>
      <dgm:spPr/>
      <dgm:t>
        <a:bodyPr/>
        <a:lstStyle/>
        <a:p>
          <a:endParaRPr lang="ru-RU"/>
        </a:p>
      </dgm:t>
    </dgm:pt>
    <dgm:pt modelId="{2B4F1B03-B1E8-4E35-90FD-277E4763BE51}" type="pres">
      <dgm:prSet presAssocID="{7992B47D-322C-4A4B-881F-433A3009BAE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89C84-8B59-428A-A259-81B6CF87AE1E}" type="pres">
      <dgm:prSet presAssocID="{7D43BDCA-2554-475E-BE86-740373BDB648}" presName="circ2" presStyleLbl="vennNode1" presStyleIdx="1" presStyleCnt="3"/>
      <dgm:spPr/>
      <dgm:t>
        <a:bodyPr/>
        <a:lstStyle/>
        <a:p>
          <a:endParaRPr lang="ru-RU"/>
        </a:p>
      </dgm:t>
    </dgm:pt>
    <dgm:pt modelId="{0449B40C-8E6F-46B1-B351-2AC02FBB4320}" type="pres">
      <dgm:prSet presAssocID="{7D43BDCA-2554-475E-BE86-740373BDB64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382FD-A132-4463-82D4-DE1F362326E8}" type="pres">
      <dgm:prSet presAssocID="{EA39D706-CBF2-4D3F-8C1E-6AB6ABD678DB}" presName="circ3" presStyleLbl="vennNode1" presStyleIdx="2" presStyleCnt="3"/>
      <dgm:spPr/>
      <dgm:t>
        <a:bodyPr/>
        <a:lstStyle/>
        <a:p>
          <a:endParaRPr lang="ru-RU"/>
        </a:p>
      </dgm:t>
    </dgm:pt>
    <dgm:pt modelId="{A3343518-57AE-4572-B137-F705430DF144}" type="pres">
      <dgm:prSet presAssocID="{EA39D706-CBF2-4D3F-8C1E-6AB6ABD678D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05EF2A-EBBD-4AC5-B2FD-F2EEB6E33169}" srcId="{B0FF1B27-27AA-4E20-8F35-693D2D01C766}" destId="{EA39D706-CBF2-4D3F-8C1E-6AB6ABD678DB}" srcOrd="2" destOrd="0" parTransId="{E0F7CB21-4F84-495A-81E5-28572AE11512}" sibTransId="{D490A592-759B-440F-B849-3967C38DA697}"/>
    <dgm:cxn modelId="{31C82A5E-1D95-40AC-922C-463BCC957F24}" type="presOf" srcId="{7D43BDCA-2554-475E-BE86-740373BDB648}" destId="{0449B40C-8E6F-46B1-B351-2AC02FBB4320}" srcOrd="1" destOrd="0" presId="urn:microsoft.com/office/officeart/2005/8/layout/venn1"/>
    <dgm:cxn modelId="{03559A2B-6FAA-4256-9722-C2116CEAF68C}" type="presOf" srcId="{EA39D706-CBF2-4D3F-8C1E-6AB6ABD678DB}" destId="{67A382FD-A132-4463-82D4-DE1F362326E8}" srcOrd="0" destOrd="0" presId="urn:microsoft.com/office/officeart/2005/8/layout/venn1"/>
    <dgm:cxn modelId="{49F4EFE4-932F-4A6F-A859-629CEA47910A}" type="presOf" srcId="{7D43BDCA-2554-475E-BE86-740373BDB648}" destId="{57889C84-8B59-428A-A259-81B6CF87AE1E}" srcOrd="0" destOrd="0" presId="urn:microsoft.com/office/officeart/2005/8/layout/venn1"/>
    <dgm:cxn modelId="{96B31045-4AA9-4166-9555-2E13861A28BE}" srcId="{B0FF1B27-27AA-4E20-8F35-693D2D01C766}" destId="{7992B47D-322C-4A4B-881F-433A3009BAE0}" srcOrd="0" destOrd="0" parTransId="{715FE308-4416-441B-8865-4FD363148B9E}" sibTransId="{D2873116-FA53-42BC-BAFC-3FDBDC53A6E5}"/>
    <dgm:cxn modelId="{A1DCB744-ECBE-4D72-8196-F4BD620B73F2}" type="presOf" srcId="{B0FF1B27-27AA-4E20-8F35-693D2D01C766}" destId="{5847A131-31A5-4527-AA4A-81438C1C796A}" srcOrd="0" destOrd="0" presId="urn:microsoft.com/office/officeart/2005/8/layout/venn1"/>
    <dgm:cxn modelId="{65D936EC-2776-45CD-902C-B072CA4C249D}" type="presOf" srcId="{7992B47D-322C-4A4B-881F-433A3009BAE0}" destId="{2B4F1B03-B1E8-4E35-90FD-277E4763BE51}" srcOrd="1" destOrd="0" presId="urn:microsoft.com/office/officeart/2005/8/layout/venn1"/>
    <dgm:cxn modelId="{D6453294-8224-4274-AB49-A38EC537A03B}" type="presOf" srcId="{EA39D706-CBF2-4D3F-8C1E-6AB6ABD678DB}" destId="{A3343518-57AE-4572-B137-F705430DF144}" srcOrd="1" destOrd="0" presId="urn:microsoft.com/office/officeart/2005/8/layout/venn1"/>
    <dgm:cxn modelId="{1FCD39F6-5721-4548-9882-C609BB336F36}" srcId="{B0FF1B27-27AA-4E20-8F35-693D2D01C766}" destId="{7D43BDCA-2554-475E-BE86-740373BDB648}" srcOrd="1" destOrd="0" parTransId="{F61E2E96-31B5-4494-BFE8-EF2BFF6E0417}" sibTransId="{371FFFBE-9116-496B-A2F4-15C0CED87C02}"/>
    <dgm:cxn modelId="{DE839089-BF62-46C2-870D-F159ADE74003}" type="presOf" srcId="{7992B47D-322C-4A4B-881F-433A3009BAE0}" destId="{A3B53552-D21B-4DD5-BF97-6CB0460684A2}" srcOrd="0" destOrd="0" presId="urn:microsoft.com/office/officeart/2005/8/layout/venn1"/>
    <dgm:cxn modelId="{70E96B19-9D4A-438F-89EC-01AB1454AA7A}" type="presParOf" srcId="{5847A131-31A5-4527-AA4A-81438C1C796A}" destId="{A3B53552-D21B-4DD5-BF97-6CB0460684A2}" srcOrd="0" destOrd="0" presId="urn:microsoft.com/office/officeart/2005/8/layout/venn1"/>
    <dgm:cxn modelId="{CEFFAC54-F974-42CE-A4B7-FAE9C2B724ED}" type="presParOf" srcId="{5847A131-31A5-4527-AA4A-81438C1C796A}" destId="{2B4F1B03-B1E8-4E35-90FD-277E4763BE51}" srcOrd="1" destOrd="0" presId="urn:microsoft.com/office/officeart/2005/8/layout/venn1"/>
    <dgm:cxn modelId="{04295C0E-D1BC-4409-A6AA-A3EF981E3DDD}" type="presParOf" srcId="{5847A131-31A5-4527-AA4A-81438C1C796A}" destId="{57889C84-8B59-428A-A259-81B6CF87AE1E}" srcOrd="2" destOrd="0" presId="urn:microsoft.com/office/officeart/2005/8/layout/venn1"/>
    <dgm:cxn modelId="{B731F661-55D6-4BA5-A581-E12B9FB69ABD}" type="presParOf" srcId="{5847A131-31A5-4527-AA4A-81438C1C796A}" destId="{0449B40C-8E6F-46B1-B351-2AC02FBB4320}" srcOrd="3" destOrd="0" presId="urn:microsoft.com/office/officeart/2005/8/layout/venn1"/>
    <dgm:cxn modelId="{934CB1C3-59FF-4659-95E0-1D04427C44C9}" type="presParOf" srcId="{5847A131-31A5-4527-AA4A-81438C1C796A}" destId="{67A382FD-A132-4463-82D4-DE1F362326E8}" srcOrd="4" destOrd="0" presId="urn:microsoft.com/office/officeart/2005/8/layout/venn1"/>
    <dgm:cxn modelId="{913109FF-FB5B-42A3-8E70-B2403818BA64}" type="presParOf" srcId="{5847A131-31A5-4527-AA4A-81438C1C796A}" destId="{A3343518-57AE-4572-B137-F705430DF14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380FA0-82BE-4DC9-B4E1-33663735EB28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2861D1-BC70-46C7-9202-47A98DD9840E}">
      <dgm:prSet/>
      <dgm:spPr/>
      <dgm:t>
        <a:bodyPr/>
        <a:lstStyle/>
        <a:p>
          <a:pPr rtl="0"/>
          <a:r>
            <a:rPr lang="ru-RU" dirty="0" smtClean="0"/>
            <a:t>традиционные </a:t>
          </a:r>
          <a:endParaRPr lang="ru-RU" dirty="0"/>
        </a:p>
      </dgm:t>
    </dgm:pt>
    <dgm:pt modelId="{C1DADE22-38E1-49EC-81AB-3D3BFC0FD7EF}" type="parTrans" cxnId="{BA010BD8-5D0D-4BD4-8D33-564EE98066F6}">
      <dgm:prSet/>
      <dgm:spPr/>
      <dgm:t>
        <a:bodyPr/>
        <a:lstStyle/>
        <a:p>
          <a:endParaRPr lang="ru-RU"/>
        </a:p>
      </dgm:t>
    </dgm:pt>
    <dgm:pt modelId="{155227A4-0FE7-43CC-B385-7E135447C022}" type="sibTrans" cxnId="{BA010BD8-5D0D-4BD4-8D33-564EE98066F6}">
      <dgm:prSet/>
      <dgm:spPr/>
      <dgm:t>
        <a:bodyPr/>
        <a:lstStyle/>
        <a:p>
          <a:endParaRPr lang="ru-RU"/>
        </a:p>
      </dgm:t>
    </dgm:pt>
    <dgm:pt modelId="{D77B954A-D73B-42AD-A98D-C54B41572B35}">
      <dgm:prSet/>
      <dgm:spPr/>
      <dgm:t>
        <a:bodyPr/>
        <a:lstStyle/>
        <a:p>
          <a:pPr rtl="0"/>
          <a:r>
            <a:rPr lang="ru-RU" dirty="0" smtClean="0"/>
            <a:t>ценности модерна</a:t>
          </a:r>
          <a:endParaRPr lang="ru-RU" dirty="0"/>
        </a:p>
      </dgm:t>
    </dgm:pt>
    <dgm:pt modelId="{9EDAAFE1-0E17-4167-B89E-B63B76311E4F}" type="parTrans" cxnId="{E972AA2F-0AD0-45F0-8E86-6082D07293F5}">
      <dgm:prSet/>
      <dgm:spPr/>
      <dgm:t>
        <a:bodyPr/>
        <a:lstStyle/>
        <a:p>
          <a:endParaRPr lang="ru-RU"/>
        </a:p>
      </dgm:t>
    </dgm:pt>
    <dgm:pt modelId="{D9A64BAC-4059-4F0F-9C2B-2A6E626E4F99}" type="sibTrans" cxnId="{E972AA2F-0AD0-45F0-8E86-6082D07293F5}">
      <dgm:prSet/>
      <dgm:spPr/>
      <dgm:t>
        <a:bodyPr/>
        <a:lstStyle/>
        <a:p>
          <a:endParaRPr lang="ru-RU"/>
        </a:p>
      </dgm:t>
    </dgm:pt>
    <dgm:pt modelId="{B913D981-890E-47EA-B0F1-AC58BD06B478}" type="pres">
      <dgm:prSet presAssocID="{47380FA0-82BE-4DC9-B4E1-33663735EB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74E813-9418-43F7-8876-F6C15A201984}" type="pres">
      <dgm:prSet presAssocID="{BD2861D1-BC70-46C7-9202-47A98DD9840E}" presName="arrow" presStyleLbl="node1" presStyleIdx="0" presStyleCnt="2" custScaleY="100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81E2F-BDF8-419A-A8B7-5BEA30697123}" type="pres">
      <dgm:prSet presAssocID="{D77B954A-D73B-42AD-A98D-C54B41572B35}" presName="arrow" presStyleLbl="node1" presStyleIdx="1" presStyleCnt="2" custScaleY="100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010BD8-5D0D-4BD4-8D33-564EE98066F6}" srcId="{47380FA0-82BE-4DC9-B4E1-33663735EB28}" destId="{BD2861D1-BC70-46C7-9202-47A98DD9840E}" srcOrd="0" destOrd="0" parTransId="{C1DADE22-38E1-49EC-81AB-3D3BFC0FD7EF}" sibTransId="{155227A4-0FE7-43CC-B385-7E135447C022}"/>
    <dgm:cxn modelId="{80A2C7BF-BF35-4A9C-BA03-A16D8FAB3A0A}" type="presOf" srcId="{47380FA0-82BE-4DC9-B4E1-33663735EB28}" destId="{B913D981-890E-47EA-B0F1-AC58BD06B478}" srcOrd="0" destOrd="0" presId="urn:microsoft.com/office/officeart/2005/8/layout/arrow5"/>
    <dgm:cxn modelId="{7AD1F0F7-B997-4DF7-873F-262728DDC570}" type="presOf" srcId="{D77B954A-D73B-42AD-A98D-C54B41572B35}" destId="{D5981E2F-BDF8-419A-A8B7-5BEA30697123}" srcOrd="0" destOrd="0" presId="urn:microsoft.com/office/officeart/2005/8/layout/arrow5"/>
    <dgm:cxn modelId="{E972AA2F-0AD0-45F0-8E86-6082D07293F5}" srcId="{47380FA0-82BE-4DC9-B4E1-33663735EB28}" destId="{D77B954A-D73B-42AD-A98D-C54B41572B35}" srcOrd="1" destOrd="0" parTransId="{9EDAAFE1-0E17-4167-B89E-B63B76311E4F}" sibTransId="{D9A64BAC-4059-4F0F-9C2B-2A6E626E4F99}"/>
    <dgm:cxn modelId="{31626E68-E1F9-40E0-AD1F-CEAFE131963A}" type="presOf" srcId="{BD2861D1-BC70-46C7-9202-47A98DD9840E}" destId="{6D74E813-9418-43F7-8876-F6C15A201984}" srcOrd="0" destOrd="0" presId="urn:microsoft.com/office/officeart/2005/8/layout/arrow5"/>
    <dgm:cxn modelId="{8B153B77-E31D-4B7E-B7F9-D142B9996DB9}" type="presParOf" srcId="{B913D981-890E-47EA-B0F1-AC58BD06B478}" destId="{6D74E813-9418-43F7-8876-F6C15A201984}" srcOrd="0" destOrd="0" presId="urn:microsoft.com/office/officeart/2005/8/layout/arrow5"/>
    <dgm:cxn modelId="{14C395FC-EA61-433F-B32A-1F8D87D45901}" type="presParOf" srcId="{B913D981-890E-47EA-B0F1-AC58BD06B478}" destId="{D5981E2F-BDF8-419A-A8B7-5BEA3069712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2C42AA-47A7-447F-A183-768CA3B4DB92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D11F42-9ECC-4578-A1A3-F2029C33D67B}">
      <dgm:prSet phldrT="[Текст]"/>
      <dgm:spPr/>
      <dgm:t>
        <a:bodyPr/>
        <a:lstStyle/>
        <a:p>
          <a:r>
            <a:rPr lang="ru-RU" dirty="0" smtClean="0"/>
            <a:t>светской</a:t>
          </a:r>
          <a:endParaRPr lang="ru-RU" dirty="0"/>
        </a:p>
      </dgm:t>
    </dgm:pt>
    <dgm:pt modelId="{6737FB79-8BF4-4E70-9229-A7E0568D2C42}" type="parTrans" cxnId="{C239B441-405D-426C-9A92-E8EE479FEBE2}">
      <dgm:prSet/>
      <dgm:spPr/>
      <dgm:t>
        <a:bodyPr/>
        <a:lstStyle/>
        <a:p>
          <a:endParaRPr lang="ru-RU"/>
        </a:p>
      </dgm:t>
    </dgm:pt>
    <dgm:pt modelId="{5F3743A0-D219-4705-9036-151F385B76FC}" type="sibTrans" cxnId="{C239B441-405D-426C-9A92-E8EE479FEBE2}">
      <dgm:prSet/>
      <dgm:spPr/>
      <dgm:t>
        <a:bodyPr/>
        <a:lstStyle/>
        <a:p>
          <a:endParaRPr lang="ru-RU"/>
        </a:p>
      </dgm:t>
    </dgm:pt>
    <dgm:pt modelId="{97505413-7581-4241-B6EA-D8209AB3D7D8}">
      <dgm:prSet phldrT="[Текст]"/>
      <dgm:spPr/>
      <dgm:t>
        <a:bodyPr/>
        <a:lstStyle/>
        <a:p>
          <a:r>
            <a:rPr lang="ru-RU" dirty="0" smtClean="0"/>
            <a:t>религиозной</a:t>
          </a:r>
          <a:endParaRPr lang="ru-RU" dirty="0"/>
        </a:p>
      </dgm:t>
    </dgm:pt>
    <dgm:pt modelId="{B26BF2CF-4780-4E67-B22E-308EAC124481}" type="parTrans" cxnId="{75EBF335-511D-4F9D-8BDE-25738C996FB7}">
      <dgm:prSet/>
      <dgm:spPr/>
      <dgm:t>
        <a:bodyPr/>
        <a:lstStyle/>
        <a:p>
          <a:endParaRPr lang="ru-RU"/>
        </a:p>
      </dgm:t>
    </dgm:pt>
    <dgm:pt modelId="{C7529B85-F3C7-4D17-B758-37651AD10CF9}" type="sibTrans" cxnId="{75EBF335-511D-4F9D-8BDE-25738C996FB7}">
      <dgm:prSet/>
      <dgm:spPr/>
      <dgm:t>
        <a:bodyPr/>
        <a:lstStyle/>
        <a:p>
          <a:endParaRPr lang="ru-RU"/>
        </a:p>
      </dgm:t>
    </dgm:pt>
    <dgm:pt modelId="{18674F0C-4AB5-4B5B-A35B-D86BCF55C3B9}" type="pres">
      <dgm:prSet presAssocID="{672C42AA-47A7-447F-A183-768CA3B4DB9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5D8164-1E25-498D-B406-9884EC742E1B}" type="pres">
      <dgm:prSet presAssocID="{0AD11F42-9ECC-4578-A1A3-F2029C33D67B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C7D2C-C5C7-45B1-A144-A6F2A47E0CCE}" type="pres">
      <dgm:prSet presAssocID="{97505413-7581-4241-B6EA-D8209AB3D7D8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E55F5E-159F-46BB-AE7E-092DAD321136}" type="presOf" srcId="{97505413-7581-4241-B6EA-D8209AB3D7D8}" destId="{00AC7D2C-C5C7-45B1-A144-A6F2A47E0CCE}" srcOrd="0" destOrd="0" presId="urn:microsoft.com/office/officeart/2005/8/layout/arrow5"/>
    <dgm:cxn modelId="{C239B441-405D-426C-9A92-E8EE479FEBE2}" srcId="{672C42AA-47A7-447F-A183-768CA3B4DB92}" destId="{0AD11F42-9ECC-4578-A1A3-F2029C33D67B}" srcOrd="0" destOrd="0" parTransId="{6737FB79-8BF4-4E70-9229-A7E0568D2C42}" sibTransId="{5F3743A0-D219-4705-9036-151F385B76FC}"/>
    <dgm:cxn modelId="{75EBF335-511D-4F9D-8BDE-25738C996FB7}" srcId="{672C42AA-47A7-447F-A183-768CA3B4DB92}" destId="{97505413-7581-4241-B6EA-D8209AB3D7D8}" srcOrd="1" destOrd="0" parTransId="{B26BF2CF-4780-4E67-B22E-308EAC124481}" sibTransId="{C7529B85-F3C7-4D17-B758-37651AD10CF9}"/>
    <dgm:cxn modelId="{3AD91DB5-12DF-4BC6-9EC2-3C30C6C2EAD3}" type="presOf" srcId="{672C42AA-47A7-447F-A183-768CA3B4DB92}" destId="{18674F0C-4AB5-4B5B-A35B-D86BCF55C3B9}" srcOrd="0" destOrd="0" presId="urn:microsoft.com/office/officeart/2005/8/layout/arrow5"/>
    <dgm:cxn modelId="{BDBB7941-5E90-4EC2-B486-D35D58E1A7D1}" type="presOf" srcId="{0AD11F42-9ECC-4578-A1A3-F2029C33D67B}" destId="{095D8164-1E25-498D-B406-9884EC742E1B}" srcOrd="0" destOrd="0" presId="urn:microsoft.com/office/officeart/2005/8/layout/arrow5"/>
    <dgm:cxn modelId="{D5FA2674-B3EF-42FB-8CE4-CAF1BDFB2965}" type="presParOf" srcId="{18674F0C-4AB5-4B5B-A35B-D86BCF55C3B9}" destId="{095D8164-1E25-498D-B406-9884EC742E1B}" srcOrd="0" destOrd="0" presId="urn:microsoft.com/office/officeart/2005/8/layout/arrow5"/>
    <dgm:cxn modelId="{8945C2F9-5EE0-4CA1-82EA-B1B3BA480A7F}" type="presParOf" srcId="{18674F0C-4AB5-4B5B-A35B-D86BCF55C3B9}" destId="{00AC7D2C-C5C7-45B1-A144-A6F2A47E0CC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53552-D21B-4DD5-BF97-6CB0460684A2}">
      <dsp:nvSpPr>
        <dsp:cNvPr id="0" name=""/>
        <dsp:cNvSpPr/>
      </dsp:nvSpPr>
      <dsp:spPr>
        <a:xfrm>
          <a:off x="2594051" y="63364"/>
          <a:ext cx="3041496" cy="30414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иррациональность </a:t>
          </a:r>
          <a:endParaRPr lang="ru-RU" sz="1800" kern="1200" dirty="0"/>
        </a:p>
      </dsp:txBody>
      <dsp:txXfrm>
        <a:off x="2999584" y="595626"/>
        <a:ext cx="2230430" cy="1368673"/>
      </dsp:txXfrm>
    </dsp:sp>
    <dsp:sp modelId="{57889C84-8B59-428A-A259-81B6CF87AE1E}">
      <dsp:nvSpPr>
        <dsp:cNvPr id="0" name=""/>
        <dsp:cNvSpPr/>
      </dsp:nvSpPr>
      <dsp:spPr>
        <a:xfrm>
          <a:off x="3691525" y="1964299"/>
          <a:ext cx="3041496" cy="30414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массовость </a:t>
          </a:r>
          <a:endParaRPr lang="ru-RU" sz="1800" kern="1200" dirty="0"/>
        </a:p>
      </dsp:txBody>
      <dsp:txXfrm>
        <a:off x="4621716" y="2750019"/>
        <a:ext cx="1824897" cy="1672822"/>
      </dsp:txXfrm>
    </dsp:sp>
    <dsp:sp modelId="{67A382FD-A132-4463-82D4-DE1F362326E8}">
      <dsp:nvSpPr>
        <dsp:cNvPr id="0" name=""/>
        <dsp:cNvSpPr/>
      </dsp:nvSpPr>
      <dsp:spPr>
        <a:xfrm>
          <a:off x="1496578" y="1964299"/>
          <a:ext cx="3041496" cy="30414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устойчивость</a:t>
          </a:r>
          <a:endParaRPr lang="ru-RU" sz="1800" kern="1200" dirty="0"/>
        </a:p>
      </dsp:txBody>
      <dsp:txXfrm>
        <a:off x="1782986" y="2750019"/>
        <a:ext cx="1824897" cy="16728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74E813-9418-43F7-8876-F6C15A201984}">
      <dsp:nvSpPr>
        <dsp:cNvPr id="0" name=""/>
        <dsp:cNvSpPr/>
      </dsp:nvSpPr>
      <dsp:spPr>
        <a:xfrm rot="16200000">
          <a:off x="1127" y="2870"/>
          <a:ext cx="3151580" cy="316261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традиционные </a:t>
          </a:r>
          <a:endParaRPr lang="ru-RU" sz="2500" kern="1200" dirty="0"/>
        </a:p>
      </dsp:txBody>
      <dsp:txXfrm rot="5400000">
        <a:off x="-4388" y="796280"/>
        <a:ext cx="2611085" cy="1575790"/>
      </dsp:txXfrm>
    </dsp:sp>
    <dsp:sp modelId="{D5981E2F-BDF8-419A-A8B7-5BEA30697123}">
      <dsp:nvSpPr>
        <dsp:cNvPr id="0" name=""/>
        <dsp:cNvSpPr/>
      </dsp:nvSpPr>
      <dsp:spPr>
        <a:xfrm rot="5400000">
          <a:off x="3400020" y="790"/>
          <a:ext cx="3151580" cy="316677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ценности модерна</a:t>
          </a:r>
          <a:endParaRPr lang="ru-RU" sz="2500" kern="1200" dirty="0"/>
        </a:p>
      </dsp:txBody>
      <dsp:txXfrm rot="-5400000">
        <a:off x="3943951" y="796280"/>
        <a:ext cx="2615245" cy="15757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D8164-1E25-498D-B406-9884EC742E1B}">
      <dsp:nvSpPr>
        <dsp:cNvPr id="0" name=""/>
        <dsp:cNvSpPr/>
      </dsp:nvSpPr>
      <dsp:spPr>
        <a:xfrm rot="16200000">
          <a:off x="1036" y="742"/>
          <a:ext cx="3530712" cy="3530712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светской</a:t>
          </a:r>
          <a:endParaRPr lang="ru-RU" sz="3100" kern="1200" dirty="0"/>
        </a:p>
      </dsp:txBody>
      <dsp:txXfrm rot="5400000">
        <a:off x="1037" y="883419"/>
        <a:ext cx="2912837" cy="1765356"/>
      </dsp:txXfrm>
    </dsp:sp>
    <dsp:sp modelId="{00AC7D2C-C5C7-45B1-A144-A6F2A47E0CCE}">
      <dsp:nvSpPr>
        <dsp:cNvPr id="0" name=""/>
        <dsp:cNvSpPr/>
      </dsp:nvSpPr>
      <dsp:spPr>
        <a:xfrm rot="5400000">
          <a:off x="4965194" y="742"/>
          <a:ext cx="3530712" cy="3530712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религиозной</a:t>
          </a:r>
          <a:endParaRPr lang="ru-RU" sz="3100" kern="1200" dirty="0"/>
        </a:p>
      </dsp:txBody>
      <dsp:txXfrm rot="-5400000">
        <a:off x="5583070" y="883420"/>
        <a:ext cx="2912837" cy="17653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74A4D-042C-42C2-AAA9-BC61FBB732A8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06272-CD9B-4997-8F38-0FC0F22BC2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14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Проблема будет рассмотрена с точки зрения двух равноправных субъектов процесса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духовно-нравственного воспитания: воспитатели и школьники. Почему речь идет о мировоззрении? Потому что, с одной стороны, это основа для выбора профессиональной позиции в процессе воспитания, с другой, это один из продуктивных результатов духовно-нравственного воспитания школьников, так как в итоге он сможет пользоваться этим конструктом во всех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Остановимся на мировоззрении. Учитывая, что система взглядов на мир</a:t>
            </a:r>
            <a:r>
              <a:rPr lang="ru-RU" baseline="0" dirty="0" smtClean="0"/>
              <a:t> является основой для выбора профессиональной позиции воспитателей, в условиях кризиса она начинает подвергаться серьезной деформации. В это время, по мнению ученых, начинают действовать социальные стереотипы.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58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Сложность восприятия данного утверждения связана подчас не с тем, что верующие не выполняют обрядовых действий, а более с тем, что христианство сводится лишь к его внешней форме. Для многих людей, которые верят в Бога в обыденной жизни, не всегда христианство становится живой религией, основой ценностных установок, поскольку многие из «новых» верующих совершенно не знакомы с сутью происхождения мира и человека, т.е. с тем, каким образом это раскрывается в Священном Писании. Все это становится особенно актуальным в воспитательном процессе.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Данная иллюзия стала следствием укоренившегося представления о том, что религия – это совокупность нравственных заповедей, которые сами по себе могут влиять на межличностные отношения. Не отрицая правоты представления о нравственном потенциале христианства, все же добавим, что это излишне упрощенный взгляд, который характерен больше для обыденного сознания. Утрата традиционных ценностей в современной России привела к избыточным ожиданиям, которые возлагаются на православие. Христианство стали рассматривать как хранительницу нравственных ценностей. Действительно, с одной стороны, если изъять из христианства требования нравственного совершенства, тотчас же исчезает его безусловное значение, оно превращается в «историческую случайность», указывал В. Соловьев (6, 348). С другой стороны, «религия, которую хотят целиком свести к морали, - пишет другой русский философ Булгаков С.Н., - в целостности своей находится выше морали и поэтому свободна от нее: мораль существует для человека в известных пределах, как закон, но человек должен быть способен подниматься и над моралью» (5, 46).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969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Социокультурные риски – воздействие СМИ, реклама, фильмы на несформированное самосознание детей и молодежи с целью «возбуждения человеческих инстинктов и потворство им» (Святейший Патриарх Кирилл)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299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015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02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703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Молодые люди утрачивают человеческий облик, не способны на ответственное и самостоятельное мышление, поступки, полноценные эмоции и чувства.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06272-CD9B-4997-8F38-0FC0F22BC20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316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756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387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41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94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00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85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990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53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63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863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10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622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763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99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38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576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937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341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89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1145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722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60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911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2527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253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257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64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577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81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00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99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9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9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71491E-2D61-455F-ADEB-3B56C245EAA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FD9EFC8-2AD1-45A9-8F7A-3E1081194266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70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9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01.11.2015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4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78" name="Group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81911"/>
              </p:ext>
            </p:extLst>
          </p:nvPr>
        </p:nvGraphicFramePr>
        <p:xfrm>
          <a:off x="179388" y="332656"/>
          <a:ext cx="8785225" cy="6336433"/>
        </p:xfrm>
        <a:graphic>
          <a:graphicData uri="http://schemas.openxmlformats.org/drawingml/2006/table">
            <a:tbl>
              <a:tblPr/>
              <a:tblGrid>
                <a:gridCol w="2928937"/>
                <a:gridCol w="2927350"/>
                <a:gridCol w="2928938"/>
              </a:tblGrid>
              <a:tr h="1226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Научный подход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СМЫСЛОВОЙ КОНТЕКСТ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ИНТЕГРАЦИИ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Религиозный подход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02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Светский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</a:t>
                      </a: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государственного образования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4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невмешательство религиозных организаций в управление учебно - воспитательным процессом в государственных учебных заведениях и гарантия удовлетворения духовного запроса детей на религиозное просвещение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обеспечение права детей на получение среднего образования;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гарантия свободы выбора типа и вида учебного заведения для детей и их родителей.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организация религиозно ориентированных учебных заведений с учетом выполнения государственных образовательных требований, изучения научных основ, гарантирующих выпускникам полноценность образования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52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955295"/>
              </p:ext>
            </p:extLst>
          </p:nvPr>
        </p:nvGraphicFramePr>
        <p:xfrm>
          <a:off x="179388" y="332656"/>
          <a:ext cx="8713787" cy="6446287"/>
        </p:xfrm>
        <a:graphic>
          <a:graphicData uri="http://schemas.openxmlformats.org/drawingml/2006/table">
            <a:tbl>
              <a:tblPr/>
              <a:tblGrid>
                <a:gridCol w="2905125"/>
                <a:gridCol w="2903537"/>
                <a:gridCol w="2905125"/>
              </a:tblGrid>
              <a:tr h="85934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Духовность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субъективная реальность человека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6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интенция (осознанное устремление) человека к Абсолютным ценностям (Добро, Красота, Истина), детерминирующая гармонию души и тела в сочетании с социальным долгом  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врожденное стремление к Идеалу – Абсолютные ценности /Бог;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внутренняя способность человека к творчеству;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осознанные устремления к личностному и нравственному развитию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созданная по образу и подобию Божия одна из частей человека наряду с душой и телом, детерминирующая способность человека быть творцом и личностью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77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879791"/>
              </p:ext>
            </p:extLst>
          </p:nvPr>
        </p:nvGraphicFramePr>
        <p:xfrm>
          <a:off x="468313" y="260648"/>
          <a:ext cx="8207375" cy="6539567"/>
        </p:xfrm>
        <a:graphic>
          <a:graphicData uri="http://schemas.openxmlformats.org/drawingml/2006/table">
            <a:tbl>
              <a:tblPr/>
              <a:tblGrid>
                <a:gridCol w="2735262"/>
                <a:gridCol w="2736850"/>
                <a:gridCol w="2735263"/>
              </a:tblGrid>
              <a:tr h="89175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Ценности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ориентиры в духовно-нравственном развитии детей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78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осмысленные значимости, которые существуют в двух формах – переживание и осмысление;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главная ценность – духовный смысл жизни, который корректирует всю систему ценностей детей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тождественность процессов: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чувственное проживание (переживание) – молитва,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разумная рефлексия (осмысление) – покаяние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принятые на веру этические нормы жизни в контексте конкретной религии;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главная ценность – «страх Божий» - боязнь обидеть Бога непослушанием и грехами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/>
              <a:t>. </a:t>
            </a:r>
            <a:endParaRPr lang="ru-RU" sz="6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>
                <a:solidFill>
                  <a:schemeClr val="bg1"/>
                </a:solidFill>
                <a:effectLst/>
              </a:rPr>
              <a:t>Мировоззренческие риски </a:t>
            </a:r>
            <a:endParaRPr lang="ru-RU" sz="36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824536"/>
          </a:xfrm>
        </p:spPr>
        <p:txBody>
          <a:bodyPr/>
          <a:lstStyle/>
          <a:p>
            <a:pPr marL="0" indent="0" algn="ctr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Неустойчивость развивающегося сознания детей, на которое воздействуют стихийные социокультурные факторы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" y="3933056"/>
            <a:ext cx="4382901" cy="291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09" y="3933057"/>
            <a:ext cx="4366891" cy="291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</a:rPr>
              <a:t>Социокультурные риски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Возбуждение низменных человеческих инстинктов</a:t>
            </a:r>
          </a:p>
          <a:p>
            <a:pPr marL="0" indent="0">
              <a:lnSpc>
                <a:spcPct val="90000"/>
              </a:lnSpc>
              <a:buNone/>
            </a:pP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9826"/>
            <a:ext cx="3973056" cy="397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668" y="2884943"/>
            <a:ext cx="2620198" cy="397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70603"/>
            <a:ext cx="3317820" cy="443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/>
              </a:rPr>
              <a:t>Социокультурные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/>
              </a:rPr>
              <a:t>риски</a:t>
            </a:r>
            <a:endParaRPr lang="ru-RU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Вовлечение детей в различные секты</a:t>
            </a:r>
          </a:p>
          <a:p>
            <a:pPr>
              <a:lnSpc>
                <a:spcPct val="90000"/>
              </a:lnSpc>
            </a:pP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381750" cy="440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29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/>
              </a:rPr>
              <a:t>Социокультурные риски</a:t>
            </a:r>
            <a:endParaRPr lang="ru-RU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</a:rPr>
              <a:t>Привязанность к неформальным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</a:rPr>
              <a:t>асоциальным движениям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832" y="2492896"/>
            <a:ext cx="5340085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29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/>
              </a:rPr>
              <a:t>Результат воздействия СМИ – ДИКТАТУРА  ИНСТИНКТОВ:</a:t>
            </a:r>
            <a:endParaRPr lang="ru-RU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Стремление к обладанию материальными и иными благами вопреки необходимой достаточности</a:t>
            </a:r>
            <a:r>
              <a:rPr lang="ru-RU" sz="3600" b="1" dirty="0" smtClean="0"/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498" y="3284984"/>
            <a:ext cx="4876800" cy="335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" y="3284984"/>
            <a:ext cx="4242404" cy="335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0" r="3048"/>
          <a:stretch/>
        </p:blipFill>
        <p:spPr bwMode="auto">
          <a:xfrm>
            <a:off x="-202479" y="3284985"/>
            <a:ext cx="4788000" cy="357301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СМИ – ДИКТАТУРА  ИНСТИНКТОВ: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 algn="ctr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Неуправляемый половой инстинкт</a:t>
            </a:r>
          </a:p>
          <a:p>
            <a:pPr marL="0" indent="0">
              <a:buNone/>
            </a:pPr>
            <a:endParaRPr lang="ru-RU" sz="3600" b="1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5" r="1134"/>
          <a:stretch/>
        </p:blipFill>
        <p:spPr bwMode="auto">
          <a:xfrm>
            <a:off x="4356000" y="3284986"/>
            <a:ext cx="4788000" cy="357301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116632"/>
            <a:ext cx="8229600" cy="1440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lt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smtClean="0">
                <a:solidFill>
                  <a:schemeClr val="bg1"/>
                </a:solidFill>
                <a:effectLst/>
              </a:rPr>
              <a:t>Результат воздействия СМИ – ДИКТАТУРА  ИНСТИНКТОВ:</a:t>
            </a:r>
            <a:endParaRPr lang="ru-RU" sz="36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519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Жадность и страсть к потреблению 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24715"/>
            <a:ext cx="5472608" cy="411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lt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500"/>
              </a:lnSpc>
            </a:pPr>
            <a:r>
              <a:rPr lang="ru-RU" sz="3200" dirty="0" smtClean="0">
                <a:solidFill>
                  <a:schemeClr val="bg1"/>
                </a:solidFill>
                <a:effectLst/>
              </a:rPr>
              <a:t>Результат воздействия СМИ – ДИКТАТУРА  ИНСТИНКТОВ:</a:t>
            </a:r>
            <a:endParaRPr lang="ru-RU" sz="32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519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-44072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</a:b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Тема 4.5: Мировоззренческие и социокультурные риски духовно-нравственного воспитания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детей и молодежи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5400"/>
              </a:lnSpc>
            </a:pPr>
            <a:r>
              <a:rPr lang="ru-RU" sz="3200" dirty="0" smtClean="0">
                <a:effectLst/>
              </a:rPr>
              <a:t>Результат воздействия СМИ – 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КУЛЬТ  АНТИКУЛЬТУРЫ</a:t>
            </a:r>
            <a:endParaRPr lang="ru-RU" sz="32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533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Превращение молодых людей под воздействием поп-культуры в «одинаковую толпу»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6" y="3715458"/>
            <a:ext cx="2809557" cy="280831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B h="3175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943" y="3356992"/>
            <a:ext cx="3502181" cy="35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033" y="3728887"/>
            <a:ext cx="2809875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effectLst/>
              </a:rPr>
              <a:t>Социокультурные риски</a:t>
            </a:r>
            <a:endParaRPr lang="ru-RU" sz="36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Вовлечение детей в различные секты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05" y="2852936"/>
            <a:ext cx="4323774" cy="298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775" y="3429000"/>
            <a:ext cx="481379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3600"/>
              </a:lnSpc>
            </a:pPr>
            <a:r>
              <a:rPr lang="ru-RU" sz="3600" dirty="0" smtClean="0">
                <a:effectLst/>
              </a:rPr>
              <a:t>Основной показатель деструктивности нетрадиционных религий</a:t>
            </a:r>
            <a:endParaRPr lang="ru-RU" sz="3600" dirty="0">
              <a:effectLst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idx="1"/>
          </p:nvPr>
        </p:nvSpPr>
        <p:spPr>
          <a:xfrm>
            <a:off x="100201" y="2060848"/>
            <a:ext cx="8856984" cy="81594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buFontTx/>
              <a:buNone/>
            </a:pPr>
            <a:r>
              <a:rPr lang="ru-RU" b="1" dirty="0" smtClean="0">
                <a:solidFill>
                  <a:schemeClr val="tx1"/>
                </a:solidFill>
              </a:rPr>
              <a:t>Узурпация </a:t>
            </a:r>
            <a:r>
              <a:rPr lang="ru-RU" b="1" dirty="0">
                <a:solidFill>
                  <a:schemeClr val="tx1"/>
                </a:solidFill>
              </a:rPr>
              <a:t>свободы и </a:t>
            </a:r>
            <a:r>
              <a:rPr lang="ru-RU" b="1" dirty="0" smtClean="0">
                <a:solidFill>
                  <a:schemeClr val="tx1"/>
                </a:solidFill>
              </a:rPr>
              <a:t>независимости </a:t>
            </a:r>
            <a:r>
              <a:rPr lang="ru-RU" b="1" dirty="0">
                <a:solidFill>
                  <a:schemeClr val="tx1"/>
                </a:solidFill>
              </a:rPr>
              <a:t>личности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059" y="2636911"/>
            <a:ext cx="5991269" cy="418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4200"/>
              </a:lnSpc>
            </a:pPr>
            <a:r>
              <a:rPr lang="ru-RU" sz="3600" dirty="0" smtClean="0">
                <a:solidFill>
                  <a:schemeClr val="bg1"/>
                </a:solidFill>
                <a:effectLst/>
              </a:rPr>
              <a:t>Признаки деструктивных </a:t>
            </a:r>
            <a:br>
              <a:rPr lang="ru-RU" sz="3600" dirty="0" smtClean="0">
                <a:solidFill>
                  <a:schemeClr val="bg1"/>
                </a:solidFill>
                <a:effectLst/>
              </a:rPr>
            </a:br>
            <a:r>
              <a:rPr lang="ru-RU" sz="3600" dirty="0" smtClean="0">
                <a:solidFill>
                  <a:schemeClr val="bg1"/>
                </a:solidFill>
                <a:effectLst/>
              </a:rPr>
              <a:t>сект  и  объединений</a:t>
            </a:r>
            <a:endParaRPr lang="ru-RU" sz="3600" dirty="0">
              <a:solidFill>
                <a:schemeClr val="bg1"/>
              </a:solidFill>
              <a:effectLst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Отсутствие </a:t>
            </a:r>
            <a:r>
              <a:rPr lang="ru-RU" sz="2800" b="1" dirty="0">
                <a:solidFill>
                  <a:schemeClr val="tx1"/>
                </a:solidFill>
              </a:rPr>
              <a:t>стабильного вероучения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Нетерпимое отношение ко всем религиям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Обожествление их лидеров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Системы унизительных или опасных требований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Апокалипсическое запугивание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Навязчивое миссионерство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Применение </a:t>
            </a:r>
            <a:r>
              <a:rPr lang="ru-RU" sz="2800" b="1" dirty="0" smtClean="0">
                <a:solidFill>
                  <a:schemeClr val="tx1"/>
                </a:solidFill>
              </a:rPr>
              <a:t>физического </a:t>
            </a:r>
            <a:r>
              <a:rPr lang="ru-RU" sz="2800" b="1" dirty="0">
                <a:solidFill>
                  <a:schemeClr val="tx1"/>
                </a:solidFill>
              </a:rPr>
              <a:t>или психического насилия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Психовоздействующие методы и средства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Отрицание семьи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01188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С</a:t>
            </a:r>
            <a:r>
              <a:rPr lang="ru-RU" b="1" dirty="0" smtClean="0"/>
              <a:t>оциально-педагогические факторы - разработка </a:t>
            </a:r>
            <a:br>
              <a:rPr lang="ru-RU" b="1" dirty="0" smtClean="0"/>
            </a:br>
            <a:r>
              <a:rPr lang="ru-RU" b="1" dirty="0" smtClean="0"/>
              <a:t>программ духовно-нравственного воспитания школьников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8002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>
                <a:effectLst/>
              </a:rPr>
              <a:t>ПЕДАГОГИЧЕСКИЕ 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факторы </a:t>
            </a:r>
            <a:endParaRPr lang="ru-RU" sz="3600" dirty="0">
              <a:effectLst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48880"/>
            <a:ext cx="8229600" cy="2664296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Преодоление педагогических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стереотипов</a:t>
            </a: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Духовно ориентированная концепция образования и воспитания</a:t>
            </a:r>
          </a:p>
          <a:p>
            <a:pPr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0648"/>
            <a:ext cx="8496944" cy="216024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4200"/>
              </a:lnSpc>
            </a:pPr>
            <a:r>
              <a:rPr lang="ru-RU" sz="3600" dirty="0" smtClean="0">
                <a:effectLst/>
              </a:rPr>
              <a:t>КРЕДО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>
                <a:effectLst/>
              </a:rPr>
              <a:t>духовно </a:t>
            </a:r>
            <a:r>
              <a:rPr lang="ru-RU" sz="3600" dirty="0">
                <a:effectLst/>
              </a:rPr>
              <a:t>ориентированного процесса воспитания 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FontTx/>
              <a:buNone/>
            </a:pPr>
            <a:endParaRPr lang="ru-RU" sz="4800" b="1" dirty="0" smtClean="0"/>
          </a:p>
          <a:p>
            <a:pPr algn="ctr">
              <a:buFontTx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Духовный </a:t>
            </a:r>
            <a:r>
              <a:rPr lang="ru-RU" sz="3600" b="1" dirty="0">
                <a:solidFill>
                  <a:schemeClr val="bg1"/>
                </a:solidFill>
              </a:rPr>
              <a:t>есть живой человек</a:t>
            </a:r>
          </a:p>
          <a:p>
            <a:pPr algn="ctr">
              <a:buFontTx/>
              <a:buNone/>
            </a:pPr>
            <a:endParaRPr lang="ru-RU" sz="4800" b="1" dirty="0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042988" y="4336148"/>
            <a:ext cx="69135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kumimoji="0" lang="en-US" sz="3600" b="1" dirty="0" smtClean="0"/>
              <a:t>Homo </a:t>
            </a:r>
            <a:r>
              <a:rPr kumimoji="0" lang="en-US" sz="3600" b="1" dirty="0" err="1"/>
              <a:t>Spiritalis</a:t>
            </a:r>
            <a:r>
              <a:rPr kumimoji="0" lang="en-US" sz="3600" b="1" dirty="0"/>
              <a:t> et </a:t>
            </a:r>
            <a:r>
              <a:rPr kumimoji="0" lang="en-US" sz="3600" b="1" dirty="0" err="1"/>
              <a:t>vivatis</a:t>
            </a:r>
            <a:r>
              <a:rPr kumimoji="0"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51216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4200"/>
              </a:lnSpc>
            </a:pPr>
            <a:r>
              <a:rPr lang="ru-RU" sz="3600" dirty="0">
                <a:effectLst/>
              </a:rPr>
              <a:t>Педагогика духовности: 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миф </a:t>
            </a:r>
            <a:r>
              <a:rPr lang="ru-RU" sz="3600" dirty="0">
                <a:effectLst/>
              </a:rPr>
              <a:t>или реальность?</a:t>
            </a:r>
          </a:p>
        </p:txBody>
      </p:sp>
      <p:sp>
        <p:nvSpPr>
          <p:cNvPr id="34819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tx1"/>
                </a:solidFill>
              </a:rPr>
              <a:t>Возрождение религиозных традиционных </a:t>
            </a:r>
            <a:r>
              <a:rPr lang="ru-RU" b="1" dirty="0" smtClean="0">
                <a:solidFill>
                  <a:schemeClr val="tx1"/>
                </a:solidFill>
              </a:rPr>
              <a:t>ценностей</a:t>
            </a:r>
          </a:p>
          <a:p>
            <a:pPr algn="ctr">
              <a:lnSpc>
                <a:spcPct val="9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tx1"/>
                </a:solidFill>
              </a:rPr>
              <a:t>Поликонфессиональное состояние </a:t>
            </a:r>
            <a:r>
              <a:rPr lang="ru-RU" b="1" dirty="0" smtClean="0">
                <a:solidFill>
                  <a:schemeClr val="tx1"/>
                </a:solidFill>
              </a:rPr>
              <a:t>общества</a:t>
            </a:r>
          </a:p>
          <a:p>
            <a:pPr algn="ctr">
              <a:lnSpc>
                <a:spcPct val="9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tx1"/>
                </a:solidFill>
              </a:rPr>
              <a:t>Интеграция религиозного и научного </a:t>
            </a:r>
            <a:r>
              <a:rPr lang="ru-RU" b="1" dirty="0" smtClean="0">
                <a:solidFill>
                  <a:schemeClr val="tx1"/>
                </a:solidFill>
              </a:rPr>
              <a:t>миропонимания</a:t>
            </a:r>
          </a:p>
          <a:p>
            <a:pPr algn="ctr">
              <a:lnSpc>
                <a:spcPct val="9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tx1"/>
                </a:solidFill>
              </a:rPr>
              <a:t>Развитие отечественной педагогики, ориентированной на духовность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3505200" y="3733800"/>
            <a:ext cx="2133600" cy="914400"/>
          </a:xfrm>
          <a:prstGeom prst="ellipse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188640"/>
            <a:ext cx="8858250" cy="148706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4200"/>
              </a:lnSpc>
            </a:pPr>
            <a:r>
              <a:rPr lang="ru-RU" sz="3600" dirty="0">
                <a:effectLst/>
              </a:rPr>
              <a:t>Христианская антропология и педагогика духовности о смысле жизни</a:t>
            </a:r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3581400" y="2362200"/>
            <a:ext cx="1905000" cy="1143000"/>
          </a:xfrm>
          <a:prstGeom prst="ellipse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581400" y="25908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/>
              <a:t>Богочеловек 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3505200" y="3886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/>
              <a:t>Человек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1371600" y="4953000"/>
            <a:ext cx="6477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kumimoji="0" lang="ru-RU" dirty="0"/>
          </a:p>
          <a:p>
            <a:pPr algn="ctr">
              <a:spcBef>
                <a:spcPct val="50000"/>
              </a:spcBef>
            </a:pPr>
            <a:r>
              <a:rPr kumimoji="0" lang="ru-RU" b="1" dirty="0"/>
              <a:t>Добро                   Красота                      Истина</a:t>
            </a:r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 flipH="1">
            <a:off x="2267744" y="4419600"/>
            <a:ext cx="1313656" cy="1035844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5562600" y="4419600"/>
            <a:ext cx="1143000" cy="1035844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>
            <a:off x="4533900" y="4648200"/>
            <a:ext cx="0" cy="807244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611560" y="6324600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sz="2400" dirty="0"/>
              <a:t>Совершенствование = Обожение = Спасение</a:t>
            </a:r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 flipV="1">
            <a:off x="2743200" y="4724400"/>
            <a:ext cx="1066800" cy="1600200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H="1" flipV="1">
            <a:off x="5105400" y="4724400"/>
            <a:ext cx="1219200" cy="1600200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5861" name="Line 21"/>
          <p:cNvSpPr>
            <a:spLocks noChangeShapeType="1"/>
          </p:cNvSpPr>
          <p:nvPr/>
        </p:nvSpPr>
        <p:spPr bwMode="auto">
          <a:xfrm flipH="1">
            <a:off x="5181600" y="6324600"/>
            <a:ext cx="76200" cy="152400"/>
          </a:xfrm>
          <a:prstGeom prst="line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755650" y="981075"/>
            <a:ext cx="74168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dirty="0" smtClean="0"/>
              <a:t>ПЛАН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Особенности мировоззрения воспитателей в современном российском образовании.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Смысловой контекст интеграции основополагающих понятий.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Социокультурные риски в процессе духовно-нравственного воспитания обучающихся.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Социально-педагогические факторы - разработка программ духовно-нравственного воспитания обучающихся.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67544" y="260648"/>
            <a:ext cx="8229600" cy="56817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9600" b="1" smtClean="0">
                <a:solidFill>
                  <a:prstClr val="black"/>
                </a:solidFill>
              </a:rPr>
              <a:t>СПАСИБО за внимание!</a:t>
            </a:r>
            <a:endParaRPr lang="ru-RU" sz="9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15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ts val="3200"/>
              </a:lnSpc>
            </a:pPr>
            <a:r>
              <a:rPr lang="ru-RU" sz="3600" dirty="0" smtClean="0">
                <a:effectLst/>
              </a:rPr>
              <a:t>Мировоззренческие риски </a:t>
            </a:r>
            <a:endParaRPr lang="ru-RU" sz="3600" dirty="0"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Социальные стереотипы педагогов, проникающие в профессиональную деятельность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411" y="2780928"/>
            <a:ext cx="5524500" cy="346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>
                <a:solidFill>
                  <a:schemeClr val="bg1"/>
                </a:solidFill>
                <a:cs typeface="Arial" charset="0"/>
              </a:rPr>
              <a:t>Социальные </a:t>
            </a:r>
            <a:r>
              <a:rPr lang="ru-RU" sz="3200" dirty="0" smtClean="0">
                <a:solidFill>
                  <a:schemeClr val="bg1"/>
                </a:solidFill>
                <a:cs typeface="Arial" charset="0"/>
              </a:rPr>
              <a:t>стереотипы</a:t>
            </a:r>
            <a:br>
              <a:rPr lang="ru-RU" sz="3200" dirty="0" smtClean="0">
                <a:solidFill>
                  <a:schemeClr val="bg1"/>
                </a:solidFill>
                <a:cs typeface="Arial" charset="0"/>
              </a:rPr>
            </a:br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свойства </a:t>
            </a:r>
            <a:r>
              <a:rPr lang="ru-RU" sz="3200" b="1" dirty="0">
                <a:solidFill>
                  <a:schemeClr val="bg1"/>
                </a:solidFill>
                <a:cs typeface="Arial" charset="0"/>
              </a:rPr>
              <a:t>обыденного сознания</a:t>
            </a:r>
            <a:r>
              <a:rPr lang="ru-RU" sz="3200" dirty="0" smtClean="0">
                <a:solidFill>
                  <a:schemeClr val="bg1"/>
                </a:solidFill>
                <a:cs typeface="Arial" charset="0"/>
              </a:rPr>
              <a:t> 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8614766"/>
              </p:ext>
            </p:extLst>
          </p:nvPr>
        </p:nvGraphicFramePr>
        <p:xfrm>
          <a:off x="457200" y="1600200"/>
          <a:ext cx="82296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0607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79"/>
            <a:ext cx="8136904" cy="230425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Особенности действия социальных стереотипов в современной России –столкновение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endParaRPr lang="ru-RU" sz="2800" dirty="0">
              <a:effectLst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81481022"/>
              </p:ext>
            </p:extLst>
          </p:nvPr>
        </p:nvGraphicFramePr>
        <p:xfrm>
          <a:off x="1547664" y="3140968"/>
          <a:ext cx="655272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400" dirty="0" smtClean="0"/>
              <a:t>Социальный стереотип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Религия может решить все проблемы в процессе воспитания детей 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4297363" cy="346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76" y="2972345"/>
            <a:ext cx="3925887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4400" dirty="0"/>
              <a:t>Сущность и содержание</a:t>
            </a:r>
            <a:endParaRPr lang="ru-RU" sz="60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185924515"/>
              </p:ext>
            </p:extLst>
          </p:nvPr>
        </p:nvGraphicFramePr>
        <p:xfrm>
          <a:off x="323528" y="1397000"/>
          <a:ext cx="8496944" cy="3532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4929198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ДУХОВНОСТИ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2643182"/>
            <a:ext cx="1004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 </a:t>
            </a:r>
            <a:r>
              <a:rPr lang="ru-RU" sz="4000" b="1" dirty="0" smtClean="0"/>
              <a:t>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4664"/>
            <a:ext cx="7772400" cy="410445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400" b="1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effectLst/>
              </a:rPr>
            </a:br>
            <a:r>
              <a:rPr lang="ru-RU" sz="4400" b="1" dirty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>
                <a:solidFill>
                  <a:schemeClr val="bg1"/>
                </a:solidFill>
                <a:effectLst/>
              </a:rPr>
            </a:br>
            <a:r>
              <a:rPr lang="ru-RU" sz="4400" b="1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effectLst/>
              </a:rPr>
            </a:br>
            <a:r>
              <a:rPr lang="ru-RU" sz="4400" b="1" dirty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>
                <a:solidFill>
                  <a:schemeClr val="bg1"/>
                </a:solidFill>
                <a:effectLst/>
              </a:rPr>
            </a:br>
            <a:r>
              <a:rPr lang="ru-RU" sz="4400" b="1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effectLst/>
              </a:rPr>
            </a:br>
            <a:r>
              <a:rPr lang="ru-RU" sz="4400" b="1" dirty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>
                <a:solidFill>
                  <a:schemeClr val="bg1"/>
                </a:solidFill>
                <a:effectLst/>
              </a:rPr>
            </a:br>
            <a:r>
              <a:rPr lang="ru-RU" sz="4400" b="1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effectLst/>
              </a:rPr>
            </a:br>
            <a:r>
              <a:rPr lang="ru-RU" sz="4400" b="1" dirty="0">
                <a:solidFill>
                  <a:schemeClr val="bg1"/>
                </a:solidFill>
                <a:effectLst/>
              </a:rPr>
              <a:t/>
            </a:r>
            <a:br>
              <a:rPr lang="ru-RU" sz="4400" b="1" dirty="0">
                <a:solidFill>
                  <a:schemeClr val="bg1"/>
                </a:solidFill>
                <a:effectLst/>
              </a:rPr>
            </a:br>
            <a:r>
              <a:rPr lang="ru-RU" sz="4400" b="1" dirty="0" smtClean="0">
                <a:solidFill>
                  <a:schemeClr val="bg1"/>
                </a:solidFill>
                <a:effectLst/>
              </a:rPr>
              <a:t>Смысловой </a:t>
            </a:r>
            <a:r>
              <a:rPr lang="ru-RU" sz="4400" b="1" dirty="0">
                <a:solidFill>
                  <a:schemeClr val="bg1"/>
                </a:solidFill>
                <a:effectLst/>
              </a:rPr>
              <a:t>контекст интеграции основополагающих понятий</a:t>
            </a:r>
            <a:r>
              <a:rPr lang="ru-RU" sz="4400" dirty="0">
                <a:solidFill>
                  <a:schemeClr val="bg1"/>
                </a:solidFill>
                <a:effectLst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4400" dirty="0" smtClean="0">
                <a:solidFill>
                  <a:schemeClr val="bg1"/>
                </a:solidFill>
                <a:effectLst/>
              </a:rPr>
            </a:br>
            <a:endParaRPr lang="ru-RU" sz="44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854</TotalTime>
  <Words>965</Words>
  <Application>Microsoft Office PowerPoint</Application>
  <PresentationFormat>Экран (4:3)</PresentationFormat>
  <Paragraphs>130</Paragraphs>
  <Slides>30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Исполнительная</vt:lpstr>
      <vt:lpstr>Тема Office</vt:lpstr>
      <vt:lpstr>2_Тема Office</vt:lpstr>
      <vt:lpstr>ОБЩАЯ   И ПРОФЕССИОНАЛЬНАЯ ПЕДАГОГИКА</vt:lpstr>
      <vt:lpstr> Тема 4.5: Мировоззренческие и социокультурные риски духовно-нравственного воспитания детей и молодежи</vt:lpstr>
      <vt:lpstr>ПЛАН</vt:lpstr>
      <vt:lpstr>Мировоззренческие риски </vt:lpstr>
      <vt:lpstr>Социальные стереотипы свойства обыденного сознания </vt:lpstr>
      <vt:lpstr>         Особенности действия социальных стереотипов в современной России –столкновение </vt:lpstr>
      <vt:lpstr>Социальный стереотип</vt:lpstr>
      <vt:lpstr>         Сущность и содержание</vt:lpstr>
      <vt:lpstr>        Смысловой контекст интеграции основополагающих понятий  </vt:lpstr>
      <vt:lpstr>Презентация PowerPoint</vt:lpstr>
      <vt:lpstr>Презентация PowerPoint</vt:lpstr>
      <vt:lpstr>Презентация PowerPoint</vt:lpstr>
      <vt:lpstr>  Мировоззренческие риски </vt:lpstr>
      <vt:lpstr>Социокультурные риски</vt:lpstr>
      <vt:lpstr>Социокультурные риски</vt:lpstr>
      <vt:lpstr>Социокультурные риски</vt:lpstr>
      <vt:lpstr>Результат воздействия СМИ – ДИКТАТУРА  ИНСТИНКТОВ:</vt:lpstr>
      <vt:lpstr>СМИ – ДИКТАТУРА  ИНСТИНКТОВ:</vt:lpstr>
      <vt:lpstr>Результат воздействия СМИ – ДИКТАТУРА  ИНСТИНКТОВ:</vt:lpstr>
      <vt:lpstr>Результат воздействия СМИ –  КУЛЬТ  АНТИКУЛЬТУРЫ</vt:lpstr>
      <vt:lpstr>Социокультурные риски</vt:lpstr>
      <vt:lpstr>Основной показатель деструктивности нетрадиционных религий</vt:lpstr>
      <vt:lpstr>Признаки деструктивных  сект  и  объединений</vt:lpstr>
      <vt:lpstr>Социально-педагогические факторы - разработка  программ духовно-нравственного воспитания школьников </vt:lpstr>
      <vt:lpstr>ПЕДАГОГИЧЕСКИЕ  факторы </vt:lpstr>
      <vt:lpstr>КРЕДО  духовно ориентированного процесса воспитания </vt:lpstr>
      <vt:lpstr>Педагогика духовности:  миф или реальность?</vt:lpstr>
      <vt:lpstr>Христианская антропология и педагогика духовности о смысле жизни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духовность человека, ребёнка, школьника? Сущность и содержание светской и религиозной духовности (4 часа).</dc:title>
  <dc:creator>Власова</dc:creator>
  <cp:lastModifiedBy>1</cp:lastModifiedBy>
  <cp:revision>80</cp:revision>
  <dcterms:created xsi:type="dcterms:W3CDTF">2010-04-12T05:44:21Z</dcterms:created>
  <dcterms:modified xsi:type="dcterms:W3CDTF">2015-11-01T02:27:10Z</dcterms:modified>
</cp:coreProperties>
</file>