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84" r:id="rId16"/>
    <p:sldId id="269" r:id="rId17"/>
    <p:sldId id="270" r:id="rId18"/>
    <p:sldId id="271" r:id="rId19"/>
    <p:sldId id="272" r:id="rId20"/>
    <p:sldId id="285" r:id="rId21"/>
    <p:sldId id="273" r:id="rId22"/>
    <p:sldId id="274" r:id="rId23"/>
    <p:sldId id="275" r:id="rId24"/>
    <p:sldId id="276" r:id="rId25"/>
    <p:sldId id="277" r:id="rId26"/>
    <p:sldId id="281" r:id="rId27"/>
    <p:sldId id="286" r:id="rId28"/>
    <p:sldId id="282" r:id="rId29"/>
    <p:sldId id="287" r:id="rId30"/>
    <p:sldId id="283" r:id="rId31"/>
    <p:sldId id="289" r:id="rId32"/>
    <p:sldId id="288" r:id="rId33"/>
    <p:sldId id="290" r:id="rId34"/>
    <p:sldId id="278" r:id="rId35"/>
    <p:sldId id="279" r:id="rId36"/>
    <p:sldId id="291" r:id="rId37"/>
    <p:sldId id="280" r:id="rId38"/>
    <p:sldId id="301" r:id="rId39"/>
    <p:sldId id="292" r:id="rId40"/>
    <p:sldId id="302" r:id="rId41"/>
    <p:sldId id="293" r:id="rId42"/>
    <p:sldId id="303" r:id="rId43"/>
    <p:sldId id="294" r:id="rId44"/>
    <p:sldId id="304" r:id="rId45"/>
    <p:sldId id="295" r:id="rId46"/>
    <p:sldId id="305" r:id="rId47"/>
    <p:sldId id="296" r:id="rId48"/>
    <p:sldId id="306" r:id="rId49"/>
    <p:sldId id="297" r:id="rId50"/>
    <p:sldId id="298" r:id="rId51"/>
    <p:sldId id="299" r:id="rId52"/>
    <p:sldId id="308" r:id="rId53"/>
    <p:sldId id="307" r:id="rId54"/>
    <p:sldId id="300" r:id="rId55"/>
    <p:sldId id="309" r:id="rId56"/>
    <p:sldId id="310" r:id="rId57"/>
    <p:sldId id="317" r:id="rId58"/>
    <p:sldId id="311" r:id="rId59"/>
    <p:sldId id="312" r:id="rId60"/>
    <p:sldId id="313" r:id="rId61"/>
    <p:sldId id="314" r:id="rId62"/>
    <p:sldId id="315" r:id="rId63"/>
    <p:sldId id="316" r:id="rId64"/>
    <p:sldId id="318" r:id="rId65"/>
    <p:sldId id="319" r:id="rId66"/>
    <p:sldId id="320" r:id="rId67"/>
    <p:sldId id="322" r:id="rId6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B9D2B-AC16-4B68-B8DB-E4F5BE414B13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6A83A-7B5A-4300-9B8F-1E0258704E4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B9D2B-AC16-4B68-B8DB-E4F5BE414B13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6A83A-7B5A-4300-9B8F-1E0258704E4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B9D2B-AC16-4B68-B8DB-E4F5BE414B13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6A83A-7B5A-4300-9B8F-1E0258704E4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B9D2B-AC16-4B68-B8DB-E4F5BE414B13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6A83A-7B5A-4300-9B8F-1E0258704E4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B9D2B-AC16-4B68-B8DB-E4F5BE414B13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6A83A-7B5A-4300-9B8F-1E0258704E4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B9D2B-AC16-4B68-B8DB-E4F5BE414B13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6A83A-7B5A-4300-9B8F-1E0258704E4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B9D2B-AC16-4B68-B8DB-E4F5BE414B13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6A83A-7B5A-4300-9B8F-1E0258704E4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B9D2B-AC16-4B68-B8DB-E4F5BE414B13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6A83A-7B5A-4300-9B8F-1E0258704E4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B9D2B-AC16-4B68-B8DB-E4F5BE414B13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6A83A-7B5A-4300-9B8F-1E0258704E4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B9D2B-AC16-4B68-B8DB-E4F5BE414B13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6A83A-7B5A-4300-9B8F-1E0258704E4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B9D2B-AC16-4B68-B8DB-E4F5BE414B13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6A83A-7B5A-4300-9B8F-1E0258704E4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B9D2B-AC16-4B68-B8DB-E4F5BE414B13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6A83A-7B5A-4300-9B8F-1E0258704E4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1%D0%A1%D0%A1%D0%A0" TargetMode="External"/><Relationship Id="rId3" Type="http://schemas.openxmlformats.org/officeDocument/2006/relationships/hyperlink" Target="http://ru.wikipedia.org/wiki/%D0%98%D0%B6%D0%B5%D0%B2%D1%81%D0%BA%D0%BE%D0%B5" TargetMode="External"/><Relationship Id="rId7" Type="http://schemas.openxmlformats.org/officeDocument/2006/relationships/hyperlink" Target="http://ru.wikipedia.org/wiki/%D0%9A%D0%B0%D0%BB%D1%83%D0%B3%D0%B0" TargetMode="External"/><Relationship Id="rId2" Type="http://schemas.openxmlformats.org/officeDocument/2006/relationships/hyperlink" Target="http://ru.wikipedia.org/wiki/185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1935" TargetMode="External"/><Relationship Id="rId5" Type="http://schemas.openxmlformats.org/officeDocument/2006/relationships/hyperlink" Target="http://ru.wikipedia.org/wiki/%D0%A0%D0%BE%D1%81%D1%81%D0%B8%D0%B9%D1%81%D0%BA%D0%B0%D1%8F_%D0%B8%D0%BC%D0%BF%D0%B5%D1%80%D0%B8%D1%8F" TargetMode="External"/><Relationship Id="rId10" Type="http://schemas.openxmlformats.org/officeDocument/2006/relationships/image" Target="../media/image6.jpeg"/><Relationship Id="rId4" Type="http://schemas.openxmlformats.org/officeDocument/2006/relationships/hyperlink" Target="http://ru.wikipedia.org/wiki/%D0%A0%D1%8F%D0%B7%D0%B0%D0%BD%D1%81%D0%BA%D0%B0%D1%8F_%D0%B3%D1%83%D0%B1%D0%B5%D1%80%D0%BD%D0%B8%D1%8F" TargetMode="External"/><Relationship Id="rId9" Type="http://schemas.openxmlformats.org/officeDocument/2006/relationships/hyperlink" Target="http://ru.wikipedia.org/wiki/%D0%9A%D0%BE%D1%81%D0%BC%D0%BE%D0%BD%D0%B0%D0%B2%D1%82%D0%B8%D0%BA%D0%B0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1%D0%B8%D0%BE%D1%84%D0%B8%D0%B7%D0%B8%D0%BA%D0%B0" TargetMode="External"/><Relationship Id="rId3" Type="http://schemas.openxmlformats.org/officeDocument/2006/relationships/hyperlink" Target="http://ru.wikipedia.org/wiki/%D0%A6%D0%B5%D1%85%D0%B0%D0%BD%D0%BE%D0%B2%D0%B5%D1%86" TargetMode="External"/><Relationship Id="rId7" Type="http://schemas.openxmlformats.org/officeDocument/2006/relationships/hyperlink" Target="http://ru.wikipedia.org/wiki/%D0%A1%D0%A1%D0%A1%D0%A0" TargetMode="External"/><Relationship Id="rId2" Type="http://schemas.openxmlformats.org/officeDocument/2006/relationships/hyperlink" Target="http://ru.wikipedia.org/wiki/189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C%D0%BE%D1%81%D0%BA%D0%B2%D0%B0" TargetMode="External"/><Relationship Id="rId5" Type="http://schemas.openxmlformats.org/officeDocument/2006/relationships/hyperlink" Target="http://ru.wikipedia.org/wiki/1964" TargetMode="External"/><Relationship Id="rId10" Type="http://schemas.openxmlformats.org/officeDocument/2006/relationships/image" Target="../media/image7.jpeg"/><Relationship Id="rId4" Type="http://schemas.openxmlformats.org/officeDocument/2006/relationships/hyperlink" Target="http://ru.wikipedia.org/wiki/%D0%9F%D0%BE%D0%BB%D1%8C%D1%88%D0%B0" TargetMode="External"/><Relationship Id="rId9" Type="http://schemas.openxmlformats.org/officeDocument/2006/relationships/hyperlink" Target="http://ru.wikipedia.org/wiki/%D0%93%D0%B5%D0%BB%D0%B8%D0%BE%D0%B1%D0%B8%D0%BE%D0%BB%D0%BE%D0%B3%D0%B8%D1%8F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XX_%D0%B2%D0%B5%D0%BA" TargetMode="External"/><Relationship Id="rId13" Type="http://schemas.openxmlformats.org/officeDocument/2006/relationships/image" Target="../media/image8.jpeg"/><Relationship Id="rId3" Type="http://schemas.openxmlformats.org/officeDocument/2006/relationships/hyperlink" Target="http://ru.wikipedia.org/wiki/%D0%9A%D0%B8%D0%B5%D0%B2" TargetMode="External"/><Relationship Id="rId7" Type="http://schemas.openxmlformats.org/officeDocument/2006/relationships/hyperlink" Target="http://ru.wikipedia.org/wiki/%D0%A4%D0%B8%D0%BB%D0%BE%D1%81%D0%BE%D1%84" TargetMode="External"/><Relationship Id="rId12" Type="http://schemas.openxmlformats.org/officeDocument/2006/relationships/hyperlink" Target="http://ru.wikipedia.org/wiki/1925_%D0%B3%D0%BE%D0%B4" TargetMode="External"/><Relationship Id="rId2" Type="http://schemas.openxmlformats.org/officeDocument/2006/relationships/hyperlink" Target="http://ru.wikipedia.org/wiki/187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F%D0%B0%D1%80%D0%B8%D0%B6" TargetMode="External"/><Relationship Id="rId11" Type="http://schemas.openxmlformats.org/officeDocument/2006/relationships/hyperlink" Target="http://ru.wikipedia.org/wiki/%D0%A1%D0%BE%D0%B2%D0%B5%D1%82%D1%81%D0%BA%D0%B0%D1%8F_%D0%A0%D0%BE%D1%81%D1%81%D0%B8%D1%8F_(%D0%B3%D0%BE%D1%81%D1%83%D0%B4%D0%B0%D1%80%D1%81%D1%82%D0%B2%D0%BE)" TargetMode="External"/><Relationship Id="rId5" Type="http://schemas.openxmlformats.org/officeDocument/2006/relationships/hyperlink" Target="http://ru.wikipedia.org/w/index.php?title=%D0%9A%D0%BB%D0%B0%D0%BC%D0%B0%D1%80&amp;action=edit&amp;redlink=1" TargetMode="External"/><Relationship Id="rId10" Type="http://schemas.openxmlformats.org/officeDocument/2006/relationships/hyperlink" Target="http://ru.wikipedia.org/wiki/%D0%A4%D0%B8%D0%BB%D0%BE%D1%81%D0%BE%D1%84%D1%81%D0%BA%D0%B8%D0%B9_%D0%BF%D0%B0%D1%80%D0%BE%D1%85%D0%BE%D0%B4" TargetMode="External"/><Relationship Id="rId4" Type="http://schemas.openxmlformats.org/officeDocument/2006/relationships/hyperlink" Target="http://ru.wikipedia.org/wiki/1948" TargetMode="External"/><Relationship Id="rId9" Type="http://schemas.openxmlformats.org/officeDocument/2006/relationships/hyperlink" Target="http://ru.wikipedia.org/wiki/1922_%D0%B3%D0%BE%D0%B4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903" TargetMode="External"/><Relationship Id="rId7" Type="http://schemas.openxmlformats.org/officeDocument/2006/relationships/image" Target="../media/image9.jpeg"/><Relationship Id="rId2" Type="http://schemas.openxmlformats.org/officeDocument/2006/relationships/hyperlink" Target="http://ru.wikipedia.org/wiki/182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A%D0%BE%D1%81%D0%BC%D0%B8%D0%B7%D0%BC" TargetMode="External"/><Relationship Id="rId5" Type="http://schemas.openxmlformats.org/officeDocument/2006/relationships/hyperlink" Target="http://ru.wikipedia.org/wiki/%D0%A4%D1%83%D1%82%D1%83%D1%80%D0%BE%D0%BB%D0%BE%D0%B3" TargetMode="External"/><Relationship Id="rId4" Type="http://schemas.openxmlformats.org/officeDocument/2006/relationships/hyperlink" Target="http://ru.wikipedia.org/wiki/%D0%A4%D0%B8%D0%BB%D0%BE%D1%81%D0%BE%D1%84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1%D0%BE%D0%B3%D0%BE%D1%81%D0%BB%D0%BE%D0%B2" TargetMode="External"/><Relationship Id="rId13" Type="http://schemas.openxmlformats.org/officeDocument/2006/relationships/image" Target="../media/image10.jpeg"/><Relationship Id="rId3" Type="http://schemas.openxmlformats.org/officeDocument/2006/relationships/hyperlink" Target="http://ru.wikipedia.org/wiki/%D0%9C%D0%BE%D1%81%D0%BA%D0%B2%D0%B0" TargetMode="External"/><Relationship Id="rId7" Type="http://schemas.openxmlformats.org/officeDocument/2006/relationships/hyperlink" Target="http://ru.wikipedia.org/wiki/%D0%A4%D0%B8%D0%BB%D0%BE%D1%81%D0%BE%D1%84%D1%8B" TargetMode="External"/><Relationship Id="rId12" Type="http://schemas.openxmlformats.org/officeDocument/2006/relationships/hyperlink" Target="http://ru.wikipedia.org/wiki/XX_%D0%B2%D0%B5%D0%BA" TargetMode="External"/><Relationship Id="rId2" Type="http://schemas.openxmlformats.org/officeDocument/2006/relationships/hyperlink" Target="http://ru.wikipedia.org/wiki/185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0%D1%83%D1%81%D1%81%D0%BA%D0%B8%D0%B9" TargetMode="External"/><Relationship Id="rId11" Type="http://schemas.openxmlformats.org/officeDocument/2006/relationships/hyperlink" Target="http://ru.wikipedia.org/wiki/%D0%9F%D0%B5%D1%82%D0%B5%D1%80%D0%B1%D1%83%D1%80%D0%B3%D1%81%D0%BA%D0%B0%D1%8F_%D0%90%D0%BA%D0%B0%D0%B4%D0%B5%D0%BC%D0%B8%D1%8F_%D0%BD%D0%B0%D1%83%D0%BA" TargetMode="External"/><Relationship Id="rId5" Type="http://schemas.openxmlformats.org/officeDocument/2006/relationships/hyperlink" Target="http://ru.wikipedia.org/wiki/%D0%9C%D0%BE%D1%81%D0%BA%D0%BE%D0%B2%D1%81%D0%BA%D0%B0%D1%8F_%D0%B3%D1%83%D0%B1%D0%B5%D1%80%D0%BD%D0%B8%D1%8F" TargetMode="External"/><Relationship Id="rId10" Type="http://schemas.openxmlformats.org/officeDocument/2006/relationships/hyperlink" Target="http://ru.wikipedia.org/wiki/%D0%90%D0%BA%D0%B0%D0%B4%D0%B5%D0%BC%D0%B8%D0%BA" TargetMode="External"/><Relationship Id="rId4" Type="http://schemas.openxmlformats.org/officeDocument/2006/relationships/hyperlink" Target="http://ru.wikipedia.org/wiki/1900" TargetMode="External"/><Relationship Id="rId9" Type="http://schemas.openxmlformats.org/officeDocument/2006/relationships/hyperlink" Target="http://ru.wikipedia.org/wiki/%D0%9F%D0%BE%D1%8D%D0%B7%D0%B8%D1%8F" TargetMode="Externa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1%D0%B2%D1%8F%D1%89%D0%B5%D0%BD%D0%BD%D0%B8%D0%BA" TargetMode="External"/><Relationship Id="rId3" Type="http://schemas.openxmlformats.org/officeDocument/2006/relationships/hyperlink" Target="http://ru.wikipedia.org/wiki/%D0%95%D0%B2%D0%BB%D0%B0%D1%85" TargetMode="External"/><Relationship Id="rId7" Type="http://schemas.openxmlformats.org/officeDocument/2006/relationships/hyperlink" Target="http://ru.wikipedia.org/wiki/%D0%9F%D1%80%D0%B0%D0%B2%D0%BE%D1%81%D0%BB%D0%B0%D0%B2%D0%B8%D0%B5" TargetMode="External"/><Relationship Id="rId12" Type="http://schemas.openxmlformats.org/officeDocument/2006/relationships/image" Target="../media/image11.jpeg"/><Relationship Id="rId2" Type="http://schemas.openxmlformats.org/officeDocument/2006/relationships/hyperlink" Target="http://ru.wikipedia.org/wiki/188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B%D0%B5%D0%BD%D0%B8%D0%BD%D0%B3%D1%80%D0%B0%D0%B4" TargetMode="External"/><Relationship Id="rId11" Type="http://schemas.openxmlformats.org/officeDocument/2006/relationships/hyperlink" Target="http://ru.wikipedia.org/wiki/%D0%9F%D0%BE%D1%8D%D1%82" TargetMode="External"/><Relationship Id="rId5" Type="http://schemas.openxmlformats.org/officeDocument/2006/relationships/hyperlink" Target="http://ru.wikipedia.org/wiki/1937" TargetMode="External"/><Relationship Id="rId10" Type="http://schemas.openxmlformats.org/officeDocument/2006/relationships/hyperlink" Target="http://ru.wikipedia.org/wiki/%D0%A3%D1%87%D1%91%D0%BD%D1%8B%D0%B9" TargetMode="External"/><Relationship Id="rId4" Type="http://schemas.openxmlformats.org/officeDocument/2006/relationships/hyperlink" Target="http://ru.wikipedia.org/wiki/%D0%A0%D0%BE%D1%81%D1%81%D0%B8%D0%B9%D1%81%D0%BA%D0%B0%D1%8F_%D0%B8%D0%BC%D0%BF%D0%B5%D1%80%D0%B8%D1%8F" TargetMode="External"/><Relationship Id="rId9" Type="http://schemas.openxmlformats.org/officeDocument/2006/relationships/hyperlink" Target="http://ru.wikipedia.org/wiki/%D0%91%D0%BE%D0%B3%D0%BE%D1%81%D0%BB%D0%BE%D0%B2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8%D0%BD%D1%82%D1%83%D0%B8%D1%82%D0%B8%D0%B2%D0%B8%D0%B7%D0%BC" TargetMode="External"/><Relationship Id="rId3" Type="http://schemas.openxmlformats.org/officeDocument/2006/relationships/hyperlink" Target="http://ru.wikipedia.org/wiki/%D0%9A%D1%80%D0%B0%D1%81%D0%BB%D0%B0%D0%B2%D0%B0" TargetMode="External"/><Relationship Id="rId7" Type="http://schemas.openxmlformats.org/officeDocument/2006/relationships/hyperlink" Target="http://ru.wikipedia.org/wiki/%D0%A0%D1%83%D1%81%D1%81%D0%BA%D0%B0%D1%8F_%D1%84%D0%B8%D0%BB%D0%BE%D1%81%D0%BE%D1%84%D0%B8%D1%8F" TargetMode="External"/><Relationship Id="rId2" Type="http://schemas.openxmlformats.org/officeDocument/2006/relationships/hyperlink" Target="http://ru.wikipedia.org/wiki/187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F%D0%B0%D1%80%D0%B8%D0%B6" TargetMode="External"/><Relationship Id="rId5" Type="http://schemas.openxmlformats.org/officeDocument/2006/relationships/hyperlink" Target="http://ru.wikipedia.org/wiki/1965" TargetMode="External"/><Relationship Id="rId10" Type="http://schemas.openxmlformats.org/officeDocument/2006/relationships/image" Target="../media/image12.jpeg"/><Relationship Id="rId4" Type="http://schemas.openxmlformats.org/officeDocument/2006/relationships/hyperlink" Target="http://ru.wikipedia.org/wiki/%D0%A0%D0%BE%D1%81%D1%81%D0%B8%D0%B9%D1%81%D0%BA%D0%B0%D1%8F_%D0%B8%D0%BC%D0%BF%D0%B5%D1%80%D0%B8%D1%8F" TargetMode="External"/><Relationship Id="rId9" Type="http://schemas.openxmlformats.org/officeDocument/2006/relationships/hyperlink" Target="http://ru.wikipedia.org/wiki/%D0%A4%D0%B8%D0%BB%D0%BE%D1%81%D0%BE%D1%84%D0%B8%D1%8F" TargetMode="Externa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276373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4300" b="1" dirty="0">
                <a:solidFill>
                  <a:prstClr val="black"/>
                </a:solidFill>
              </a:rPr>
              <a:t>ОБЩАЯ </a:t>
            </a:r>
            <a:r>
              <a:rPr lang="ru-RU" sz="4300" b="1" dirty="0" smtClean="0">
                <a:solidFill>
                  <a:prstClr val="black"/>
                </a:solidFill>
              </a:rPr>
              <a:t/>
            </a:r>
            <a:br>
              <a:rPr lang="ru-RU" sz="4300" b="1" dirty="0" smtClean="0">
                <a:solidFill>
                  <a:prstClr val="black"/>
                </a:solidFill>
              </a:rPr>
            </a:br>
            <a:r>
              <a:rPr lang="ru-RU" sz="4300" b="1" dirty="0" smtClean="0">
                <a:solidFill>
                  <a:prstClr val="black"/>
                </a:solidFill>
              </a:rPr>
              <a:t> И ПРОФЕССИОНАЛЬНАЯ </a:t>
            </a:r>
            <a:r>
              <a:rPr lang="ru-RU" sz="4300" b="1" dirty="0">
                <a:solidFill>
                  <a:prstClr val="black"/>
                </a:solidFill>
              </a:rPr>
              <a:t>ПЕДАГОГИКА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Власова Татьяна Ивановна,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доктор педагогических наук,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профессор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85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Национальная идея в образовании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/>
              <a:t>Совокупность идей </a:t>
            </a:r>
            <a:r>
              <a:rPr lang="ru-RU" sz="4000" b="1" dirty="0"/>
              <a:t>отечественной истории и культуры, которые </a:t>
            </a:r>
            <a:r>
              <a:rPr lang="ru-RU" sz="4000" b="1" dirty="0" smtClean="0"/>
              <a:t>играют:</a:t>
            </a:r>
          </a:p>
          <a:p>
            <a:pPr algn="ctr">
              <a:buFontTx/>
              <a:buChar char="-"/>
            </a:pPr>
            <a:r>
              <a:rPr lang="ru-RU" sz="4000" b="1" dirty="0" smtClean="0"/>
              <a:t>объединяющую</a:t>
            </a:r>
            <a:r>
              <a:rPr lang="ru-RU" sz="4000" b="1" dirty="0"/>
              <a:t>, </a:t>
            </a:r>
            <a:endParaRPr lang="ru-RU" sz="4000" b="1" dirty="0" smtClean="0"/>
          </a:p>
          <a:p>
            <a:pPr algn="ctr">
              <a:buFontTx/>
              <a:buChar char="-"/>
            </a:pPr>
            <a:r>
              <a:rPr lang="ru-RU" sz="4000" b="1" dirty="0" smtClean="0"/>
              <a:t>вдохновляющую</a:t>
            </a:r>
          </a:p>
          <a:p>
            <a:pPr algn="ctr">
              <a:buFontTx/>
              <a:buChar char="-"/>
            </a:pPr>
            <a:r>
              <a:rPr lang="ru-RU" sz="4000" b="1" dirty="0" smtClean="0"/>
              <a:t>воспитывающую </a:t>
            </a:r>
            <a:r>
              <a:rPr lang="ru-RU" sz="4000" b="1" dirty="0"/>
              <a:t>роль в </a:t>
            </a:r>
            <a:r>
              <a:rPr lang="ru-RU" sz="4000" b="1" dirty="0" smtClean="0"/>
              <a:t>обществе </a:t>
            </a:r>
            <a:endParaRPr lang="ru-RU" sz="40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БАЗОВАЯ ИДЕЯ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/>
              <a:t>НАРОДНОСТЬ </a:t>
            </a:r>
            <a:r>
              <a:rPr lang="ru-RU" sz="5400" dirty="0" smtClean="0"/>
              <a:t>образования</a:t>
            </a:r>
          </a:p>
          <a:p>
            <a:pPr algn="ctr">
              <a:buNone/>
            </a:pPr>
            <a:r>
              <a:rPr lang="ru-RU" sz="5400" dirty="0"/>
              <a:t>о</a:t>
            </a:r>
            <a:r>
              <a:rPr lang="ru-RU" sz="5400" dirty="0" smtClean="0"/>
              <a:t>снователь идеи – </a:t>
            </a:r>
          </a:p>
          <a:p>
            <a:pPr algn="ctr">
              <a:buNone/>
            </a:pPr>
            <a:r>
              <a:rPr lang="ru-RU" sz="5400" dirty="0" smtClean="0"/>
              <a:t>К.Д. Ушинский</a:t>
            </a:r>
            <a:endParaRPr lang="ru-RU" sz="5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Константин Дмитриевич Ушинский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(1823-1870 г.)</a:t>
            </a:r>
            <a:endParaRPr lang="ru-RU" dirty="0"/>
          </a:p>
        </p:txBody>
      </p:sp>
      <p:pic>
        <p:nvPicPr>
          <p:cNvPr id="4" name="Содержимое 3" descr="Ушинский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68827" y="1600200"/>
            <a:ext cx="3606345" cy="4525963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ПОЛНОТА</a:t>
            </a:r>
            <a:r>
              <a:rPr lang="ru-RU" dirty="0" smtClean="0"/>
              <a:t> </a:t>
            </a:r>
            <a:r>
              <a:rPr lang="ru-RU" b="1" dirty="0" smtClean="0"/>
              <a:t>ОБУЧЕНИЯ</a:t>
            </a:r>
            <a:r>
              <a:rPr lang="ru-RU" dirty="0" smtClean="0"/>
              <a:t> И </a:t>
            </a:r>
            <a:r>
              <a:rPr lang="ru-RU" b="1" dirty="0" smtClean="0"/>
              <a:t>ВОСПИТАНИЯ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/>
              <a:t>зависит </a:t>
            </a:r>
            <a:r>
              <a:rPr lang="ru-RU" sz="4400" b="1" dirty="0"/>
              <a:t>от трех составляющих: </a:t>
            </a:r>
            <a:endParaRPr lang="ru-RU" sz="4400" b="1" dirty="0" smtClean="0"/>
          </a:p>
          <a:p>
            <a:pPr algn="ctr">
              <a:buFontTx/>
              <a:buChar char="-"/>
            </a:pPr>
            <a:r>
              <a:rPr lang="ru-RU" sz="4400" b="1" i="1" dirty="0" smtClean="0"/>
              <a:t>народности</a:t>
            </a:r>
            <a:r>
              <a:rPr lang="ru-RU" sz="4400" b="1" dirty="0"/>
              <a:t>, </a:t>
            </a:r>
            <a:endParaRPr lang="ru-RU" sz="4400" b="1" dirty="0" smtClean="0"/>
          </a:p>
          <a:p>
            <a:pPr algn="ctr">
              <a:buFontTx/>
              <a:buChar char="-"/>
            </a:pPr>
            <a:r>
              <a:rPr lang="ru-RU" sz="4400" b="1" i="1" dirty="0" smtClean="0"/>
              <a:t>христианства,</a:t>
            </a:r>
            <a:endParaRPr lang="ru-RU" sz="4400" b="1" dirty="0" smtClean="0"/>
          </a:p>
          <a:p>
            <a:pPr algn="ctr">
              <a:buFontTx/>
              <a:buChar char="-"/>
            </a:pPr>
            <a:r>
              <a:rPr lang="ru-RU" sz="4400" b="1" i="1" dirty="0" smtClean="0"/>
              <a:t>науки</a:t>
            </a:r>
            <a:r>
              <a:rPr lang="ru-RU" sz="4400" b="1" dirty="0"/>
              <a:t>. </a:t>
            </a:r>
          </a:p>
          <a:p>
            <a:pPr algn="ctr">
              <a:buNone/>
            </a:pPr>
            <a:endParaRPr lang="ru-RU" sz="44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Итак, гуманистическая дидактическая концепция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i="1" dirty="0" smtClean="0"/>
              <a:t>базируется</a:t>
            </a:r>
            <a:r>
              <a:rPr lang="ru-RU" dirty="0" smtClean="0"/>
              <a:t> на идеи </a:t>
            </a:r>
            <a:r>
              <a:rPr lang="ru-RU" b="1" dirty="0"/>
              <a:t>смысла</a:t>
            </a:r>
            <a:r>
              <a:rPr lang="ru-RU" dirty="0"/>
              <a:t> национального образования – это созидание человека культуры; </a:t>
            </a:r>
            <a:endParaRPr lang="ru-RU" dirty="0" smtClean="0"/>
          </a:p>
          <a:p>
            <a:pPr algn="ctr">
              <a:buNone/>
            </a:pPr>
            <a:r>
              <a:rPr lang="ru-RU" i="1" dirty="0" smtClean="0"/>
              <a:t>определяет</a:t>
            </a:r>
            <a:r>
              <a:rPr lang="ru-RU" dirty="0" smtClean="0"/>
              <a:t> </a:t>
            </a:r>
            <a:r>
              <a:rPr lang="ru-RU" b="1" dirty="0"/>
              <a:t>цель</a:t>
            </a:r>
            <a:r>
              <a:rPr lang="ru-RU" dirty="0"/>
              <a:t> народного образования – развитие внутреннего потенциала каждого человека; </a:t>
            </a:r>
            <a:r>
              <a:rPr lang="ru-RU" i="1" dirty="0"/>
              <a:t>ориентируется</a:t>
            </a:r>
            <a:r>
              <a:rPr lang="ru-RU" dirty="0"/>
              <a:t> на </a:t>
            </a:r>
            <a:r>
              <a:rPr lang="ru-RU" b="1" dirty="0"/>
              <a:t>высший идеал</a:t>
            </a:r>
            <a:r>
              <a:rPr lang="ru-RU" dirty="0"/>
              <a:t> образованности народа и каждого его представителя – это </a:t>
            </a:r>
            <a:endParaRPr lang="ru-RU" dirty="0" smtClean="0"/>
          </a:p>
          <a:p>
            <a:pPr marL="514350" indent="-514350" algn="ctr">
              <a:buAutoNum type="arabicParenR"/>
            </a:pPr>
            <a:r>
              <a:rPr lang="ru-RU" dirty="0" smtClean="0"/>
              <a:t>духовное </a:t>
            </a:r>
            <a:r>
              <a:rPr lang="ru-RU" dirty="0"/>
              <a:t>состояние нации, </a:t>
            </a:r>
            <a:endParaRPr lang="ru-RU" dirty="0" smtClean="0"/>
          </a:p>
          <a:p>
            <a:pPr marL="514350" indent="-514350" algn="ctr">
              <a:buAutoNum type="arabicParenR"/>
            </a:pPr>
            <a:r>
              <a:rPr lang="ru-RU" dirty="0" smtClean="0"/>
              <a:t>самосознание </a:t>
            </a:r>
            <a:r>
              <a:rPr lang="ru-RU" dirty="0"/>
              <a:t>величия многонационального российского общества, </a:t>
            </a:r>
          </a:p>
          <a:p>
            <a:pPr marL="514350" indent="-514350" algn="ctr">
              <a:buNone/>
            </a:pPr>
            <a:r>
              <a:rPr lang="ru-RU" dirty="0" smtClean="0"/>
              <a:t>что </a:t>
            </a:r>
            <a:r>
              <a:rPr lang="ru-RU" dirty="0"/>
              <a:t>является условием экономического, материального и культурного процветания всего народа.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Каковы философские предпосылки гуманистической парадигмы образования?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ru-RU" dirty="0" smtClean="0"/>
              <a:t>национальная идея </a:t>
            </a:r>
            <a:r>
              <a:rPr lang="ru-RU" dirty="0"/>
              <a:t>в образовании,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b="1" dirty="0" smtClean="0"/>
              <a:t>образ </a:t>
            </a:r>
            <a:r>
              <a:rPr lang="ru-RU" b="1" dirty="0"/>
              <a:t>человека</a:t>
            </a:r>
            <a:r>
              <a:rPr lang="ru-RU" dirty="0"/>
              <a:t>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смысл </a:t>
            </a:r>
            <a:r>
              <a:rPr lang="ru-RU" dirty="0"/>
              <a:t>образования,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философские </a:t>
            </a:r>
            <a:r>
              <a:rPr lang="ru-RU" dirty="0"/>
              <a:t>принципы образования,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содержание </a:t>
            </a:r>
            <a:r>
              <a:rPr lang="ru-RU" dirty="0"/>
              <a:t>образования,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формы </a:t>
            </a:r>
            <a:r>
              <a:rPr lang="ru-RU" dirty="0"/>
              <a:t>и методы познания,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образовательные </a:t>
            </a:r>
            <a:r>
              <a:rPr lang="ru-RU" dirty="0"/>
              <a:t>результаты,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образ </a:t>
            </a:r>
            <a:r>
              <a:rPr lang="ru-RU" dirty="0"/>
              <a:t>педагога.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Ф</a:t>
            </a:r>
            <a:r>
              <a:rPr lang="ru-RU" dirty="0" smtClean="0"/>
              <a:t>илософские предпосылки гуманистической парадигмы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6000" b="1" dirty="0" smtClean="0"/>
          </a:p>
          <a:p>
            <a:pPr algn="ctr">
              <a:buNone/>
            </a:pPr>
            <a:r>
              <a:rPr lang="ru-RU" sz="6000" b="1" dirty="0" smtClean="0"/>
              <a:t>ОБРАЗ ЧЕЛОВЕКА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ОБРАЗ ЧЕЛОВЕКА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4400" b="1" dirty="0" smtClean="0"/>
              <a:t>ЧЕЛОВЕК </a:t>
            </a:r>
          </a:p>
          <a:p>
            <a:pPr algn="ctr">
              <a:buNone/>
            </a:pPr>
            <a:r>
              <a:rPr lang="ru-RU" sz="4400" b="1" dirty="0" smtClean="0"/>
              <a:t>ОБЛАГОРОЖЕННОГО ОБРАЗА </a:t>
            </a:r>
          </a:p>
          <a:p>
            <a:pPr algn="ctr">
              <a:buNone/>
            </a:pPr>
            <a:endParaRPr lang="ru-RU" b="1" dirty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r">
              <a:buNone/>
            </a:pPr>
            <a:r>
              <a:rPr lang="ru-RU" dirty="0" smtClean="0"/>
              <a:t>представлен </a:t>
            </a:r>
            <a:r>
              <a:rPr lang="ru-RU" dirty="0"/>
              <a:t>Д.А. Андреевым (1906-1959гг.) в его книге «Роза мира», М., </a:t>
            </a:r>
            <a:r>
              <a:rPr lang="ru-RU" dirty="0" smtClean="0"/>
              <a:t>1991.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Даниил Леонидович Андреев</a:t>
            </a:r>
            <a:br>
              <a:rPr lang="ru-RU" dirty="0" smtClean="0"/>
            </a:br>
            <a:r>
              <a:rPr lang="ru-RU" dirty="0" smtClean="0"/>
              <a:t> (1906-1959гг.)</a:t>
            </a:r>
            <a:endParaRPr lang="ru-RU" dirty="0"/>
          </a:p>
        </p:txBody>
      </p:sp>
      <p:pic>
        <p:nvPicPr>
          <p:cNvPr id="4" name="Содержимое 3" descr="Д.Андреев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7422" y="1857364"/>
            <a:ext cx="4061824" cy="424800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ОБРАЗ ЧЕЛОВЕКА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ru-RU" i="1" dirty="0"/>
              <a:t>умственный облик </a:t>
            </a:r>
            <a:r>
              <a:rPr lang="ru-RU" dirty="0"/>
              <a:t>характеризуется интеллектуальной независимостью, свободным и счастливым чувством преклонения перед явлениями Глубокого и явлениями Великого;</a:t>
            </a:r>
          </a:p>
          <a:p>
            <a:pPr lvl="0"/>
            <a:r>
              <a:rPr lang="ru-RU" i="1" dirty="0"/>
              <a:t>эстетический облик </a:t>
            </a:r>
            <a:r>
              <a:rPr lang="ru-RU" dirty="0"/>
              <a:t>проявится в развитом вкусе, знании и понимании искусств прошлого, потребности художественных впечатлений и собственного творчества, в чувстве восхищения перед явлениями Прекрасного;</a:t>
            </a:r>
          </a:p>
          <a:p>
            <a:pPr lvl="0"/>
            <a:r>
              <a:rPr lang="ru-RU" i="1" dirty="0"/>
              <a:t>нравственный облик </a:t>
            </a:r>
            <a:r>
              <a:rPr lang="ru-RU" dirty="0"/>
              <a:t>нового человека характеризуется деятельной добротой к окружающим, чувством единства общечеловеческого, чувством единства космического, чувством благоговения перед явлениями Высокого;</a:t>
            </a:r>
          </a:p>
          <a:p>
            <a:pPr lvl="0"/>
            <a:r>
              <a:rPr lang="ru-RU" i="1" dirty="0"/>
              <a:t>религиозный облик </a:t>
            </a:r>
            <a:r>
              <a:rPr lang="ru-RU" dirty="0"/>
              <a:t>характеризуется внутренней работой над раскрытием органов духовного </a:t>
            </a:r>
            <a:r>
              <a:rPr lang="ru-RU" dirty="0" err="1"/>
              <a:t>воспринимания</a:t>
            </a:r>
            <a:r>
              <a:rPr lang="ru-RU" dirty="0"/>
              <a:t>, ощущением жизни как мистерии, знанием религиозных форм прошлого и настоящего, умением </a:t>
            </a:r>
            <a:r>
              <a:rPr lang="ru-RU" dirty="0" err="1"/>
              <a:t>соверовать</a:t>
            </a:r>
            <a:r>
              <a:rPr lang="ru-RU" dirty="0"/>
              <a:t> всем религиям, то есть понимать опыт и учение каждой из них как отражение одного из рядов духовной реальности, потребность собственного участия в религиозной жизни и творчестве;</a:t>
            </a:r>
          </a:p>
          <a:p>
            <a:pPr lvl="0"/>
            <a:r>
              <a:rPr lang="ru-RU" i="1" dirty="0"/>
              <a:t>телесный облик </a:t>
            </a:r>
            <a:r>
              <a:rPr lang="ru-RU" dirty="0"/>
              <a:t> характеризуется дружбой со светлыми </a:t>
            </a:r>
            <a:r>
              <a:rPr lang="ru-RU" dirty="0" err="1"/>
              <a:t>стихиалиями</a:t>
            </a:r>
            <a:r>
              <a:rPr lang="ru-RU" dirty="0"/>
              <a:t>, стройным телосложением, пластичными движениями, открытым светящимся лицом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3600400"/>
          </a:xfrm>
        </p:spPr>
        <p:txBody>
          <a:bodyPr>
            <a:normAutofit fontScale="90000"/>
          </a:bodyPr>
          <a:lstStyle/>
          <a:p>
            <a:pPr marL="514350" indent="-514350">
              <a:spcBef>
                <a:spcPct val="20000"/>
              </a:spcBef>
            </a:pPr>
            <a:r>
              <a:rPr lang="ru-RU" sz="5300" b="1" dirty="0" smtClean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5300" b="1" dirty="0" smtClean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4800" dirty="0" smtClean="0"/>
              <a:t>Тема 5.2 </a:t>
            </a:r>
            <a:r>
              <a:rPr lang="ru-RU" sz="5300" b="1" dirty="0" smtClean="0">
                <a:solidFill>
                  <a:prstClr val="black"/>
                </a:solidFill>
                <a:ea typeface="+mn-ea"/>
                <a:cs typeface="+mn-cs"/>
              </a:rPr>
              <a:t>Философские </a:t>
            </a:r>
            <a:r>
              <a:rPr lang="ru-RU" sz="5300" b="1" dirty="0">
                <a:solidFill>
                  <a:prstClr val="black"/>
                </a:solidFill>
                <a:ea typeface="+mn-ea"/>
                <a:cs typeface="+mn-cs"/>
              </a:rPr>
              <a:t>предпосылки отечественной теории </a:t>
            </a:r>
            <a:r>
              <a:rPr lang="ru-RU" sz="5300" b="1" dirty="0" smtClean="0">
                <a:solidFill>
                  <a:prstClr val="black"/>
                </a:solidFill>
                <a:ea typeface="+mn-ea"/>
                <a:cs typeface="+mn-cs"/>
              </a:rPr>
              <a:t>обучения</a:t>
            </a:r>
            <a:r>
              <a:rPr lang="ru-RU" sz="40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4000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077072"/>
            <a:ext cx="7088832" cy="1561728"/>
          </a:xfrm>
        </p:spPr>
        <p:txBody>
          <a:bodyPr>
            <a:normAutofit/>
          </a:bodyPr>
          <a:lstStyle/>
          <a:p>
            <a:pPr algn="r"/>
            <a:r>
              <a:rPr lang="ru-RU" dirty="0">
                <a:solidFill>
                  <a:schemeClr val="tx1"/>
                </a:solidFill>
              </a:rPr>
              <a:t>Д</a:t>
            </a:r>
            <a:r>
              <a:rPr lang="ru-RU" dirty="0" smtClean="0">
                <a:solidFill>
                  <a:schemeClr val="tx1"/>
                </a:solidFill>
              </a:rPr>
              <a:t>октор </a:t>
            </a:r>
            <a:r>
              <a:rPr lang="ru-RU" dirty="0" err="1" smtClean="0">
                <a:solidFill>
                  <a:schemeClr val="tx1"/>
                </a:solidFill>
              </a:rPr>
              <a:t>пед</a:t>
            </a:r>
            <a:r>
              <a:rPr lang="ru-RU" dirty="0" smtClean="0">
                <a:solidFill>
                  <a:schemeClr val="tx1"/>
                </a:solidFill>
              </a:rPr>
              <a:t>. наук, проф.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Татьяна Ивановна Власова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Каковы философские предпосылки гуманистической парадигмы образования?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ru-RU" dirty="0" smtClean="0"/>
              <a:t>национальная идея </a:t>
            </a:r>
            <a:r>
              <a:rPr lang="ru-RU" dirty="0"/>
              <a:t>в образовании,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образ </a:t>
            </a:r>
            <a:r>
              <a:rPr lang="ru-RU" dirty="0"/>
              <a:t>человека,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b="1" dirty="0" smtClean="0"/>
              <a:t>смысл </a:t>
            </a:r>
            <a:r>
              <a:rPr lang="ru-RU" b="1" dirty="0"/>
              <a:t>образования</a:t>
            </a:r>
            <a:r>
              <a:rPr lang="ru-RU" dirty="0"/>
              <a:t>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философские </a:t>
            </a:r>
            <a:r>
              <a:rPr lang="ru-RU" dirty="0"/>
              <a:t>принципы образования,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содержание </a:t>
            </a:r>
            <a:r>
              <a:rPr lang="ru-RU" dirty="0"/>
              <a:t>образования,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формы </a:t>
            </a:r>
            <a:r>
              <a:rPr lang="ru-RU" dirty="0"/>
              <a:t>и методы познания,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образовательные </a:t>
            </a:r>
            <a:r>
              <a:rPr lang="ru-RU" dirty="0"/>
              <a:t>результаты,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образ </a:t>
            </a:r>
            <a:r>
              <a:rPr lang="ru-RU" dirty="0"/>
              <a:t>педагога.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СМЫСЛ ОБРАЗОВАНИЯ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98304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/>
              <a:t>Вселенский масштаб предназначенности человека</a:t>
            </a:r>
            <a:br>
              <a:rPr lang="ru-RU" sz="5400" b="1" dirty="0" smtClean="0"/>
            </a:br>
            <a:endParaRPr lang="ru-RU" sz="5400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СМЫСЛ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образование – не столько «заказ» социума, сколько миссия человека во Вселенной. Человек равновелик миру, следовательно, его предназначение – вселение в этот мир, которое происходит посредством собственной продуктивной деятельности. Продукты деятельности адекватны содержания соответствующих сфер познавательной действительности;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СМЫСЛ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связь человека с миром определяется на уровне их общих сфер: </a:t>
            </a:r>
            <a:r>
              <a:rPr lang="ru-RU" i="1" dirty="0"/>
              <a:t>биосферы – </a:t>
            </a:r>
            <a:r>
              <a:rPr lang="ru-RU" dirty="0"/>
              <a:t>сферы живого (В.И. Вернадский), </a:t>
            </a:r>
            <a:r>
              <a:rPr lang="ru-RU" i="1" dirty="0"/>
              <a:t>ноосферы – </a:t>
            </a:r>
            <a:r>
              <a:rPr lang="ru-RU" dirty="0"/>
              <a:t>сферы разума, </a:t>
            </a:r>
            <a:r>
              <a:rPr lang="ru-RU" i="1" dirty="0" err="1"/>
              <a:t>пневматосферы</a:t>
            </a:r>
            <a:r>
              <a:rPr lang="ru-RU" i="1" dirty="0"/>
              <a:t> – </a:t>
            </a:r>
            <a:r>
              <a:rPr lang="ru-RU" dirty="0"/>
              <a:t>сферы духа (П.А. Флоренский). В связи с развитием современных телекоммуникаций и Интернет-ресурсов можно говорить и об </a:t>
            </a:r>
            <a:r>
              <a:rPr lang="ru-RU" i="1" dirty="0" err="1"/>
              <a:t>инфосфере</a:t>
            </a:r>
            <a:r>
              <a:rPr lang="ru-RU" i="1" dirty="0"/>
              <a:t> – </a:t>
            </a:r>
            <a:r>
              <a:rPr lang="ru-RU" dirty="0"/>
              <a:t>сфере информации;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СМЫСЛ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образование – это поиск нового, свободное открытие мира, оно является открытым, направленным на освоение неизвестного, а не только на изучение известного, т.е. опираясь на базовые основы, целью должно стать не изучение этих основ, а создание нового. Образование суть творения, а не присвоения;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СМЫСЛ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смысл творчества заключается в самой природе человеческого существования, что связано, по мнению русских философов, с Божественным актом творения. Творчество человека есть его «выход из себя» (Н.А. Бердяев). Осуществляемое каждым индивидуально, творчество имеет общечеловеческий космический характер;</a:t>
            </a:r>
            <a:r>
              <a:rPr lang="ru-RU" i="1" dirty="0"/>
              <a:t> 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СМЫСЛ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dirty="0"/>
              <a:t>образование человека имеет смысл связи времен, изучая и тем самым «воскрешая» прошлое, он создает будущее. Это возможно через общее дело всех людей. Цель общего дела – преодоление смерти, призванное изменить будущее, в частности, привести к изменению жизни последующих поколений (Н.Ф. Федоров). Через личную деятельность в историческом времени человек становится участником культурно-исторических процессов человечества. Н.Ф. Федоров предложил способ </a:t>
            </a:r>
            <a:r>
              <a:rPr lang="ru-RU" i="1" dirty="0"/>
              <a:t>«открытия» прошлого через «воскрешения» в настоящем. </a:t>
            </a:r>
            <a:r>
              <a:rPr lang="ru-RU" dirty="0"/>
              <a:t>Этот способ позволяет конструировать связанное с прошлым будущее. Практическое воплощение этой идеи реализуется тогда, когда ученик «воскрешает» в собственной деятельности знания и </a:t>
            </a:r>
            <a:r>
              <a:rPr lang="ru-RU"/>
              <a:t>достижения </a:t>
            </a:r>
            <a:r>
              <a:rPr lang="ru-RU" smtClean="0"/>
              <a:t>прошлого</a:t>
            </a:r>
            <a:r>
              <a:rPr lang="ru-RU" dirty="0"/>
              <a:t>, не всегда через их прямое изучение по книгам, но и через познание реальных объектов, содержащих в себе знания о себе.</a:t>
            </a:r>
            <a:endParaRPr lang="ru-RU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Каковы философские предпосылки гуманистической парадигмы образования?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ru-RU" dirty="0" smtClean="0"/>
              <a:t>национальная идея </a:t>
            </a:r>
            <a:r>
              <a:rPr lang="ru-RU" dirty="0"/>
              <a:t>в образовании,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образ </a:t>
            </a:r>
            <a:r>
              <a:rPr lang="ru-RU" dirty="0"/>
              <a:t>человека,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смысл </a:t>
            </a:r>
            <a:r>
              <a:rPr lang="ru-RU" dirty="0"/>
              <a:t>образования,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b="1" dirty="0" smtClean="0"/>
              <a:t>философские </a:t>
            </a:r>
            <a:r>
              <a:rPr lang="ru-RU" b="1" dirty="0"/>
              <a:t>принципы образования</a:t>
            </a:r>
            <a:r>
              <a:rPr lang="ru-RU" dirty="0"/>
              <a:t>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содержание </a:t>
            </a:r>
            <a:r>
              <a:rPr lang="ru-RU" dirty="0"/>
              <a:t>образования,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формы </a:t>
            </a:r>
            <a:r>
              <a:rPr lang="ru-RU" dirty="0"/>
              <a:t>и методы познания,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образовательные </a:t>
            </a:r>
            <a:r>
              <a:rPr lang="ru-RU" dirty="0"/>
              <a:t>результаты,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образ </a:t>
            </a:r>
            <a:r>
              <a:rPr lang="ru-RU" dirty="0"/>
              <a:t>педагога.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ФИЛОСОФСКИЕ ПРИНЦИПЫ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ru-RU" i="1" dirty="0" smtClean="0"/>
              <a:t>принцип персонализма в обучении, </a:t>
            </a:r>
            <a:r>
              <a:rPr lang="ru-RU" dirty="0" smtClean="0"/>
              <a:t>т.е. процессы познания и творения относятся не только к внешним параметрам обучения, но и к внутреннему миру ученика, потому что он проявляет себя как индивидуальность;</a:t>
            </a:r>
          </a:p>
          <a:p>
            <a:pPr lvl="0"/>
            <a:r>
              <a:rPr lang="ru-RU" i="1" dirty="0" smtClean="0"/>
              <a:t>открытость неизвестному, будущему, новому </a:t>
            </a:r>
            <a:r>
              <a:rPr lang="ru-RU" dirty="0" smtClean="0"/>
              <a:t>на основе теории «лучистого человечества», поскольку  Земля и люди – часть солнца </a:t>
            </a:r>
            <a:r>
              <a:rPr lang="ru-RU" i="1" dirty="0" smtClean="0"/>
              <a:t> </a:t>
            </a:r>
            <a:r>
              <a:rPr lang="ru-RU" dirty="0" smtClean="0"/>
              <a:t>(К.Э. Циолковский). «Оживление, как и смерть, повторяется без конца» //Циолковский К.Э. Очерки о Вселенной. М.: ПАИМС, 1992, С.186). </a:t>
            </a:r>
          </a:p>
          <a:p>
            <a:pPr lvl="0"/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01122" cy="14398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Константин Эдуардович Циолковский </a:t>
            </a:r>
            <a:br>
              <a:rPr lang="ru-RU" dirty="0" smtClean="0"/>
            </a:br>
            <a:r>
              <a:rPr lang="ru-RU" sz="2000" dirty="0" smtClean="0"/>
              <a:t>(</a:t>
            </a:r>
            <a:r>
              <a:rPr lang="ru-RU" sz="2000" dirty="0" smtClean="0">
                <a:hlinkClick r:id="rId2" action="ppaction://hlinkfile" tooltip="1857"/>
              </a:rPr>
              <a:t>1857</a:t>
            </a:r>
            <a:r>
              <a:rPr lang="ru-RU" sz="2000" dirty="0" smtClean="0"/>
              <a:t>, </a:t>
            </a:r>
            <a:r>
              <a:rPr lang="ru-RU" sz="2000" dirty="0" smtClean="0">
                <a:hlinkClick r:id="rId3" action="ppaction://hlinkfile" tooltip="Ижевское"/>
              </a:rPr>
              <a:t>Ижевское</a:t>
            </a:r>
            <a:r>
              <a:rPr lang="ru-RU" sz="2000" dirty="0" smtClean="0"/>
              <a:t>, </a:t>
            </a:r>
            <a:r>
              <a:rPr lang="ru-RU" sz="2000" dirty="0" smtClean="0">
                <a:hlinkClick r:id="rId4" action="ppaction://hlinkfile" tooltip="Рязанская губерния"/>
              </a:rPr>
              <a:t>Рязанская губерния</a:t>
            </a:r>
            <a:r>
              <a:rPr lang="ru-RU" sz="2000" dirty="0" smtClean="0"/>
              <a:t>, </a:t>
            </a:r>
            <a:r>
              <a:rPr lang="ru-RU" sz="2000" dirty="0" smtClean="0">
                <a:hlinkClick r:id="rId5" action="ppaction://hlinkfile" tooltip="Российская империя"/>
              </a:rPr>
              <a:t>Российская империя</a:t>
            </a:r>
            <a:r>
              <a:rPr lang="ru-RU" sz="2000" dirty="0" smtClean="0"/>
              <a:t> — </a:t>
            </a:r>
            <a:r>
              <a:rPr lang="ru-RU" sz="2000" dirty="0" smtClean="0">
                <a:hlinkClick r:id="rId6" action="ppaction://hlinkfile" tooltip="1935"/>
              </a:rPr>
              <a:t>1935</a:t>
            </a:r>
            <a:r>
              <a:rPr lang="ru-RU" sz="2000" dirty="0" smtClean="0"/>
              <a:t>, </a:t>
            </a:r>
            <a:r>
              <a:rPr lang="ru-RU" sz="2000" dirty="0" smtClean="0">
                <a:hlinkClick r:id="rId7" action="ppaction://hlinkfile" tooltip="Калуга"/>
              </a:rPr>
              <a:t>Калуга</a:t>
            </a:r>
            <a:r>
              <a:rPr lang="ru-RU" sz="2000" dirty="0" smtClean="0"/>
              <a:t>, </a:t>
            </a:r>
            <a:r>
              <a:rPr lang="ru-RU" sz="2000" dirty="0" smtClean="0">
                <a:hlinkClick r:id="rId8" action="ppaction://hlinkfile" tooltip="СССР"/>
              </a:rPr>
              <a:t>СССР</a:t>
            </a:r>
            <a:r>
              <a:rPr lang="ru-RU" sz="2000" dirty="0" smtClean="0"/>
              <a:t>) — русский и советский учёный-самоучка, исследователь, школьный учитель. Основоположник современной </a:t>
            </a:r>
            <a:r>
              <a:rPr lang="ru-RU" sz="2000" dirty="0" smtClean="0">
                <a:hlinkClick r:id="rId9" action="ppaction://hlinkfile" tooltip="Космонавтика"/>
              </a:rPr>
              <a:t>космонавтики</a:t>
            </a:r>
            <a:r>
              <a:rPr lang="ru-RU" sz="2000" dirty="0" smtClean="0"/>
              <a:t>. </a:t>
            </a:r>
            <a:endParaRPr lang="ru-RU" sz="2000" dirty="0"/>
          </a:p>
        </p:txBody>
      </p:sp>
      <p:pic>
        <p:nvPicPr>
          <p:cNvPr id="4" name="Содержимое 3" descr="Циолковский.jpg"/>
          <p:cNvPicPr>
            <a:picLocks noGrp="1" noChangeAspect="1"/>
          </p:cNvPicPr>
          <p:nvPr>
            <p:ph idx="1"/>
          </p:nvPr>
        </p:nvPicPr>
        <p:blipFill>
          <a:blip r:embed="rId10"/>
          <a:stretch>
            <a:fillRect/>
          </a:stretch>
        </p:blipFill>
        <p:spPr>
          <a:xfrm>
            <a:off x="2876883" y="1928802"/>
            <a:ext cx="3390234" cy="4197361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ПЛАН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4000" dirty="0" smtClean="0"/>
              <a:t>Современная </a:t>
            </a:r>
            <a:r>
              <a:rPr lang="ru-RU" sz="4000" dirty="0"/>
              <a:t>дидактическая концепция: философские предпосылки отечественной теории обучения.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000" dirty="0"/>
              <a:t>Функции современного обучения.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000" dirty="0" smtClean="0"/>
              <a:t>Основные </a:t>
            </a:r>
            <a:r>
              <a:rPr lang="ru-RU" sz="4000" dirty="0"/>
              <a:t>теории учения и обучения.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ФИЛОСОФСКИЕ ПРИНЦИПЫ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 fontScale="32500" lnSpcReduction="20000"/>
          </a:bodyPr>
          <a:lstStyle/>
          <a:p>
            <a:pPr lvl="0"/>
            <a:r>
              <a:rPr lang="ru-RU" sz="7200" i="1" dirty="0" smtClean="0"/>
              <a:t>открытость образования – </a:t>
            </a:r>
            <a:r>
              <a:rPr lang="ru-RU" sz="7200" dirty="0" smtClean="0"/>
              <a:t>ученик учится быть открытым для иных типов и структур жизни, которые в настоящем ему неизвестны, но которые могут быть востребованы в будущем;</a:t>
            </a:r>
          </a:p>
          <a:p>
            <a:pPr lvl="0"/>
            <a:r>
              <a:rPr lang="ru-RU" sz="7200" i="1" dirty="0" smtClean="0"/>
              <a:t>взаимодействие человека со Вселенной (</a:t>
            </a:r>
            <a:r>
              <a:rPr lang="ru-RU" sz="7200" dirty="0" smtClean="0"/>
              <a:t>К.Э. Циолковский) происходит не только в пространственном, но и во временном, историческом отношении. Это было подтверждено не только теоретически, но и экспериментально. Так, А.Л. Чижевский обнаружил связь исторических, социальных и человеческих ритмов с процессами, происходящими на Солнце (11-ти летний цикл) (Чижевский А.Л. Физические факторы исторического процесса. Калуга: 1-я </a:t>
            </a:r>
            <a:r>
              <a:rPr lang="ru-RU" sz="7200" dirty="0" err="1" smtClean="0"/>
              <a:t>Гостиполитография</a:t>
            </a:r>
            <a:r>
              <a:rPr lang="ru-RU" sz="7200" dirty="0" smtClean="0"/>
              <a:t>, 1924, С. 62);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Александр Леонидович Чижевский</a:t>
            </a:r>
            <a:br>
              <a:rPr lang="ru-RU" dirty="0" smtClean="0"/>
            </a:br>
            <a:r>
              <a:rPr lang="ru-RU" sz="2000" dirty="0" smtClean="0"/>
              <a:t>(</a:t>
            </a:r>
            <a:r>
              <a:rPr lang="ru-RU" sz="2000" dirty="0" smtClean="0">
                <a:hlinkClick r:id="rId2" action="ppaction://hlinkfile" tooltip="1897"/>
              </a:rPr>
              <a:t>1897</a:t>
            </a:r>
            <a:r>
              <a:rPr lang="ru-RU" sz="2000" dirty="0" smtClean="0"/>
              <a:t>, </a:t>
            </a:r>
            <a:r>
              <a:rPr lang="ru-RU" sz="2000" dirty="0" err="1" smtClean="0">
                <a:hlinkClick r:id="rId3" action="ppaction://hlinkfile" tooltip="Цехановец"/>
              </a:rPr>
              <a:t>Цехановец</a:t>
            </a:r>
            <a:r>
              <a:rPr lang="ru-RU" sz="2000" dirty="0" smtClean="0"/>
              <a:t> (сейчас </a:t>
            </a:r>
            <a:r>
              <a:rPr lang="ru-RU" sz="2000" dirty="0" smtClean="0">
                <a:hlinkClick r:id="rId4" action="ppaction://hlinkfile" tooltip="Польша"/>
              </a:rPr>
              <a:t>Польша</a:t>
            </a:r>
            <a:r>
              <a:rPr lang="ru-RU" sz="2000" dirty="0" smtClean="0"/>
              <a:t>) — </a:t>
            </a:r>
            <a:r>
              <a:rPr lang="ru-RU" sz="2000" dirty="0" smtClean="0">
                <a:hlinkClick r:id="rId5" action="ppaction://hlinkfile" tooltip="1964"/>
              </a:rPr>
              <a:t>1964</a:t>
            </a:r>
            <a:r>
              <a:rPr lang="ru-RU" sz="2000" dirty="0" smtClean="0"/>
              <a:t>, </a:t>
            </a:r>
            <a:r>
              <a:rPr lang="ru-RU" sz="2000" dirty="0" smtClean="0">
                <a:hlinkClick r:id="rId6" action="ppaction://hlinkfile" tooltip="Москва"/>
              </a:rPr>
              <a:t>Москва</a:t>
            </a:r>
            <a:r>
              <a:rPr lang="ru-RU" sz="2000" dirty="0" smtClean="0"/>
              <a:t>) — </a:t>
            </a:r>
            <a:r>
              <a:rPr lang="ru-RU" sz="2000" dirty="0" smtClean="0">
                <a:hlinkClick r:id="rId7" action="ppaction://hlinkfile" tooltip="СССР"/>
              </a:rPr>
              <a:t>советский</a:t>
            </a:r>
            <a:r>
              <a:rPr lang="ru-RU" sz="2000" dirty="0" smtClean="0"/>
              <a:t> </a:t>
            </a:r>
            <a:r>
              <a:rPr lang="ru-RU" sz="2000" dirty="0" smtClean="0">
                <a:hlinkClick r:id="rId8" action="ppaction://hlinkfile" tooltip="Биофизика"/>
              </a:rPr>
              <a:t>биофизик</a:t>
            </a:r>
            <a:r>
              <a:rPr lang="ru-RU" sz="2000" dirty="0" smtClean="0"/>
              <a:t>, основоположник </a:t>
            </a:r>
            <a:r>
              <a:rPr lang="ru-RU" sz="2000" dirty="0" smtClean="0">
                <a:hlinkClick r:id="rId9" action="ppaction://hlinkfile" tooltip="Гелиобиология"/>
              </a:rPr>
              <a:t>гелиобиологии</a:t>
            </a:r>
            <a:r>
              <a:rPr lang="ru-RU" sz="2000" dirty="0" smtClean="0"/>
              <a:t>, </a:t>
            </a:r>
            <a:r>
              <a:rPr lang="ru-RU" sz="2000" dirty="0" err="1" smtClean="0"/>
              <a:t>аэроионификации</a:t>
            </a:r>
            <a:r>
              <a:rPr lang="ru-RU" sz="2000" dirty="0" smtClean="0"/>
              <a:t>, </a:t>
            </a:r>
            <a:r>
              <a:rPr lang="ru-RU" sz="2000" dirty="0" err="1" smtClean="0"/>
              <a:t>электрогемодинамики</a:t>
            </a:r>
            <a:r>
              <a:rPr lang="ru-RU" sz="2000" dirty="0" smtClean="0"/>
              <a:t>, поэт, художник, философ)</a:t>
            </a:r>
            <a:endParaRPr lang="ru-RU" sz="2000" dirty="0"/>
          </a:p>
        </p:txBody>
      </p:sp>
      <p:pic>
        <p:nvPicPr>
          <p:cNvPr id="6" name="Содержимое 5" descr="А.Л.Чижевский.jpg"/>
          <p:cNvPicPr>
            <a:picLocks noGrp="1" noChangeAspect="1"/>
          </p:cNvPicPr>
          <p:nvPr>
            <p:ph idx="1"/>
          </p:nvPr>
        </p:nvPicPr>
        <p:blipFill>
          <a:blip r:embed="rId10"/>
          <a:stretch>
            <a:fillRect/>
          </a:stretch>
        </p:blipFill>
        <p:spPr>
          <a:xfrm>
            <a:off x="3136900" y="1862931"/>
            <a:ext cx="2870200" cy="4000500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ФИЛОСОФСКИЕ ПРИНЦИПЫ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i="1" dirty="0" err="1" smtClean="0"/>
              <a:t>творческость</a:t>
            </a:r>
            <a:r>
              <a:rPr lang="ru-RU" i="1" dirty="0" smtClean="0"/>
              <a:t> образования – </a:t>
            </a:r>
            <a:r>
              <a:rPr lang="ru-RU" dirty="0" smtClean="0"/>
              <a:t>Н.А. Бердяев в работе «Смысл творчества. Опыт оправдания человека» подробно описал связь человека с творчеством, которое возможно только при допущении свободы. Однако, по мнению ученого, «ортодоксальные системы не хотят знать никакой новой проблематики, относятся подозрительно и враждебно к творческому беспокойству, к исканию, к борению духа»</a:t>
            </a:r>
            <a:r>
              <a:rPr lang="ru-RU" i="1" dirty="0" smtClean="0"/>
              <a:t> </a:t>
            </a:r>
            <a:r>
              <a:rPr lang="ru-RU" dirty="0" smtClean="0"/>
              <a:t>[Самопознание (опыт философской автобиографии). М.: Международные отношения, 1990, С.199]. Поэтому образование должно организовывать такие условия, которые позволяли бы если не ликвидировать, то хотя бы максимально нейтрализовать отрицательное воздействие образовательных систем к организуемым в них инновационным и творческим процессам;</a:t>
            </a: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1643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Николай Александрович Бердяев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000" dirty="0" smtClean="0"/>
              <a:t>(</a:t>
            </a:r>
            <a:r>
              <a:rPr lang="ru-RU" sz="2000" dirty="0" smtClean="0">
                <a:hlinkClick r:id="rId2" action="ppaction://hlinkfile" tooltip="1874"/>
              </a:rPr>
              <a:t>1874</a:t>
            </a:r>
            <a:r>
              <a:rPr lang="ru-RU" sz="2000" dirty="0" smtClean="0"/>
              <a:t>, </a:t>
            </a:r>
            <a:r>
              <a:rPr lang="ru-RU" sz="2000" dirty="0" smtClean="0">
                <a:hlinkClick r:id="rId3" action="ppaction://hlinkfile" tooltip="Киев"/>
              </a:rPr>
              <a:t>Киев</a:t>
            </a:r>
            <a:r>
              <a:rPr lang="ru-RU" sz="2000" dirty="0" smtClean="0"/>
              <a:t> — </a:t>
            </a:r>
            <a:r>
              <a:rPr lang="ru-RU" sz="2000" dirty="0" smtClean="0">
                <a:hlinkClick r:id="rId4" action="ppaction://hlinkfile" tooltip="1948"/>
              </a:rPr>
              <a:t>1948</a:t>
            </a:r>
            <a:r>
              <a:rPr lang="ru-RU" sz="2000" dirty="0" smtClean="0"/>
              <a:t>, </a:t>
            </a:r>
            <a:r>
              <a:rPr lang="ru-RU" sz="2000" dirty="0" err="1" smtClean="0">
                <a:hlinkClick r:id="rId5" action="ppaction://hlinkfile" tooltip="Кламар (страница отсутствует)"/>
              </a:rPr>
              <a:t>Кламар</a:t>
            </a:r>
            <a:r>
              <a:rPr lang="ru-RU" sz="2000" dirty="0" smtClean="0"/>
              <a:t> под </a:t>
            </a:r>
            <a:r>
              <a:rPr lang="ru-RU" sz="2000" dirty="0" smtClean="0">
                <a:hlinkClick r:id="rId6" action="ppaction://hlinkfile" tooltip="Париж"/>
              </a:rPr>
              <a:t>Парижем</a:t>
            </a:r>
            <a:r>
              <a:rPr lang="ru-RU" sz="2000" dirty="0" smtClean="0"/>
              <a:t>) — русский религиозный </a:t>
            </a:r>
            <a:r>
              <a:rPr lang="ru-RU" sz="2000" dirty="0" smtClean="0">
                <a:hlinkClick r:id="rId7" action="ppaction://hlinkfile" tooltip="Философ"/>
              </a:rPr>
              <a:t>философ</a:t>
            </a:r>
            <a:r>
              <a:rPr lang="ru-RU" sz="2000" dirty="0" smtClean="0"/>
              <a:t> </a:t>
            </a:r>
            <a:r>
              <a:rPr lang="ru-RU" sz="2000" dirty="0" smtClean="0">
                <a:hlinkClick r:id="rId8" action="ppaction://hlinkfile" tooltip="XX век"/>
              </a:rPr>
              <a:t>XX века</a:t>
            </a:r>
            <a:r>
              <a:rPr lang="ru-RU" sz="2000" dirty="0" smtClean="0"/>
              <a:t>. В </a:t>
            </a:r>
            <a:r>
              <a:rPr lang="ru-RU" sz="2000" dirty="0" smtClean="0">
                <a:hlinkClick r:id="rId9" action="ppaction://hlinkfile" tooltip="1922 год"/>
              </a:rPr>
              <a:t>1922 году</a:t>
            </a:r>
            <a:r>
              <a:rPr lang="ru-RU" sz="2000" dirty="0" smtClean="0"/>
              <a:t> </a:t>
            </a:r>
            <a:r>
              <a:rPr lang="ru-RU" sz="2000" dirty="0" smtClean="0">
                <a:hlinkClick r:id="rId10" action="ppaction://hlinkfile" tooltip="Философский пароход"/>
              </a:rPr>
              <a:t>был выслан</a:t>
            </a:r>
            <a:r>
              <a:rPr lang="ru-RU" sz="2000" dirty="0" smtClean="0"/>
              <a:t> из </a:t>
            </a:r>
            <a:r>
              <a:rPr lang="ru-RU" sz="2000" dirty="0" smtClean="0">
                <a:hlinkClick r:id="rId11" action="ppaction://hlinkfile" tooltip="Советская Россия (государство)"/>
              </a:rPr>
              <a:t>Советской России</a:t>
            </a:r>
            <a:r>
              <a:rPr lang="ru-RU" sz="2000" dirty="0" smtClean="0"/>
              <a:t>, с </a:t>
            </a:r>
            <a:r>
              <a:rPr lang="ru-RU" sz="2000" dirty="0" smtClean="0">
                <a:hlinkClick r:id="rId12" action="ppaction://hlinkfile" tooltip="1925 год"/>
              </a:rPr>
              <a:t>1925 года</a:t>
            </a:r>
            <a:r>
              <a:rPr lang="ru-RU" sz="2000" dirty="0" smtClean="0"/>
              <a:t> проживал во Франции</a:t>
            </a:r>
            <a:endParaRPr lang="ru-RU" sz="2000" dirty="0"/>
          </a:p>
        </p:txBody>
      </p:sp>
      <p:pic>
        <p:nvPicPr>
          <p:cNvPr id="4" name="Содержимое 3" descr="Н.А. Бердяев.jpg"/>
          <p:cNvPicPr>
            <a:picLocks noGrp="1" noChangeAspect="1"/>
          </p:cNvPicPr>
          <p:nvPr>
            <p:ph idx="1"/>
          </p:nvPr>
        </p:nvPicPr>
        <p:blipFill>
          <a:blip r:embed="rId13"/>
          <a:stretch>
            <a:fillRect/>
          </a:stretch>
        </p:blipFill>
        <p:spPr>
          <a:xfrm>
            <a:off x="2571736" y="1785926"/>
            <a:ext cx="3776626" cy="4824000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ФИЛОСОФСКИЕ ПРИНЦИПЫ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endParaRPr lang="ru-RU" dirty="0" smtClean="0"/>
          </a:p>
          <a:p>
            <a:pPr lvl="0"/>
            <a:r>
              <a:rPr lang="ru-RU" i="1" dirty="0" smtClean="0"/>
              <a:t>просветление человека по отношению к Природе –</a:t>
            </a:r>
            <a:r>
              <a:rPr lang="ru-RU" dirty="0" smtClean="0"/>
              <a:t> погружение и вживание в природу, </a:t>
            </a:r>
            <a:r>
              <a:rPr lang="ru-RU" dirty="0" err="1" smtClean="0"/>
              <a:t>трансфизическое</a:t>
            </a:r>
            <a:r>
              <a:rPr lang="ru-RU" dirty="0" smtClean="0"/>
              <a:t> ее познание способны озарить человека прорывом космического сознания, чувством всеобщей гармонии. Д.Л. Андреев: «Большего счастья, чем полное раскрытие внутреннего зрения, слуха и глубинной памяти, на Земле нет» (С. 43).</a:t>
            </a:r>
          </a:p>
          <a:p>
            <a:r>
              <a:rPr lang="ru-RU" dirty="0" smtClean="0"/>
              <a:t>принципы, предложенные </a:t>
            </a:r>
            <a:r>
              <a:rPr lang="ru-RU" b="1" dirty="0" smtClean="0"/>
              <a:t>Н.Ф. Федоровым </a:t>
            </a:r>
            <a:r>
              <a:rPr lang="ru-RU" dirty="0" smtClean="0"/>
              <a:t>, а именно: </a:t>
            </a:r>
          </a:p>
          <a:p>
            <a:pPr>
              <a:buNone/>
            </a:pPr>
            <a:r>
              <a:rPr lang="ru-RU" i="1" dirty="0" smtClean="0"/>
              <a:t>принятие в качестве образца образовательной деятельности отношение ребенка к открываемому им миру; </a:t>
            </a:r>
          </a:p>
          <a:p>
            <a:pPr>
              <a:buNone/>
            </a:pPr>
            <a:r>
              <a:rPr lang="ru-RU" i="1" dirty="0" smtClean="0"/>
              <a:t>постепенное расширение содержания образования, начиная с «малой родины», представленной отцами, дедами, местом жительства, до «большой родины», а затем и всей Вселенной; </a:t>
            </a:r>
          </a:p>
          <a:p>
            <a:pPr>
              <a:buNone/>
            </a:pPr>
            <a:r>
              <a:rPr lang="ru-RU" i="1" dirty="0" smtClean="0"/>
              <a:t>звездное небо – первый учебник для детей – земных путешественников во Вселенной; </a:t>
            </a:r>
          </a:p>
          <a:p>
            <a:pPr>
              <a:buNone/>
            </a:pPr>
            <a:r>
              <a:rPr lang="ru-RU" i="1" dirty="0" smtClean="0"/>
              <a:t>замена учебников общей программой, добывание учениками и учителями материала непосредственно из географических особенностей и истории родного края, создание школы-музея.</a:t>
            </a:r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3684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Николай Федорович Федоров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000" dirty="0" smtClean="0"/>
              <a:t>(</a:t>
            </a:r>
            <a:r>
              <a:rPr lang="ru-RU" sz="2000" dirty="0" smtClean="0">
                <a:hlinkClick r:id="rId2" action="ppaction://hlinkfile" tooltip="1829"/>
              </a:rPr>
              <a:t>1829</a:t>
            </a:r>
            <a:r>
              <a:rPr lang="ru-RU" sz="2000" dirty="0" smtClean="0"/>
              <a:t> — </a:t>
            </a:r>
            <a:r>
              <a:rPr lang="ru-RU" sz="2000" dirty="0" smtClean="0">
                <a:hlinkClick r:id="rId3" action="ppaction://hlinkfile" tooltip="1903"/>
              </a:rPr>
              <a:t>1903</a:t>
            </a:r>
            <a:r>
              <a:rPr lang="ru-RU" sz="2000" dirty="0" smtClean="0"/>
              <a:t> — русский религиозный мыслитель и </a:t>
            </a:r>
            <a:r>
              <a:rPr lang="ru-RU" sz="2000" dirty="0" smtClean="0">
                <a:hlinkClick r:id="rId4" action="ppaction://hlinkfile" tooltip="Философ"/>
              </a:rPr>
              <a:t>философ</a:t>
            </a:r>
            <a:r>
              <a:rPr lang="ru-RU" sz="2000" dirty="0" smtClean="0"/>
              <a:t>-</a:t>
            </a:r>
            <a:r>
              <a:rPr lang="ru-RU" sz="2000" dirty="0" smtClean="0">
                <a:hlinkClick r:id="rId5" action="ppaction://hlinkfile" tooltip="Футуролог"/>
              </a:rPr>
              <a:t>футуролог</a:t>
            </a:r>
            <a:r>
              <a:rPr lang="ru-RU" sz="2000" dirty="0" smtClean="0"/>
              <a:t>, деятель библиотековедения, педагог-новатор. Один из основоположников </a:t>
            </a:r>
            <a:r>
              <a:rPr lang="ru-RU" sz="2000" dirty="0" smtClean="0">
                <a:hlinkClick r:id="rId6" action="ppaction://hlinkfile" tooltip="Космизм"/>
              </a:rPr>
              <a:t>русского </a:t>
            </a:r>
            <a:r>
              <a:rPr lang="ru-RU" sz="2000" dirty="0" err="1" smtClean="0">
                <a:hlinkClick r:id="rId6" action="ppaction://hlinkfile" tooltip="Космизм"/>
              </a:rPr>
              <a:t>космизма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4" name="Содержимое 3" descr="Н.Ф.Федоров.jpg"/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2676525" y="1901031"/>
            <a:ext cx="3790950" cy="3924300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Каковы философские предпосылки гуманистической парадигмы образования?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ru-RU" dirty="0" smtClean="0"/>
              <a:t>национальная идея </a:t>
            </a:r>
            <a:r>
              <a:rPr lang="ru-RU" dirty="0"/>
              <a:t>в образовании,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образ </a:t>
            </a:r>
            <a:r>
              <a:rPr lang="ru-RU" dirty="0"/>
              <a:t>человека,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смысл </a:t>
            </a:r>
            <a:r>
              <a:rPr lang="ru-RU" dirty="0"/>
              <a:t>образования,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философские </a:t>
            </a:r>
            <a:r>
              <a:rPr lang="ru-RU" dirty="0"/>
              <a:t>принципы образования,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b="1" dirty="0" smtClean="0"/>
              <a:t>содержание </a:t>
            </a:r>
            <a:r>
              <a:rPr lang="ru-RU" b="1" dirty="0"/>
              <a:t>образования</a:t>
            </a:r>
            <a:r>
              <a:rPr lang="ru-RU" dirty="0"/>
              <a:t>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формы </a:t>
            </a:r>
            <a:r>
              <a:rPr lang="ru-RU" dirty="0"/>
              <a:t>и методы познания,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образовательные </a:t>
            </a:r>
            <a:r>
              <a:rPr lang="ru-RU" dirty="0"/>
              <a:t>результаты,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образ </a:t>
            </a:r>
            <a:r>
              <a:rPr lang="ru-RU" dirty="0"/>
              <a:t>педагога.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СОДЕРЖАНИЕ ОБРАЗОВАНИЯ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sz="2000" dirty="0" smtClean="0"/>
              <a:t> в русской философской традиции конструирование содержания образования строилось по следующим направлениям: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ru-RU" sz="3800" i="1" dirty="0" smtClean="0"/>
              <a:t>идея всеединства</a:t>
            </a:r>
            <a:r>
              <a:rPr lang="ru-RU" sz="3800" dirty="0" smtClean="0"/>
              <a:t> (Вл. Соловьев) открывает человеку переход от видимого многообразия внешней реальности к внутреннему его единству и последующему познанию этого единства, что является важным дидактическим принципом конструирования содержания образования на </a:t>
            </a:r>
            <a:r>
              <a:rPr lang="ru-RU" sz="3800" i="1" dirty="0" smtClean="0"/>
              <a:t>основе </a:t>
            </a:r>
            <a:r>
              <a:rPr lang="ru-RU" sz="3800" i="1" dirty="0" err="1" smtClean="0"/>
              <a:t>первосмыслов</a:t>
            </a:r>
            <a:r>
              <a:rPr lang="ru-RU" sz="3800" i="1" dirty="0" smtClean="0"/>
              <a:t>, </a:t>
            </a:r>
            <a:r>
              <a:rPr lang="ru-RU" sz="3800" dirty="0" smtClean="0"/>
              <a:t>которые можно назвать фундаментальными образовательными объектами, а также ориентирует на </a:t>
            </a:r>
            <a:r>
              <a:rPr lang="ru-RU" sz="3800" i="1" dirty="0" err="1" smtClean="0"/>
              <a:t>метапредметный</a:t>
            </a:r>
            <a:r>
              <a:rPr lang="ru-RU" sz="3800" i="1" dirty="0" smtClean="0"/>
              <a:t> характер. </a:t>
            </a:r>
            <a:r>
              <a:rPr lang="ru-RU" sz="3800" dirty="0" smtClean="0"/>
              <a:t>Динамическая связь между основными типами бытия различных уровней, т.е. всеединство, обнаруживается во всем, например, неорганика – растения – животные – человек – богочеловек. Итак, </a:t>
            </a:r>
            <a:r>
              <a:rPr lang="ru-RU" sz="3800" dirty="0" err="1" smtClean="0"/>
              <a:t>метапредметные</a:t>
            </a:r>
            <a:r>
              <a:rPr lang="ru-RU" sz="3800" dirty="0" smtClean="0"/>
              <a:t> основы одноуровневого и </a:t>
            </a:r>
            <a:r>
              <a:rPr lang="ru-RU" sz="3800" dirty="0" err="1" smtClean="0"/>
              <a:t>разноуровневого</a:t>
            </a:r>
            <a:r>
              <a:rPr lang="ru-RU" sz="3800" dirty="0" smtClean="0"/>
              <a:t> всеединства познаваемого бытия могут служить структурной </a:t>
            </a:r>
            <a:r>
              <a:rPr lang="ru-RU" sz="3800" dirty="0" err="1" smtClean="0"/>
              <a:t>онтодидактической</a:t>
            </a:r>
            <a:r>
              <a:rPr lang="ru-RU" sz="3800" dirty="0" smtClean="0"/>
              <a:t> основой конструирования содержания образования;</a:t>
            </a:r>
          </a:p>
          <a:p>
            <a:pPr lvl="0"/>
            <a:r>
              <a:rPr lang="ru-RU" sz="3800" i="1" dirty="0" smtClean="0"/>
              <a:t>внешнее многообразие реальности базируется на ее внутреннем единстве. </a:t>
            </a:r>
            <a:r>
              <a:rPr lang="ru-RU" sz="3800" dirty="0" smtClean="0"/>
              <a:t>По Вл. Соловьеву, «”</a:t>
            </a:r>
            <a:r>
              <a:rPr lang="ru-RU" sz="3800" dirty="0" err="1" smtClean="0"/>
              <a:t>Многоцентренность</a:t>
            </a:r>
            <a:r>
              <a:rPr lang="ru-RU" sz="3800" dirty="0" smtClean="0"/>
              <a:t>” реальности означает отсутствие в задаваемом содержании объективно главных объектов познания. Любой объект способен вывести познающего его человека к основам бытия. Отсюда следует вывод об отсутствии единой для всех учащихся схемы познания и образования» (Соловьев Вл. Соч. в 2-х томах. 2-е изд. М.: Мысль, 1990);</a:t>
            </a:r>
          </a:p>
          <a:p>
            <a:pPr lvl="0">
              <a:buNone/>
            </a:pPr>
            <a:endParaRPr lang="ru-RU" dirty="0" smtClean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Владимир Сергеевич Соловьев</a:t>
            </a:r>
            <a:br>
              <a:rPr lang="ru-RU" dirty="0" smtClean="0"/>
            </a:br>
            <a:r>
              <a:rPr lang="ru-RU" sz="2000" dirty="0" smtClean="0"/>
              <a:t>(</a:t>
            </a:r>
            <a:r>
              <a:rPr lang="ru-RU" sz="2000" dirty="0" smtClean="0">
                <a:hlinkClick r:id="rId2" action="ppaction://hlinkfile" tooltip="1853"/>
              </a:rPr>
              <a:t>1853</a:t>
            </a:r>
            <a:r>
              <a:rPr lang="ru-RU" sz="2000" dirty="0" smtClean="0"/>
              <a:t>, </a:t>
            </a:r>
            <a:r>
              <a:rPr lang="ru-RU" sz="2000" dirty="0" smtClean="0">
                <a:hlinkClick r:id="rId3" action="ppaction://hlinkfile" tooltip="Москва"/>
              </a:rPr>
              <a:t>Москва</a:t>
            </a:r>
            <a:r>
              <a:rPr lang="ru-RU" sz="2000" dirty="0" smtClean="0"/>
              <a:t> — </a:t>
            </a:r>
            <a:r>
              <a:rPr lang="ru-RU" sz="2000" dirty="0" smtClean="0">
                <a:hlinkClick r:id="rId4" action="ppaction://hlinkfile" tooltip="1900"/>
              </a:rPr>
              <a:t>1900</a:t>
            </a:r>
            <a:r>
              <a:rPr lang="ru-RU" sz="2000" dirty="0" smtClean="0"/>
              <a:t>, </a:t>
            </a:r>
            <a:r>
              <a:rPr lang="ru-RU" sz="2000" dirty="0" smtClean="0">
                <a:hlinkClick r:id="rId5" action="ppaction://hlinkfile" tooltip="Московская губерния"/>
              </a:rPr>
              <a:t>Московская губерния</a:t>
            </a:r>
            <a:r>
              <a:rPr lang="ru-RU" sz="2000" dirty="0" smtClean="0"/>
              <a:t>) — </a:t>
            </a:r>
            <a:r>
              <a:rPr lang="ru-RU" sz="2000" dirty="0" smtClean="0">
                <a:hlinkClick r:id="rId6" action="ppaction://hlinkfile" tooltip="Русский"/>
              </a:rPr>
              <a:t>русский</a:t>
            </a:r>
            <a:r>
              <a:rPr lang="ru-RU" sz="2000" dirty="0" smtClean="0"/>
              <a:t> </a:t>
            </a:r>
            <a:r>
              <a:rPr lang="ru-RU" sz="2000" dirty="0" smtClean="0">
                <a:hlinkClick r:id="rId7" action="ppaction://hlinkfile" tooltip="Философы"/>
              </a:rPr>
              <a:t>философ</a:t>
            </a:r>
            <a:r>
              <a:rPr lang="ru-RU" sz="2000" dirty="0" smtClean="0"/>
              <a:t>, </a:t>
            </a:r>
            <a:r>
              <a:rPr lang="ru-RU" sz="2000" dirty="0" smtClean="0">
                <a:hlinkClick r:id="rId8" action="ppaction://hlinkfile" tooltip="Богослов"/>
              </a:rPr>
              <a:t>богослов</a:t>
            </a:r>
            <a:r>
              <a:rPr lang="ru-RU" sz="2000" dirty="0" smtClean="0"/>
              <a:t>, </a:t>
            </a:r>
            <a:r>
              <a:rPr lang="ru-RU" sz="2000" dirty="0" smtClean="0">
                <a:hlinkClick r:id="rId9" action="ppaction://hlinkfile" tooltip="Поэзия"/>
              </a:rPr>
              <a:t>поэт</a:t>
            </a:r>
            <a:r>
              <a:rPr lang="ru-RU" sz="2000" dirty="0" smtClean="0"/>
              <a:t>, публицист, литературный критик; почётный </a:t>
            </a:r>
            <a:r>
              <a:rPr lang="ru-RU" sz="2000" dirty="0" smtClean="0">
                <a:hlinkClick r:id="rId10" action="ppaction://hlinkfile" tooltip="Академик"/>
              </a:rPr>
              <a:t>академик</a:t>
            </a:r>
            <a:r>
              <a:rPr lang="ru-RU" sz="2000" dirty="0" smtClean="0"/>
              <a:t> </a:t>
            </a:r>
            <a:r>
              <a:rPr lang="ru-RU" sz="2000" dirty="0" smtClean="0">
                <a:hlinkClick r:id="rId11" action="ppaction://hlinkfile" tooltip="Петербургская Академия наук"/>
              </a:rPr>
              <a:t>Императорской Академии наук</a:t>
            </a:r>
            <a:r>
              <a:rPr lang="ru-RU" sz="2000" dirty="0" smtClean="0"/>
              <a:t> по Разряду изящной словесности (</a:t>
            </a:r>
            <a:r>
              <a:rPr lang="ru-RU" sz="2000" dirty="0" smtClean="0">
                <a:hlinkClick r:id="rId4" action="ppaction://hlinkfile" tooltip="1900"/>
              </a:rPr>
              <a:t>1900</a:t>
            </a:r>
            <a:r>
              <a:rPr lang="ru-RU" sz="2000" dirty="0" smtClean="0"/>
              <a:t>). Стоял у истоков русского «духовного возрождения» начала </a:t>
            </a:r>
            <a:r>
              <a:rPr lang="ru-RU" sz="2000" dirty="0" smtClean="0">
                <a:hlinkClick r:id="rId12" action="ppaction://hlinkfile" tooltip="XX век"/>
              </a:rPr>
              <a:t>XX века</a:t>
            </a:r>
            <a:r>
              <a:rPr lang="ru-RU" sz="2000" dirty="0" smtClean="0"/>
              <a:t>. </a:t>
            </a:r>
            <a:endParaRPr lang="ru-RU" sz="2000" dirty="0"/>
          </a:p>
        </p:txBody>
      </p:sp>
      <p:pic>
        <p:nvPicPr>
          <p:cNvPr id="4" name="Содержимое 3" descr="Вл.Соловьев.jpg"/>
          <p:cNvPicPr>
            <a:picLocks noGrp="1" noChangeAspect="1"/>
          </p:cNvPicPr>
          <p:nvPr>
            <p:ph idx="1"/>
          </p:nvPr>
        </p:nvPicPr>
        <p:blipFill>
          <a:blip r:embed="rId13"/>
          <a:stretch>
            <a:fillRect/>
          </a:stretch>
        </p:blipFill>
        <p:spPr>
          <a:xfrm>
            <a:off x="3143240" y="2000240"/>
            <a:ext cx="3002297" cy="4525963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СОДЕРЖАНИЕ ОБРАЗОВАНИЯ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sz="2000" dirty="0" smtClean="0"/>
              <a:t>в русской философской традиции конструирование содержания образования строилось по следующим направлениям: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основа бытия</a:t>
            </a:r>
            <a:r>
              <a:rPr lang="ru-RU" i="1" dirty="0" smtClean="0"/>
              <a:t> -</a:t>
            </a:r>
            <a:r>
              <a:rPr lang="ru-RU" dirty="0" smtClean="0"/>
              <a:t> личность (Н.А. Бердяев), поэтому в содержании образования должен присутствовать </a:t>
            </a:r>
            <a:r>
              <a:rPr lang="ru-RU" i="1" dirty="0" smtClean="0"/>
              <a:t>личностный компонент, </a:t>
            </a:r>
            <a:r>
              <a:rPr lang="ru-RU" dirty="0" smtClean="0"/>
              <a:t>т.е. то содержание, которое создается лично каждым человеком;</a:t>
            </a:r>
          </a:p>
          <a:p>
            <a:pPr lvl="0"/>
            <a:r>
              <a:rPr lang="ru-RU" dirty="0" smtClean="0"/>
              <a:t>поскольку содержание образования заложено </a:t>
            </a:r>
            <a:r>
              <a:rPr lang="ru-RU" i="1" dirty="0" smtClean="0"/>
              <a:t>в реальной действительности</a:t>
            </a:r>
            <a:r>
              <a:rPr lang="ru-RU" dirty="0" smtClean="0"/>
              <a:t>, то оно и должно быть познано как </a:t>
            </a:r>
            <a:r>
              <a:rPr lang="ru-RU" i="1" dirty="0" smtClean="0"/>
              <a:t>непосредственно, </a:t>
            </a:r>
            <a:r>
              <a:rPr lang="ru-RU" dirty="0" smtClean="0"/>
              <a:t>так и через </a:t>
            </a:r>
            <a:r>
              <a:rPr lang="ru-RU" i="1" dirty="0" smtClean="0"/>
              <a:t>особые «средоточия», т.е. символы </a:t>
            </a:r>
            <a:r>
              <a:rPr lang="ru-RU" dirty="0" smtClean="0"/>
              <a:t>(П.А. Флоренский);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26130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Современная дидактическая концепция: философские предпосылки отечественной теории обучения.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Павел Александрович Флоренский</a:t>
            </a:r>
            <a:br>
              <a:rPr lang="ru-RU" dirty="0" smtClean="0"/>
            </a:br>
            <a:r>
              <a:rPr lang="ru-RU" sz="2000" dirty="0" smtClean="0"/>
              <a:t>(</a:t>
            </a:r>
            <a:r>
              <a:rPr lang="ru-RU" sz="2000" dirty="0" smtClean="0">
                <a:hlinkClick r:id="rId2" action="ppaction://hlinkfile" tooltip="1882"/>
              </a:rPr>
              <a:t>1882</a:t>
            </a:r>
            <a:r>
              <a:rPr lang="ru-RU" sz="2000" dirty="0" smtClean="0"/>
              <a:t>, </a:t>
            </a:r>
            <a:r>
              <a:rPr lang="ru-RU" sz="2000" dirty="0" smtClean="0">
                <a:hlinkClick r:id="rId3" action="ppaction://hlinkfile" tooltip="Евлах"/>
              </a:rPr>
              <a:t>Евлах</a:t>
            </a:r>
            <a:r>
              <a:rPr lang="ru-RU" sz="2000" dirty="0" smtClean="0"/>
              <a:t>, </a:t>
            </a:r>
            <a:r>
              <a:rPr lang="ru-RU" sz="2000" dirty="0" smtClean="0">
                <a:hlinkClick r:id="rId4" action="ppaction://hlinkfile" tooltip="Российская империя"/>
              </a:rPr>
              <a:t>Российская империя</a:t>
            </a:r>
            <a:r>
              <a:rPr lang="ru-RU" sz="2000" dirty="0" smtClean="0"/>
              <a:t> — </a:t>
            </a:r>
            <a:r>
              <a:rPr lang="ru-RU" sz="2000" dirty="0" smtClean="0">
                <a:hlinkClick r:id="rId5" action="ppaction://hlinkfile" tooltip="1937"/>
              </a:rPr>
              <a:t>1937</a:t>
            </a:r>
            <a:r>
              <a:rPr lang="ru-RU" sz="2000" dirty="0" smtClean="0"/>
              <a:t>, захоронен под </a:t>
            </a:r>
            <a:r>
              <a:rPr lang="ru-RU" sz="2000" dirty="0" smtClean="0">
                <a:hlinkClick r:id="rId6" action="ppaction://hlinkfile" tooltip="Ленинград"/>
              </a:rPr>
              <a:t>Ленинградом</a:t>
            </a:r>
            <a:r>
              <a:rPr lang="ru-RU" sz="2000" dirty="0" smtClean="0"/>
              <a:t>) — русский </a:t>
            </a:r>
            <a:r>
              <a:rPr lang="ru-RU" sz="2000" dirty="0" smtClean="0">
                <a:hlinkClick r:id="rId7" action="ppaction://hlinkfile" tooltip="Православие"/>
              </a:rPr>
              <a:t>православный</a:t>
            </a:r>
            <a:r>
              <a:rPr lang="ru-RU" sz="2000" dirty="0" smtClean="0"/>
              <a:t> </a:t>
            </a:r>
            <a:r>
              <a:rPr lang="ru-RU" sz="2000" dirty="0" smtClean="0">
                <a:hlinkClick r:id="rId8" action="ppaction://hlinkfile" tooltip="Священник"/>
              </a:rPr>
              <a:t>священник</a:t>
            </a:r>
            <a:r>
              <a:rPr lang="ru-RU" sz="2000" dirty="0" smtClean="0"/>
              <a:t>, </a:t>
            </a:r>
            <a:r>
              <a:rPr lang="ru-RU" sz="2000" dirty="0" smtClean="0">
                <a:hlinkClick r:id="rId9" action="ppaction://hlinkfile" tooltip="Богослов"/>
              </a:rPr>
              <a:t>богослов</a:t>
            </a:r>
            <a:r>
              <a:rPr lang="ru-RU" sz="2000" dirty="0" smtClean="0"/>
              <a:t>, </a:t>
            </a:r>
            <a:r>
              <a:rPr lang="ru-RU" sz="2000" dirty="0" smtClean="0">
                <a:hlinkClick r:id="rId10" action="ppaction://hlinkfile" tooltip="Учёный"/>
              </a:rPr>
              <a:t>учёный</a:t>
            </a:r>
            <a:r>
              <a:rPr lang="ru-RU" sz="2000" dirty="0" smtClean="0"/>
              <a:t>, </a:t>
            </a:r>
            <a:r>
              <a:rPr lang="ru-RU" sz="2000" dirty="0" smtClean="0">
                <a:hlinkClick r:id="rId11" action="ppaction://hlinkfile" tooltip="Поэт"/>
              </a:rPr>
              <a:t>поэт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4" name="Содержимое 3" descr="П.А.Флоренский.jpg"/>
          <p:cNvPicPr>
            <a:picLocks noGrp="1" noChangeAspect="1"/>
          </p:cNvPicPr>
          <p:nvPr>
            <p:ph idx="1"/>
          </p:nvPr>
        </p:nvPicPr>
        <p:blipFill>
          <a:blip r:embed="rId12"/>
          <a:stretch>
            <a:fillRect/>
          </a:stretch>
        </p:blipFill>
        <p:spPr>
          <a:xfrm>
            <a:off x="2908043" y="1600200"/>
            <a:ext cx="3327914" cy="4525963"/>
          </a:xfr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СОДЕРЖАНИЕ ОБРАЗОВАНИЯ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sz="2000" dirty="0" smtClean="0"/>
              <a:t>в русской философской традиции конструирование содержания образования строилось по следующим направлениям: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знание заключено в </a:t>
            </a:r>
            <a:r>
              <a:rPr lang="ru-RU" i="1" dirty="0" smtClean="0"/>
              <a:t>бытии, гносеология тождественна онтологии </a:t>
            </a:r>
            <a:r>
              <a:rPr lang="ru-RU" dirty="0" smtClean="0"/>
              <a:t>(Н.О. </a:t>
            </a:r>
            <a:r>
              <a:rPr lang="ru-RU" dirty="0" err="1" smtClean="0"/>
              <a:t>Лосский</a:t>
            </a:r>
            <a:r>
              <a:rPr lang="ru-RU" dirty="0" smtClean="0"/>
              <a:t>), т.е. бытие не отчуждено от личности и ее образования, а содержит в себе </a:t>
            </a:r>
            <a:r>
              <a:rPr lang="ru-RU" i="1" dirty="0" smtClean="0"/>
              <a:t>субъекта познания. </a:t>
            </a:r>
            <a:r>
              <a:rPr lang="ru-RU" dirty="0" smtClean="0"/>
              <a:t>Отсюда познание бытия тождественно </a:t>
            </a:r>
            <a:r>
              <a:rPr lang="ru-RU" i="1" dirty="0" smtClean="0"/>
              <a:t>самопознанию. </a:t>
            </a:r>
            <a:r>
              <a:rPr lang="ru-RU" dirty="0" smtClean="0"/>
              <a:t>Эта идея предполагает необходимость и единство двух тождественных процедур: </a:t>
            </a:r>
            <a:r>
              <a:rPr lang="ru-RU" i="1" dirty="0" smtClean="0"/>
              <a:t>познавательного целеполагания и рефлексии познавательной деятельности;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35732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Николай </a:t>
            </a:r>
            <a:r>
              <a:rPr lang="ru-RU" dirty="0" err="1" smtClean="0"/>
              <a:t>Онуфриевич</a:t>
            </a:r>
            <a:r>
              <a:rPr lang="ru-RU" dirty="0" smtClean="0"/>
              <a:t> </a:t>
            </a:r>
            <a:r>
              <a:rPr lang="ru-RU" dirty="0" err="1" smtClean="0"/>
              <a:t>Лосский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800" dirty="0" smtClean="0"/>
              <a:t>(</a:t>
            </a:r>
            <a:r>
              <a:rPr lang="ru-RU" sz="2000" dirty="0" smtClean="0">
                <a:hlinkClick r:id="rId2" action="ppaction://hlinkfile" tooltip="1870"/>
              </a:rPr>
              <a:t>1870</a:t>
            </a:r>
            <a:r>
              <a:rPr lang="ru-RU" sz="2000" dirty="0" smtClean="0"/>
              <a:t>, </a:t>
            </a:r>
            <a:r>
              <a:rPr lang="ru-RU" sz="2000" dirty="0" err="1" smtClean="0">
                <a:hlinkClick r:id="rId3" action="ppaction://hlinkfile" tooltip="Краслава"/>
              </a:rPr>
              <a:t>Креславка</a:t>
            </a:r>
            <a:r>
              <a:rPr lang="ru-RU" sz="2000" dirty="0" smtClean="0"/>
              <a:t>, </a:t>
            </a:r>
            <a:r>
              <a:rPr lang="ru-RU" sz="2000" dirty="0" smtClean="0">
                <a:hlinkClick r:id="rId4" action="ppaction://hlinkfile" tooltip="Российская империя"/>
              </a:rPr>
              <a:t>Российская империя</a:t>
            </a:r>
            <a:r>
              <a:rPr lang="ru-RU" sz="2000" dirty="0" smtClean="0"/>
              <a:t> — </a:t>
            </a:r>
            <a:r>
              <a:rPr lang="ru-RU" sz="2000" dirty="0" smtClean="0">
                <a:hlinkClick r:id="rId5" action="ppaction://hlinkfile" tooltip="1965"/>
              </a:rPr>
              <a:t>1965</a:t>
            </a:r>
            <a:r>
              <a:rPr lang="ru-RU" sz="2000" dirty="0" smtClean="0"/>
              <a:t>, </a:t>
            </a:r>
            <a:r>
              <a:rPr lang="ru-RU" sz="2000" dirty="0" smtClean="0">
                <a:hlinkClick r:id="rId6" action="ppaction://hlinkfile" tooltip="Париж"/>
              </a:rPr>
              <a:t>Париж</a:t>
            </a:r>
            <a:r>
              <a:rPr lang="ru-RU" sz="2000" dirty="0" smtClean="0"/>
              <a:t>) — выдающийся представитель </a:t>
            </a:r>
            <a:r>
              <a:rPr lang="ru-RU" sz="2000" dirty="0" smtClean="0">
                <a:hlinkClick r:id="rId7" action="ppaction://hlinkfile" tooltip="Русская философия"/>
              </a:rPr>
              <a:t>русской религиозной философии</a:t>
            </a:r>
            <a:r>
              <a:rPr lang="ru-RU" sz="2000" dirty="0" smtClean="0"/>
              <a:t>, один из основателей направления </a:t>
            </a:r>
            <a:r>
              <a:rPr lang="ru-RU" sz="2000" dirty="0" smtClean="0">
                <a:hlinkClick r:id="rId8" action="ppaction://hlinkfile" tooltip="Интуитивизм"/>
              </a:rPr>
              <a:t>интуитивизма</a:t>
            </a:r>
            <a:r>
              <a:rPr lang="ru-RU" sz="2000" dirty="0" smtClean="0"/>
              <a:t> в </a:t>
            </a:r>
            <a:r>
              <a:rPr lang="ru-RU" sz="2000" dirty="0" smtClean="0">
                <a:hlinkClick r:id="rId9" action="ppaction://hlinkfile" tooltip="Философия"/>
              </a:rPr>
              <a:t>философии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6" name="Содержимое 5" descr="Лосский.jpg"/>
          <p:cNvPicPr>
            <a:picLocks noGrp="1" noChangeAspect="1"/>
          </p:cNvPicPr>
          <p:nvPr>
            <p:ph idx="1"/>
          </p:nvPr>
        </p:nvPicPr>
        <p:blipFill>
          <a:blip r:embed="rId10"/>
          <a:stretch>
            <a:fillRect/>
          </a:stretch>
        </p:blipFill>
        <p:spPr>
          <a:xfrm>
            <a:off x="3381375" y="1958181"/>
            <a:ext cx="2381250" cy="3810000"/>
          </a:xfr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СОДЕРЖАНИЕ ОБРАЗОВАНИЯ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sz="2000" dirty="0" smtClean="0"/>
              <a:t>в русской философской традиции конструирование содержания образования строилось по следующим направлениям: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расширение гуманитарного цикла </a:t>
            </a:r>
            <a:r>
              <a:rPr lang="ru-RU" dirty="0" smtClean="0"/>
              <a:t>(всеобщая история религий, политическая история, </a:t>
            </a:r>
            <a:r>
              <a:rPr lang="ru-RU" dirty="0" err="1" smtClean="0"/>
              <a:t>зоогогика</a:t>
            </a:r>
            <a:r>
              <a:rPr lang="ru-RU" dirty="0" smtClean="0"/>
              <a:t>, </a:t>
            </a:r>
            <a:r>
              <a:rPr lang="ru-RU" dirty="0" err="1" smtClean="0"/>
              <a:t>метапсихология</a:t>
            </a:r>
            <a:r>
              <a:rPr lang="ru-RU" dirty="0" smtClean="0"/>
              <a:t>, </a:t>
            </a:r>
            <a:r>
              <a:rPr lang="ru-RU" dirty="0" err="1" smtClean="0"/>
              <a:t>метафизиология</a:t>
            </a:r>
            <a:r>
              <a:rPr lang="ru-RU" dirty="0" smtClean="0"/>
              <a:t>), а также изучение природы и ее </a:t>
            </a:r>
            <a:r>
              <a:rPr lang="ru-RU" dirty="0" err="1" smtClean="0"/>
              <a:t>стихиалей</a:t>
            </a:r>
            <a:r>
              <a:rPr lang="ru-RU" dirty="0" smtClean="0"/>
              <a:t>, углубление и осмысление чувства осязания, развитие способностей </a:t>
            </a:r>
            <a:r>
              <a:rPr lang="ru-RU" dirty="0" err="1" smtClean="0"/>
              <a:t>трансфизического</a:t>
            </a:r>
            <a:r>
              <a:rPr lang="ru-RU" dirty="0" smtClean="0"/>
              <a:t> познания (Д.Л. Андреев).</a:t>
            </a:r>
            <a:endParaRPr lang="ru-RU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Каковы философские предпосылки гуманистической парадигмы образования?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ru-RU" dirty="0" smtClean="0"/>
              <a:t>национальная идея </a:t>
            </a:r>
            <a:r>
              <a:rPr lang="ru-RU" dirty="0"/>
              <a:t>в образовании,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образ </a:t>
            </a:r>
            <a:r>
              <a:rPr lang="ru-RU" dirty="0"/>
              <a:t>человека,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смысл </a:t>
            </a:r>
            <a:r>
              <a:rPr lang="ru-RU" dirty="0"/>
              <a:t>образования,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философские </a:t>
            </a:r>
            <a:r>
              <a:rPr lang="ru-RU" dirty="0"/>
              <a:t>принципы образования,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содержание </a:t>
            </a:r>
            <a:r>
              <a:rPr lang="ru-RU" dirty="0"/>
              <a:t>образования,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b="1" dirty="0" smtClean="0"/>
              <a:t>формы </a:t>
            </a:r>
            <a:r>
              <a:rPr lang="ru-RU" b="1" dirty="0"/>
              <a:t>и методы познания, </a:t>
            </a:r>
            <a:endParaRPr lang="ru-RU" b="1" dirty="0" smtClean="0"/>
          </a:p>
          <a:p>
            <a:pPr marL="514350" indent="-514350">
              <a:buAutoNum type="arabicParenR"/>
            </a:pPr>
            <a:r>
              <a:rPr lang="ru-RU" dirty="0" smtClean="0"/>
              <a:t>образовательные </a:t>
            </a:r>
            <a:r>
              <a:rPr lang="ru-RU" dirty="0"/>
              <a:t>результаты,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образ </a:t>
            </a:r>
            <a:r>
              <a:rPr lang="ru-RU" dirty="0"/>
              <a:t>педагога.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ФОРМЫ И МЕТОДЫ ПОЗНАНИЯ 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4525963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ru-RU" i="1" dirty="0" smtClean="0"/>
              <a:t>основной метод- поиск </a:t>
            </a:r>
            <a:r>
              <a:rPr lang="ru-RU" dirty="0" smtClean="0"/>
              <a:t>(Л.Н. Толстой);</a:t>
            </a:r>
          </a:p>
          <a:p>
            <a:pPr lvl="0"/>
            <a:r>
              <a:rPr lang="ru-RU" i="1" dirty="0" smtClean="0"/>
              <a:t>формы внутреннего труда ученика – </a:t>
            </a:r>
            <a:r>
              <a:rPr lang="ru-RU" dirty="0" smtClean="0"/>
              <a:t>созерцание, размышление, религиозная деятельность, общение с природой, развитие тела, экскурсии и паломничества к великим очагам культуры, занятия литературой и искусством, творческая любовь. По Д.Л. Андрееву, разовьется не только жажда знания, но и духовная жажда вообще;</a:t>
            </a:r>
          </a:p>
          <a:p>
            <a:pPr lvl="0"/>
            <a:r>
              <a:rPr lang="ru-RU" dirty="0" smtClean="0"/>
              <a:t>в контексте символизма П.А. Флоренского познание реальности, состоящей из символов, происходит в процессе </a:t>
            </a:r>
            <a:r>
              <a:rPr lang="ru-RU" i="1" dirty="0" smtClean="0"/>
              <a:t>живого чувственного общения</a:t>
            </a:r>
            <a:r>
              <a:rPr lang="ru-RU" dirty="0" smtClean="0"/>
              <a:t> с познаваемым, «реальное вхождение познаваемого в познающего, - реальное единение познающего и познаваемого». Методы познания намечаются познаваемым, т.е. «пути намечаются из средоточия. Их может быть бесчисленное множество, это игра познаваемой реальности»;</a:t>
            </a:r>
          </a:p>
          <a:p>
            <a:pPr lvl="0"/>
            <a:r>
              <a:rPr lang="ru-RU" dirty="0" smtClean="0"/>
              <a:t>ученикам обеспечивается (П.А. Флоренский) право на </a:t>
            </a:r>
            <a:r>
              <a:rPr lang="ru-RU" i="1" dirty="0" smtClean="0"/>
              <a:t>созерцательный, интуитивный, нелогический подход </a:t>
            </a:r>
            <a:r>
              <a:rPr lang="ru-RU" dirty="0" smtClean="0"/>
              <a:t>к изучению фундаментальных образовательных объектов. «Круглое мышление» - это возможность субъективного многостороннего познание учеником одного и того же объекта;</a:t>
            </a:r>
          </a:p>
          <a:p>
            <a:r>
              <a:rPr lang="ru-RU" dirty="0" smtClean="0"/>
              <a:t>целью познания выступает </a:t>
            </a:r>
            <a:r>
              <a:rPr lang="ru-RU" i="1" dirty="0" smtClean="0"/>
              <a:t>пространственное «расширение» познающего до познаваемого.</a:t>
            </a:r>
            <a:endParaRPr lang="ru-RU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Каковы философские предпосылки гуманистической парадигмы образования?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ru-RU" dirty="0" smtClean="0"/>
              <a:t>национальная идея </a:t>
            </a:r>
            <a:r>
              <a:rPr lang="ru-RU" dirty="0"/>
              <a:t>в образовании,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образ </a:t>
            </a:r>
            <a:r>
              <a:rPr lang="ru-RU" dirty="0"/>
              <a:t>человека,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смысл </a:t>
            </a:r>
            <a:r>
              <a:rPr lang="ru-RU" dirty="0"/>
              <a:t>образования,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философские </a:t>
            </a:r>
            <a:r>
              <a:rPr lang="ru-RU" dirty="0"/>
              <a:t>принципы образования,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содержание </a:t>
            </a:r>
            <a:r>
              <a:rPr lang="ru-RU" dirty="0"/>
              <a:t>образования,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формы </a:t>
            </a:r>
            <a:r>
              <a:rPr lang="ru-RU" dirty="0"/>
              <a:t>и методы познания,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b="1" dirty="0" smtClean="0"/>
              <a:t>образовательные </a:t>
            </a:r>
            <a:r>
              <a:rPr lang="ru-RU" b="1" dirty="0"/>
              <a:t>результаты,</a:t>
            </a:r>
            <a:r>
              <a:rPr lang="ru-RU" dirty="0"/>
              <a:t>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образ </a:t>
            </a:r>
            <a:r>
              <a:rPr lang="ru-RU" dirty="0"/>
              <a:t>педагога.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ОБРАЗОВАТЕЛЬНЫЕ РЕЗУЛЬТАТЫ </a:t>
            </a:r>
            <a:r>
              <a:rPr lang="ru-RU" sz="2700" dirty="0" smtClean="0"/>
              <a:t>сконцентрированы в образе выпускника, а именно: </a:t>
            </a: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космическая миссия; </a:t>
            </a:r>
          </a:p>
          <a:p>
            <a:r>
              <a:rPr lang="ru-RU" dirty="0" smtClean="0"/>
              <a:t>самобытность, которая сочетается с общекультурными процессами и величайшими достояниями человечества; </a:t>
            </a:r>
          </a:p>
          <a:p>
            <a:r>
              <a:rPr lang="ru-RU" dirty="0" smtClean="0"/>
              <a:t>персонализм; </a:t>
            </a:r>
          </a:p>
          <a:p>
            <a:r>
              <a:rPr lang="ru-RU" dirty="0" smtClean="0"/>
              <a:t>личное приращение; </a:t>
            </a:r>
          </a:p>
          <a:p>
            <a:r>
              <a:rPr lang="ru-RU" dirty="0" smtClean="0"/>
              <a:t>общекультурный вклад; </a:t>
            </a:r>
          </a:p>
          <a:p>
            <a:r>
              <a:rPr lang="ru-RU" dirty="0" smtClean="0"/>
              <a:t>овладение </a:t>
            </a:r>
            <a:r>
              <a:rPr lang="ru-RU" dirty="0" err="1" smtClean="0"/>
              <a:t>метаисторическими</a:t>
            </a:r>
            <a:r>
              <a:rPr lang="ru-RU" dirty="0" smtClean="0"/>
              <a:t>, </a:t>
            </a:r>
            <a:r>
              <a:rPr lang="ru-RU" dirty="0" err="1" smtClean="0"/>
              <a:t>трансфизическими</a:t>
            </a:r>
            <a:r>
              <a:rPr lang="ru-RU" dirty="0" smtClean="0"/>
              <a:t>, религиозными методами познания; </a:t>
            </a:r>
          </a:p>
          <a:p>
            <a:r>
              <a:rPr lang="ru-RU" dirty="0" smtClean="0"/>
              <a:t>открытость в будущее; </a:t>
            </a:r>
          </a:p>
          <a:p>
            <a:r>
              <a:rPr lang="ru-RU" dirty="0" smtClean="0"/>
              <a:t>умение действовать в ситуации неизвестности; </a:t>
            </a:r>
          </a:p>
          <a:p>
            <a:r>
              <a:rPr lang="ru-RU" dirty="0" smtClean="0"/>
              <a:t>готовность и возможность человека к переходу в иные формы деятельности и жизни.</a:t>
            </a:r>
            <a:endParaRPr lang="ru-RU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Каковы философские предпосылки гуманистической парадигмы образования?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ru-RU" dirty="0" smtClean="0"/>
              <a:t>национальная идея </a:t>
            </a:r>
            <a:r>
              <a:rPr lang="ru-RU" dirty="0"/>
              <a:t>в образовании,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образ </a:t>
            </a:r>
            <a:r>
              <a:rPr lang="ru-RU" dirty="0"/>
              <a:t>человека,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смысл </a:t>
            </a:r>
            <a:r>
              <a:rPr lang="ru-RU" dirty="0"/>
              <a:t>образования,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философские </a:t>
            </a:r>
            <a:r>
              <a:rPr lang="ru-RU" dirty="0"/>
              <a:t>принципы образования,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содержание </a:t>
            </a:r>
            <a:r>
              <a:rPr lang="ru-RU" dirty="0"/>
              <a:t>образования,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формы </a:t>
            </a:r>
            <a:r>
              <a:rPr lang="ru-RU" dirty="0"/>
              <a:t>и методы познания,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образовательные </a:t>
            </a:r>
            <a:r>
              <a:rPr lang="ru-RU" dirty="0"/>
              <a:t>результаты,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b="1" dirty="0" smtClean="0"/>
              <a:t>образ </a:t>
            </a:r>
            <a:r>
              <a:rPr lang="ru-RU" b="1" dirty="0"/>
              <a:t>педагога.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b="1" dirty="0" smtClean="0"/>
              <a:t>ОБРАЗ ПЕДАГОГА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ru-RU" dirty="0" smtClean="0"/>
              <a:t>особый тип школы Розы Мира (Д.Л. Андреев) требует от педагога выполнения таких задач, как организацию творчества, а точнее </a:t>
            </a:r>
            <a:r>
              <a:rPr lang="ru-RU" i="1" dirty="0" err="1" smtClean="0"/>
              <a:t>богосотворчества</a:t>
            </a:r>
            <a:r>
              <a:rPr lang="ru-RU" dirty="0" smtClean="0"/>
              <a:t> во множестве видов и форм и др.;</a:t>
            </a:r>
          </a:p>
          <a:p>
            <a:pPr lvl="0"/>
            <a:r>
              <a:rPr lang="ru-RU" dirty="0" smtClean="0"/>
              <a:t>по Циолковскому, педагог должен уметь проводить «</a:t>
            </a:r>
            <a:r>
              <a:rPr lang="ru-RU" i="1" dirty="0" smtClean="0"/>
              <a:t>селекцию</a:t>
            </a:r>
            <a:r>
              <a:rPr lang="ru-RU" dirty="0" smtClean="0"/>
              <a:t>» </a:t>
            </a:r>
            <a:r>
              <a:rPr lang="ru-RU" i="1" dirty="0" smtClean="0"/>
              <a:t>одаренных и талантливых</a:t>
            </a:r>
            <a:r>
              <a:rPr lang="ru-RU" dirty="0" smtClean="0"/>
              <a:t> людей от основной массы, потому что реальное образование не направлено на взращивание ученых, а только на овладение знаниями уже установившейся науки. Он предложил такую классификацию: фантазеры (сказочники), более умеренные фантазеры, даровитые мыслители, составители планов и рисунков, моделисты, первые неудачные исполнители, </a:t>
            </a:r>
            <a:r>
              <a:rPr lang="ru-RU" dirty="0" err="1" smtClean="0"/>
              <a:t>осуществители</a:t>
            </a:r>
            <a:r>
              <a:rPr lang="ru-RU" dirty="0" smtClean="0"/>
              <a:t> открытия;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Современная дидактическая концепция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/>
              <a:t>Имеет </a:t>
            </a:r>
            <a:r>
              <a:rPr lang="ru-RU" sz="4400" b="1" dirty="0" smtClean="0"/>
              <a:t>гуманистический</a:t>
            </a:r>
            <a:r>
              <a:rPr lang="ru-RU" sz="4400" dirty="0" smtClean="0"/>
              <a:t> характер, главной целью которой является </a:t>
            </a:r>
            <a:r>
              <a:rPr lang="ru-RU" sz="4400" i="1" dirty="0" smtClean="0"/>
              <a:t>реализация </a:t>
            </a:r>
            <a:r>
              <a:rPr lang="ru-RU" sz="4400" i="1" dirty="0"/>
              <a:t>и </a:t>
            </a:r>
            <a:r>
              <a:rPr lang="ru-RU" sz="4400" i="1" dirty="0" smtClean="0"/>
              <a:t>самореализация </a:t>
            </a:r>
            <a:r>
              <a:rPr lang="ru-RU" sz="4400" i="1" dirty="0"/>
              <a:t>заложенного в человеке личностного потенциала</a:t>
            </a:r>
            <a:r>
              <a:rPr lang="ru-RU" sz="4400" dirty="0"/>
              <a:t>. </a:t>
            </a:r>
            <a:r>
              <a:rPr lang="ru-RU" sz="4400" dirty="0" smtClean="0"/>
              <a:t>	</a:t>
            </a:r>
            <a:endParaRPr lang="ru-RU" sz="44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ОБРАЗ ПЕДАГОГА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dirty="0" smtClean="0"/>
              <a:t>черты учителя, которые и были сосредоточены в русских философах, педагогах, мыслителях: </a:t>
            </a:r>
          </a:p>
          <a:p>
            <a:r>
              <a:rPr lang="ru-RU" dirty="0" smtClean="0"/>
              <a:t>понимание взаимосвязи каждого отдельного человека и всей Вселенной; </a:t>
            </a:r>
          </a:p>
          <a:p>
            <a:r>
              <a:rPr lang="ru-RU" dirty="0" smtClean="0"/>
              <a:t>способность осознания своего взаимодействия с миром в любых своих действиях и проявлениях; </a:t>
            </a:r>
          </a:p>
          <a:p>
            <a:r>
              <a:rPr lang="ru-RU" dirty="0" smtClean="0"/>
              <a:t>принятие на себя педагогической миссии – помогать ученикам в их </a:t>
            </a:r>
            <a:r>
              <a:rPr lang="ru-RU" dirty="0" err="1" smtClean="0"/>
              <a:t>самовырастании</a:t>
            </a:r>
            <a:r>
              <a:rPr lang="ru-RU" dirty="0" smtClean="0"/>
              <a:t> до «равновеликости с миром»;  </a:t>
            </a:r>
          </a:p>
          <a:p>
            <a:r>
              <a:rPr lang="ru-RU" dirty="0" smtClean="0"/>
              <a:t>использование возможностей учебных курсов для обеспечения личностного роста и творческой самореализации детей; </a:t>
            </a:r>
          </a:p>
          <a:p>
            <a:r>
              <a:rPr lang="ru-RU" dirty="0" smtClean="0"/>
              <a:t>знание, понимание и следование педагогическим принципам отечественной философии в профессиональной деятельности.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ИТАК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b="1" dirty="0" smtClean="0"/>
              <a:t>Русская философия задает для обучения особую мировоззренческую ориентацию, ставящую целью самореализацию личностного потенциала ученика по отношению ко всему окружающему миру.</a:t>
            </a:r>
            <a:endParaRPr lang="ru-RU" sz="4000" b="1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26064"/>
          </a:xfrm>
        </p:spPr>
        <p:txBody>
          <a:bodyPr/>
          <a:lstStyle/>
          <a:p>
            <a:pPr lvl="0"/>
            <a:r>
              <a:rPr lang="ru-RU" b="1" dirty="0" smtClean="0"/>
              <a:t>ФУНКЦИИ </a:t>
            </a:r>
            <a:br>
              <a:rPr lang="ru-RU" b="1" dirty="0" smtClean="0"/>
            </a:br>
            <a:r>
              <a:rPr lang="ru-RU" b="1" dirty="0" smtClean="0"/>
              <a:t>СОВРЕМЕННОГО ОБУЧЕНИЯ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ТРАДИЦИОННЫЕ ФУНКЦИИ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b="1" dirty="0" smtClean="0"/>
              <a:t>Образовательная</a:t>
            </a:r>
            <a:r>
              <a:rPr lang="ru-RU" dirty="0" smtClean="0"/>
              <a:t> состоит в том, что в процессе учения учащемуся передается объем определенных знаний.</a:t>
            </a:r>
          </a:p>
          <a:p>
            <a:pPr lvl="0"/>
            <a:r>
              <a:rPr lang="ru-RU" b="1" dirty="0" smtClean="0"/>
              <a:t>Развивающая</a:t>
            </a:r>
            <a:r>
              <a:rPr lang="ru-RU" dirty="0" smtClean="0"/>
              <a:t> - учащиеся развивают свои способности в процессе учения, в том числе, память, мышление пр.</a:t>
            </a:r>
          </a:p>
          <a:p>
            <a:pPr lvl="0"/>
            <a:r>
              <a:rPr lang="ru-RU" b="1" dirty="0" smtClean="0"/>
              <a:t>Воспитательная</a:t>
            </a:r>
            <a:r>
              <a:rPr lang="ru-RU" dirty="0" smtClean="0"/>
              <a:t> – в процессе учения у учащихся воспитываются различные стороны личности, нравственная, патриотические чувства, эстетический вкус и пр.</a:t>
            </a:r>
            <a:endParaRPr lang="ru-RU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ФУНКЦИИ ОБУЧЕНИЯ</a:t>
            </a:r>
            <a:br>
              <a:rPr lang="ru-RU" b="1" dirty="0" smtClean="0"/>
            </a:br>
            <a:r>
              <a:rPr lang="ru-RU" sz="4000" b="1" dirty="0" smtClean="0"/>
              <a:t>в контексте гуманистической парадигме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800" i="1" dirty="0" smtClean="0"/>
              <a:t>Функция духовно-душевного становления </a:t>
            </a:r>
            <a:r>
              <a:rPr lang="ru-RU" sz="2800" dirty="0" smtClean="0"/>
              <a:t>– обучение влияет на развитие не только познавательных умений обучающегося, но и будоражит, активизирует духовную работу и душевные переживания взрослеющего человека.  </a:t>
            </a:r>
          </a:p>
          <a:p>
            <a:pPr lvl="0"/>
            <a:r>
              <a:rPr lang="ru-RU" sz="2800" i="1" dirty="0" smtClean="0"/>
              <a:t>Социальная – </a:t>
            </a:r>
            <a:r>
              <a:rPr lang="ru-RU" sz="2800" dirty="0" smtClean="0"/>
              <a:t>обучение призвано формировать личность, отвечающую общественным потребностям, перспективам развития общества, способную адаптироваться и активно трудиться в современном мире</a:t>
            </a:r>
            <a:r>
              <a:rPr lang="ru-RU" sz="2400" dirty="0" smtClean="0"/>
              <a:t>.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ФУНКЦИИ ОБУЧЕНИЯ</a:t>
            </a:r>
            <a:br>
              <a:rPr lang="ru-RU" b="1" dirty="0" smtClean="0"/>
            </a:br>
            <a:r>
              <a:rPr lang="ru-RU" sz="4000" b="1" dirty="0" smtClean="0"/>
              <a:t>в контексте гуманистической парадигме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ru-RU" i="1" dirty="0" smtClean="0"/>
              <a:t>Личностно-развивающая</a:t>
            </a:r>
            <a:r>
              <a:rPr lang="ru-RU" dirty="0" smtClean="0"/>
              <a:t> – обучение направлено на развитие способности человека к саморегуляции, саморазвитию и самореализации, формировании его духовной сущности (идеалы, ценности, познавательные способности), нравственном становлении.</a:t>
            </a:r>
          </a:p>
          <a:p>
            <a:pPr lvl="0"/>
            <a:r>
              <a:rPr lang="ru-RU" i="1" dirty="0" smtClean="0"/>
              <a:t>Функция здоровьесбережения </a:t>
            </a:r>
            <a:r>
              <a:rPr lang="ru-RU" dirty="0" smtClean="0"/>
              <a:t>– обучение должно формировать у учащихся потребности в здоровом образе жизни, поддержке и сохранности имеющегося физического, психического и эмоционального состояния детей.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ФУНКЦИИ ОБУЧЕНИЯ</a:t>
            </a:r>
            <a:br>
              <a:rPr lang="ru-RU" b="1" dirty="0" smtClean="0"/>
            </a:br>
            <a:r>
              <a:rPr lang="ru-RU" sz="4000" b="1" dirty="0" smtClean="0"/>
              <a:t>в контексте гуманистической парадигме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ru-RU" i="1" dirty="0" smtClean="0"/>
              <a:t>Функция социальной защиты </a:t>
            </a:r>
            <a:r>
              <a:rPr lang="ru-RU" dirty="0" smtClean="0"/>
              <a:t>– обучение обеспечивает равные стартовые условия для всех детей независимо от национальности, пола, степени готовности к школьному обучению и пр., т.е. реализует доступность для всех детей.</a:t>
            </a:r>
          </a:p>
          <a:p>
            <a:r>
              <a:rPr lang="ru-RU" i="1" dirty="0" smtClean="0"/>
              <a:t>Функция трансляции культуры </a:t>
            </a:r>
            <a:r>
              <a:rPr lang="ru-RU" dirty="0" smtClean="0"/>
              <a:t>– обучение обеспечивает за счет содержания преемственность поколений, исторических традиций, развитие инноваций, что позволяет детям развиваться, выбирать путь развития и влиять на прогрессивную динамику в обществе.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/>
          <a:lstStyle/>
          <a:p>
            <a:pPr lvl="0"/>
            <a:r>
              <a:rPr lang="ru-RU" sz="6000" b="1" dirty="0" smtClean="0"/>
              <a:t>ОСНОВНЫЕ ТЕОРИИ УЧЕНИЯ И ОБУЧЕНИЯ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8929718" cy="635798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800" dirty="0" smtClean="0"/>
              <a:t>Сущность </a:t>
            </a:r>
            <a:r>
              <a:rPr lang="ru-RU" sz="3800" b="1" dirty="0" smtClean="0"/>
              <a:t>обучения</a:t>
            </a:r>
            <a:r>
              <a:rPr lang="ru-RU" sz="3800" dirty="0" smtClean="0"/>
              <a:t> – это целенаправленный, социально и индивидуально обусловленный и педагогически организованный процесс развития личности обучаемых, происходящий на основе овладения систематизированными научными знаниями и способами деятельности, всем богатством духовной и материальной культуры человечества </a:t>
            </a:r>
            <a:endParaRPr lang="ru-RU" sz="3800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/>
          </a:bodyPr>
          <a:lstStyle/>
          <a:p>
            <a:r>
              <a:rPr lang="ru-RU" dirty="0" smtClean="0"/>
              <a:t>Процесс овладения знаниями и способами деятельности может происходить в двух вариантах: </a:t>
            </a:r>
            <a:r>
              <a:rPr lang="ru-RU" i="1" dirty="0" smtClean="0"/>
              <a:t>репродуктивном (воспроизводящем) и продуктивном (творческом).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дети05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333" r="1333"/>
          <a:stretch>
            <a:fillRect/>
          </a:stretch>
        </p:blipFill>
        <p:spPr>
          <a:xfrm>
            <a:off x="571472" y="500042"/>
            <a:ext cx="3216000" cy="2412000"/>
          </a:xfrm>
        </p:spPr>
      </p:pic>
      <p:pic>
        <p:nvPicPr>
          <p:cNvPr id="12" name="Рисунок 11" descr="дети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36" y="2143116"/>
            <a:ext cx="3277599" cy="2196000"/>
          </a:xfrm>
          <a:prstGeom prst="rect">
            <a:avLst/>
          </a:prstGeom>
        </p:spPr>
      </p:pic>
      <p:pic>
        <p:nvPicPr>
          <p:cNvPr id="13" name="Рисунок 12" descr="дети0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6380" y="3857628"/>
            <a:ext cx="3106847" cy="22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Структура репродуктивного варианта учебной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Понимание</a:t>
            </a:r>
            <a:r>
              <a:rPr lang="ru-RU" dirty="0" smtClean="0"/>
              <a:t> посредством алгоритма: задача – восприятие - осмысление</a:t>
            </a:r>
          </a:p>
          <a:p>
            <a:r>
              <a:rPr lang="ru-RU" i="1" dirty="0" smtClean="0"/>
              <a:t>Усвоение</a:t>
            </a:r>
            <a:r>
              <a:rPr lang="ru-RU" dirty="0" smtClean="0"/>
              <a:t> посредством запоминания и воспроизведения</a:t>
            </a:r>
          </a:p>
          <a:p>
            <a:r>
              <a:rPr lang="ru-RU" i="1" dirty="0" smtClean="0"/>
              <a:t>Овладение </a:t>
            </a:r>
            <a:r>
              <a:rPr lang="ru-RU" dirty="0" smtClean="0"/>
              <a:t>посредством</a:t>
            </a:r>
            <a:r>
              <a:rPr lang="ru-RU" i="1" dirty="0" smtClean="0"/>
              <a:t> </a:t>
            </a:r>
            <a:r>
              <a:rPr lang="ru-RU" dirty="0" smtClean="0"/>
              <a:t>применения</a:t>
            </a:r>
          </a:p>
          <a:p>
            <a:pPr>
              <a:buNone/>
            </a:pPr>
            <a:r>
              <a:rPr lang="ru-RU" dirty="0" smtClean="0"/>
              <a:t>    на уровне умений и творческого применения </a:t>
            </a:r>
            <a:endParaRPr lang="ru-RU" i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Структура продуктивного варианта учебной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858280" cy="4525963"/>
          </a:xfrm>
        </p:spPr>
        <p:txBody>
          <a:bodyPr/>
          <a:lstStyle/>
          <a:p>
            <a:pPr algn="ctr">
              <a:buNone/>
            </a:pPr>
            <a:r>
              <a:rPr lang="ru-RU" sz="4400" dirty="0" smtClean="0"/>
              <a:t>ТРИ ЭТАПА:</a:t>
            </a:r>
          </a:p>
          <a:p>
            <a:r>
              <a:rPr lang="ru-RU" sz="4400" b="1" dirty="0" smtClean="0"/>
              <a:t>Ориентировочный</a:t>
            </a:r>
          </a:p>
          <a:p>
            <a:r>
              <a:rPr lang="ru-RU" sz="4400" b="1" dirty="0" smtClean="0"/>
              <a:t>Исполнительский</a:t>
            </a:r>
          </a:p>
          <a:p>
            <a:r>
              <a:rPr lang="ru-RU" sz="4400" b="1" dirty="0" smtClean="0"/>
              <a:t>Контрольно-систематизирующий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ОРИЕНТИРОВОЧНЫЙ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Восприятие или самостоятельное формулирование условия задачи.</a:t>
            </a:r>
          </a:p>
          <a:p>
            <a:pPr lvl="0"/>
            <a:r>
              <a:rPr lang="ru-RU" dirty="0" smtClean="0"/>
              <a:t>Анализ условия задачи.</a:t>
            </a:r>
          </a:p>
          <a:p>
            <a:pPr lvl="0"/>
            <a:r>
              <a:rPr lang="ru-RU" dirty="0" smtClean="0"/>
              <a:t>Воспроизведение (или восполнение) необходимых для решения знаний.</a:t>
            </a:r>
          </a:p>
          <a:p>
            <a:pPr lvl="0"/>
            <a:r>
              <a:rPr lang="ru-RU" dirty="0" smtClean="0"/>
              <a:t>Прогнозирование процесса поиска и его результатов, формулирование гипотезы.</a:t>
            </a:r>
          </a:p>
          <a:p>
            <a:pPr lvl="0"/>
            <a:r>
              <a:rPr lang="ru-RU" dirty="0" smtClean="0"/>
              <a:t>Составление плана (проекта, программы) решения.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ИСПОЛНИТЕЛЬСКИЙ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Попытки решения задачи на основе известных способов</a:t>
            </a:r>
          </a:p>
          <a:p>
            <a:r>
              <a:rPr lang="ru-RU" dirty="0" err="1" smtClean="0"/>
              <a:t>Переконструирование</a:t>
            </a:r>
            <a:r>
              <a:rPr lang="ru-RU" dirty="0" smtClean="0"/>
              <a:t> плана решения, нахождения нового  способа.</a:t>
            </a:r>
          </a:p>
          <a:p>
            <a:r>
              <a:rPr lang="ru-RU" dirty="0" smtClean="0"/>
              <a:t>Решение задачи новыми способами.</a:t>
            </a:r>
          </a:p>
          <a:p>
            <a:r>
              <a:rPr lang="ru-RU" dirty="0" smtClean="0"/>
              <a:t>Проверка решения. Оценка рациональности и эффективности выбранного варианта решения.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КОНТРОЛЬНО-СИСТЕМАТИЗИРУЮЩИЙ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Введение полученного знания (способа) в имеющуюся у обучаемого систему знаний, представлений, отношений.</a:t>
            </a:r>
          </a:p>
          <a:p>
            <a:r>
              <a:rPr lang="ru-RU" sz="4000" dirty="0" smtClean="0"/>
              <a:t>Выход на новые проблемы.</a:t>
            </a:r>
            <a:endParaRPr lang="ru-RU" sz="4000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Структура развивающего варианта учебной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понимание значимости изучаемого материала самим обучаемым,</a:t>
            </a:r>
          </a:p>
          <a:p>
            <a:pPr lvl="0"/>
            <a:r>
              <a:rPr lang="ru-RU" dirty="0" smtClean="0"/>
              <a:t>осознание трудности задачи, </a:t>
            </a:r>
          </a:p>
          <a:p>
            <a:pPr lvl="0"/>
            <a:r>
              <a:rPr lang="ru-RU" dirty="0" smtClean="0"/>
              <a:t>осознание дефицита информации,</a:t>
            </a:r>
          </a:p>
          <a:p>
            <a:pPr lvl="0"/>
            <a:r>
              <a:rPr lang="ru-RU" dirty="0" smtClean="0"/>
              <a:t>определение подготовленности к работе (базовые знания и умения), т.е. работа на </a:t>
            </a:r>
            <a:r>
              <a:rPr lang="ru-RU" i="1" dirty="0" smtClean="0"/>
              <a:t>уровне актуального развития</a:t>
            </a:r>
            <a:r>
              <a:rPr lang="ru-RU" dirty="0" smtClean="0"/>
              <a:t> (постановка проблем и пр.), </a:t>
            </a:r>
          </a:p>
          <a:p>
            <a:pPr lvl="0"/>
            <a:r>
              <a:rPr lang="ru-RU" dirty="0" smtClean="0"/>
              <a:t>постановка новых требований и задач, ориентированных на </a:t>
            </a:r>
            <a:r>
              <a:rPr lang="ru-RU" i="1" dirty="0" smtClean="0"/>
              <a:t>зону ближайшего развития</a:t>
            </a:r>
            <a:r>
              <a:rPr lang="ru-RU" dirty="0" smtClean="0"/>
              <a:t> обучаемого, что может осуществиться при непосредственном участии педагога (поддержка и помощь учителя может носить как открытый, так и косвенный характер),</a:t>
            </a:r>
          </a:p>
          <a:p>
            <a:r>
              <a:rPr lang="ru-RU" dirty="0" smtClean="0"/>
              <a:t>результат совместной деятельности - интерес, стремление к действию, целенаправленную активность, система новых умений и навыков у обучаемого.</a:t>
            </a:r>
            <a:endParaRPr lang="ru-RU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ИТАК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dirty="0" smtClean="0"/>
              <a:t>в современной отечественной дидактике существуют три базовые теории учения и обучения – это </a:t>
            </a:r>
            <a:r>
              <a:rPr lang="ru-RU" sz="4400" b="1" dirty="0" smtClean="0"/>
              <a:t>репродуктивная, продуктивная и развивающая.</a:t>
            </a:r>
            <a:endParaRPr lang="ru-RU" sz="4400" b="1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68178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9600" dirty="0" smtClean="0"/>
              <a:t>СПАСИБО за внимание!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32737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>
            <a:normAutofit/>
          </a:bodyPr>
          <a:lstStyle/>
          <a:p>
            <a:r>
              <a:rPr lang="ru-RU" sz="6000" dirty="0" smtClean="0"/>
              <a:t>Что собой представляет </a:t>
            </a:r>
            <a:r>
              <a:rPr lang="ru-RU" sz="6000" b="1" dirty="0" smtClean="0"/>
              <a:t>обучение </a:t>
            </a:r>
            <a:br>
              <a:rPr lang="ru-RU" sz="6000" b="1" dirty="0" smtClean="0"/>
            </a:br>
            <a:r>
              <a:rPr lang="ru-RU" sz="6000" dirty="0" smtClean="0"/>
              <a:t>в гуманистической парадигме?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ОБУЧЕНИЕ -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/>
              <a:t>э</a:t>
            </a:r>
            <a:r>
              <a:rPr lang="ru-RU" sz="4000" b="1" dirty="0" smtClean="0"/>
              <a:t>то развивающий </a:t>
            </a:r>
            <a:r>
              <a:rPr lang="ru-RU" sz="4000" b="1" dirty="0"/>
              <a:t>и воспитывающий процесс, </a:t>
            </a:r>
            <a:r>
              <a:rPr lang="ru-RU" sz="4000" b="1" dirty="0" smtClean="0"/>
              <a:t>средство </a:t>
            </a:r>
            <a:r>
              <a:rPr lang="ru-RU" sz="4000" b="1" dirty="0"/>
              <a:t>развития личности в соответствии с социально обусловленными целями и образовательными запросами граждан.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Каковы философские предпосылки гуманистической парадигмы образования?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ru-RU" b="1" dirty="0" smtClean="0"/>
              <a:t>национальная идея </a:t>
            </a:r>
            <a:r>
              <a:rPr lang="ru-RU" b="1" dirty="0"/>
              <a:t>в образовании</a:t>
            </a:r>
            <a:r>
              <a:rPr lang="ru-RU" dirty="0"/>
              <a:t>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образ </a:t>
            </a:r>
            <a:r>
              <a:rPr lang="ru-RU" dirty="0"/>
              <a:t>человека,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смысл </a:t>
            </a:r>
            <a:r>
              <a:rPr lang="ru-RU" dirty="0"/>
              <a:t>образования,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философские </a:t>
            </a:r>
            <a:r>
              <a:rPr lang="ru-RU" dirty="0"/>
              <a:t>принципы образования,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содержание </a:t>
            </a:r>
            <a:r>
              <a:rPr lang="ru-RU" dirty="0"/>
              <a:t>образования,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формы </a:t>
            </a:r>
            <a:r>
              <a:rPr lang="ru-RU" dirty="0"/>
              <a:t>и методы познания,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образовательные </a:t>
            </a:r>
            <a:r>
              <a:rPr lang="ru-RU" dirty="0"/>
              <a:t>результаты,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образ </a:t>
            </a:r>
            <a:r>
              <a:rPr lang="ru-RU" dirty="0"/>
              <a:t>педагога.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2833</Words>
  <Application>Microsoft Office PowerPoint</Application>
  <PresentationFormat>Экран (4:3)</PresentationFormat>
  <Paragraphs>252</Paragraphs>
  <Slides>67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68" baseType="lpstr">
      <vt:lpstr>Тема Office</vt:lpstr>
      <vt:lpstr>ОБЩАЯ   И ПРОФЕССИОНАЛЬНАЯ ПЕДАГОГИКА</vt:lpstr>
      <vt:lpstr> Тема 5.2 Философские предпосылки отечественной теории обучения  </vt:lpstr>
      <vt:lpstr>ПЛАН</vt:lpstr>
      <vt:lpstr>Современная дидактическая концепция: философские предпосылки отечественной теории обучения. </vt:lpstr>
      <vt:lpstr>Современная дидактическая концепция </vt:lpstr>
      <vt:lpstr>Презентация PowerPoint</vt:lpstr>
      <vt:lpstr>Что собой представляет обучение  в гуманистической парадигме?</vt:lpstr>
      <vt:lpstr>ОБУЧЕНИЕ -</vt:lpstr>
      <vt:lpstr>Каковы философские предпосылки гуманистической парадигмы образования?</vt:lpstr>
      <vt:lpstr>Национальная идея в образовании </vt:lpstr>
      <vt:lpstr>БАЗОВАЯ ИДЕЯ</vt:lpstr>
      <vt:lpstr>Константин Дмитриевич Ушинский (1823-1870 г.)</vt:lpstr>
      <vt:lpstr>ПОЛНОТА ОБУЧЕНИЯ И ВОСПИТАНИЯ </vt:lpstr>
      <vt:lpstr>Итак, гуманистическая дидактическая концепция</vt:lpstr>
      <vt:lpstr>Каковы философские предпосылки гуманистической парадигмы образования?</vt:lpstr>
      <vt:lpstr>Философские предпосылки гуманистической парадигмы образования</vt:lpstr>
      <vt:lpstr>ОБРАЗ ЧЕЛОВЕКА </vt:lpstr>
      <vt:lpstr>Даниил Леонидович Андреев  (1906-1959гг.)</vt:lpstr>
      <vt:lpstr>ОБРАЗ ЧЕЛОВЕКА </vt:lpstr>
      <vt:lpstr>Каковы философские предпосылки гуманистической парадигмы образования?</vt:lpstr>
      <vt:lpstr>СМЫСЛ ОБРАЗОВАНИЯ</vt:lpstr>
      <vt:lpstr>СМЫСЛ ОБРАЗОВАНИЯ</vt:lpstr>
      <vt:lpstr>СМЫСЛ ОБРАЗОВАНИЯ</vt:lpstr>
      <vt:lpstr>СМЫСЛ ОБРАЗОВАНИЯ</vt:lpstr>
      <vt:lpstr>СМЫСЛ ОБРАЗОВАНИЯ</vt:lpstr>
      <vt:lpstr>СМЫСЛ ОБРАЗОВАНИЯ</vt:lpstr>
      <vt:lpstr>Каковы философские предпосылки гуманистической парадигмы образования?</vt:lpstr>
      <vt:lpstr>ФИЛОСОФСКИЕ ПРИНЦИПЫ ОБРАЗОВАНИЯ</vt:lpstr>
      <vt:lpstr>Константин Эдуардович Циолковский  (1857, Ижевское, Рязанская губерния, Российская империя — 1935, Калуга, СССР) — русский и советский учёный-самоучка, исследователь, школьный учитель. Основоположник современной космонавтики. </vt:lpstr>
      <vt:lpstr>ФИЛОСОФСКИЕ ПРИНЦИПЫ ОБРАЗОВАНИЯ</vt:lpstr>
      <vt:lpstr>Александр Леонидович Чижевский (1897, Цехановец (сейчас Польша) — 1964, Москва) — советский биофизик, основоположник гелиобиологии, аэроионификации, электрогемодинамики, поэт, художник, философ)</vt:lpstr>
      <vt:lpstr>ФИЛОСОФСКИЕ ПРИНЦИПЫ ОБРАЗОВАНИЯ</vt:lpstr>
      <vt:lpstr>Николай Александрович Бердяев  (1874, Киев — 1948, Кламар под Парижем) — русский религиозный философ XX века. В 1922 году был выслан из Советской России, с 1925 года проживал во Франции</vt:lpstr>
      <vt:lpstr>ФИЛОСОФСКИЕ ПРИНЦИПЫ ОБРАЗОВАНИЯ</vt:lpstr>
      <vt:lpstr>Николай Федорович Федоров  (1829 — 1903 — русский религиозный мыслитель и философ-футуролог, деятель библиотековедения, педагог-новатор. Один из основоположников русского космизма.</vt:lpstr>
      <vt:lpstr>Каковы философские предпосылки гуманистической парадигмы образования?</vt:lpstr>
      <vt:lpstr>СОДЕРЖАНИЕ ОБРАЗОВАНИЯ   в русской философской традиции конструирование содержания образования строилось по следующим направлениям: </vt:lpstr>
      <vt:lpstr>Владимир Сергеевич Соловьев (1853, Москва — 1900, Московская губерния) — русский философ, богослов, поэт, публицист, литературный критик; почётный академик Императорской Академии наук по Разряду изящной словесности (1900). Стоял у истоков русского «духовного возрождения» начала XX века. </vt:lpstr>
      <vt:lpstr>СОДЕРЖАНИЕ ОБРАЗОВАНИЯ  в русской философской традиции конструирование содержания образования строилось по следующим направлениям:</vt:lpstr>
      <vt:lpstr>Павел Александрович Флоренский (1882, Евлах, Российская империя — 1937, захоронен под Ленинградом) — русский православный священник, богослов, учёный, поэт.</vt:lpstr>
      <vt:lpstr>СОДЕРЖАНИЕ ОБРАЗОВАНИЯ  в русской философской традиции конструирование содержания образования строилось по следующим направлениям:</vt:lpstr>
      <vt:lpstr>Николай Онуфриевич Лосский (1870, Креславка, Российская империя — 1965, Париж) — выдающийся представитель русской религиозной философии, один из основателей направления интуитивизма в философии.</vt:lpstr>
      <vt:lpstr>СОДЕРЖАНИЕ ОБРАЗОВАНИЯ  в русской философской традиции конструирование содержания образования строилось по следующим направлениям:</vt:lpstr>
      <vt:lpstr>Каковы философские предпосылки гуманистической парадигмы образования?</vt:lpstr>
      <vt:lpstr>ФОРМЫ И МЕТОДЫ ПОЗНАНИЯ  </vt:lpstr>
      <vt:lpstr>Каковы философские предпосылки гуманистической парадигмы образования?</vt:lpstr>
      <vt:lpstr>ОБРАЗОВАТЕЛЬНЫЕ РЕЗУЛЬТАТЫ сконцентрированы в образе выпускника, а именно: </vt:lpstr>
      <vt:lpstr>Каковы философские предпосылки гуманистической парадигмы образования?</vt:lpstr>
      <vt:lpstr>ОБРАЗ ПЕДАГОГА</vt:lpstr>
      <vt:lpstr>ОБРАЗ ПЕДАГОГА</vt:lpstr>
      <vt:lpstr>ИТАК</vt:lpstr>
      <vt:lpstr>ФУНКЦИИ  СОВРЕМЕННОГО ОБУЧЕНИЯ </vt:lpstr>
      <vt:lpstr>ТРАДИЦИОННЫЕ ФУНКЦИИ</vt:lpstr>
      <vt:lpstr>ФУНКЦИИ ОБУЧЕНИЯ в контексте гуманистической парадигме</vt:lpstr>
      <vt:lpstr>ФУНКЦИИ ОБУЧЕНИЯ в контексте гуманистической парадигме</vt:lpstr>
      <vt:lpstr>ФУНКЦИИ ОБУЧЕНИЯ в контексте гуманистической парадигме</vt:lpstr>
      <vt:lpstr>ОСНОВНЫЕ ТЕОРИИ УЧЕНИЯ И ОБУЧЕНИЯ </vt:lpstr>
      <vt:lpstr>Презентация PowerPoint</vt:lpstr>
      <vt:lpstr>Процесс овладения знаниями и способами деятельности может происходить в двух вариантах: репродуктивном (воспроизводящем) и продуктивном (творческом). </vt:lpstr>
      <vt:lpstr>Структура репродуктивного варианта учебной деятельности</vt:lpstr>
      <vt:lpstr>Структура продуктивного варианта учебной деятельности</vt:lpstr>
      <vt:lpstr>ОРИЕНТИРОВОЧНЫЙ </vt:lpstr>
      <vt:lpstr>ИСПОЛНИТЕЛЬСКИЙ </vt:lpstr>
      <vt:lpstr>КОНТРОЛЬНО-СИСТЕМАТИЗИРУЮЩИЙ</vt:lpstr>
      <vt:lpstr>Структура развивающего варианта учебной деятельности</vt:lpstr>
      <vt:lpstr>ИТАК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процесса обучения. Основные теории учения и обучения. Функции обучения.</dc:title>
  <dc:creator>Власова</dc:creator>
  <cp:lastModifiedBy>1</cp:lastModifiedBy>
  <cp:revision>88</cp:revision>
  <dcterms:created xsi:type="dcterms:W3CDTF">2011-02-03T09:39:05Z</dcterms:created>
  <dcterms:modified xsi:type="dcterms:W3CDTF">2015-11-01T02:28:40Z</dcterms:modified>
</cp:coreProperties>
</file>