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notesMasterIdLst>
    <p:notesMasterId r:id="rId54"/>
  </p:notesMasterIdLst>
  <p:sldIdLst>
    <p:sldId id="330" r:id="rId2"/>
    <p:sldId id="333" r:id="rId3"/>
    <p:sldId id="332" r:id="rId4"/>
    <p:sldId id="334" r:id="rId5"/>
    <p:sldId id="277" r:id="rId6"/>
    <p:sldId id="335" r:id="rId7"/>
    <p:sldId id="280" r:id="rId8"/>
    <p:sldId id="282" r:id="rId9"/>
    <p:sldId id="336" r:id="rId10"/>
    <p:sldId id="337" r:id="rId11"/>
    <p:sldId id="339" r:id="rId12"/>
    <p:sldId id="338" r:id="rId13"/>
    <p:sldId id="340" r:id="rId14"/>
    <p:sldId id="341" r:id="rId15"/>
    <p:sldId id="342" r:id="rId16"/>
    <p:sldId id="344" r:id="rId17"/>
    <p:sldId id="345" r:id="rId18"/>
    <p:sldId id="348" r:id="rId19"/>
    <p:sldId id="349" r:id="rId20"/>
    <p:sldId id="350" r:id="rId21"/>
    <p:sldId id="346" r:id="rId22"/>
    <p:sldId id="298" r:id="rId23"/>
    <p:sldId id="299" r:id="rId24"/>
    <p:sldId id="347" r:id="rId25"/>
    <p:sldId id="351" r:id="rId26"/>
    <p:sldId id="352" r:id="rId27"/>
    <p:sldId id="303" r:id="rId28"/>
    <p:sldId id="353" r:id="rId29"/>
    <p:sldId id="295" r:id="rId30"/>
    <p:sldId id="308" r:id="rId31"/>
    <p:sldId id="309" r:id="rId32"/>
    <p:sldId id="310" r:id="rId33"/>
    <p:sldId id="312" r:id="rId34"/>
    <p:sldId id="311" r:id="rId35"/>
    <p:sldId id="313" r:id="rId36"/>
    <p:sldId id="314" r:id="rId37"/>
    <p:sldId id="320" r:id="rId38"/>
    <p:sldId id="315" r:id="rId39"/>
    <p:sldId id="316" r:id="rId40"/>
    <p:sldId id="317" r:id="rId41"/>
    <p:sldId id="318" r:id="rId42"/>
    <p:sldId id="319" r:id="rId43"/>
    <p:sldId id="324" r:id="rId44"/>
    <p:sldId id="323" r:id="rId45"/>
    <p:sldId id="322" r:id="rId46"/>
    <p:sldId id="329" r:id="rId47"/>
    <p:sldId id="325" r:id="rId48"/>
    <p:sldId id="326" r:id="rId49"/>
    <p:sldId id="327" r:id="rId50"/>
    <p:sldId id="328" r:id="rId51"/>
    <p:sldId id="343" r:id="rId52"/>
    <p:sldId id="331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6" autoAdjust="0"/>
    <p:restoredTop sz="80114" autoAdjust="0"/>
  </p:normalViewPr>
  <p:slideViewPr>
    <p:cSldViewPr>
      <p:cViewPr varScale="1">
        <p:scale>
          <a:sx n="93" d="100"/>
          <a:sy n="93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FD9C10-4EC6-4787-9A60-66D20223D1BC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9E1AC-AF13-4E97-A055-DEEACB0DCA13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perspectiveAbove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КРАСОТА</a:t>
          </a:r>
          <a:endParaRPr lang="ru-RU" sz="1500" b="1" dirty="0">
            <a:solidFill>
              <a:schemeClr val="tx1"/>
            </a:solidFill>
          </a:endParaRPr>
        </a:p>
      </dgm:t>
    </dgm:pt>
    <dgm:pt modelId="{D2DF2E3E-16C1-45FF-B152-C177600BCD65}" type="parTrans" cxnId="{D66B3008-B42C-4B06-99B3-395A491A5C8A}">
      <dgm:prSet/>
      <dgm:spPr/>
      <dgm:t>
        <a:bodyPr/>
        <a:lstStyle/>
        <a:p>
          <a:endParaRPr lang="ru-RU"/>
        </a:p>
      </dgm:t>
    </dgm:pt>
    <dgm:pt modelId="{6CE0A7D0-4561-4515-B9EA-3E845F2782C9}" type="sibTrans" cxnId="{D66B3008-B42C-4B06-99B3-395A491A5C8A}">
      <dgm:prSet/>
      <dgm:spPr/>
      <dgm:t>
        <a:bodyPr/>
        <a:lstStyle/>
        <a:p>
          <a:endParaRPr lang="ru-RU"/>
        </a:p>
      </dgm:t>
    </dgm:pt>
    <dgm:pt modelId="{B14BB57C-EFE2-440A-9862-75EA41DC62FB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LeftDown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ДОБРО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endParaRPr lang="ru-RU" sz="1500" b="1" dirty="0">
            <a:solidFill>
              <a:schemeClr val="tx1"/>
            </a:solidFill>
          </a:endParaRPr>
        </a:p>
      </dgm:t>
    </dgm:pt>
    <dgm:pt modelId="{BB9E4510-6BE6-4145-A4BE-91E9EEA3AD55}" type="parTrans" cxnId="{925DE3F1-B4C4-4F9E-9329-5904B65393A8}">
      <dgm:prSet/>
      <dgm:spPr/>
      <dgm:t>
        <a:bodyPr/>
        <a:lstStyle/>
        <a:p>
          <a:endParaRPr lang="ru-RU"/>
        </a:p>
      </dgm:t>
    </dgm:pt>
    <dgm:pt modelId="{BA9EC00A-B001-45FB-9051-FDBE2A0D07FC}" type="sibTrans" cxnId="{925DE3F1-B4C4-4F9E-9329-5904B65393A8}">
      <dgm:prSet/>
      <dgm:spPr/>
      <dgm:t>
        <a:bodyPr/>
        <a:lstStyle/>
        <a:p>
          <a:endParaRPr lang="ru-RU"/>
        </a:p>
      </dgm:t>
    </dgm:pt>
    <dgm:pt modelId="{79D647F9-A73B-4003-8531-E858288E1ACA}">
      <dgm:prSet/>
      <dgm:spPr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ИНТЕНЦИЯ</a:t>
          </a:r>
          <a:endParaRPr lang="ru-RU" b="1" dirty="0">
            <a:solidFill>
              <a:schemeClr val="tx1"/>
            </a:solidFill>
          </a:endParaRPr>
        </a:p>
      </dgm:t>
    </dgm:pt>
    <dgm:pt modelId="{CDAC8DB3-7330-49CD-96D9-6291B49F319E}" type="parTrans" cxnId="{6A23557C-6A6D-4AEB-85C9-9E97B3BD46B5}">
      <dgm:prSet/>
      <dgm:spPr/>
      <dgm:t>
        <a:bodyPr/>
        <a:lstStyle/>
        <a:p>
          <a:endParaRPr lang="ru-RU"/>
        </a:p>
      </dgm:t>
    </dgm:pt>
    <dgm:pt modelId="{C95B6E79-DC8A-4796-9A8A-392563549A9D}" type="sibTrans" cxnId="{6A23557C-6A6D-4AEB-85C9-9E97B3BD46B5}">
      <dgm:prSet/>
      <dgm:spPr/>
      <dgm:t>
        <a:bodyPr/>
        <a:lstStyle/>
        <a:p>
          <a:endParaRPr lang="ru-RU"/>
        </a:p>
      </dgm:t>
    </dgm:pt>
    <dgm:pt modelId="{858E1DFA-1C1A-417E-A9E5-67B6AEE5F8A1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OffAxis2Right"/>
          <a:lightRig rig="threePt" dir="t"/>
        </a:scene3d>
      </dgm:spPr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ИСТИНА</a:t>
          </a:r>
          <a:endParaRPr lang="ru-RU" sz="1500" b="1" dirty="0">
            <a:solidFill>
              <a:schemeClr val="tx1"/>
            </a:solidFill>
          </a:endParaRPr>
        </a:p>
      </dgm:t>
    </dgm:pt>
    <dgm:pt modelId="{B31C1FB9-4861-47BB-AAB4-D6CF64AAA588}" type="parTrans" cxnId="{0E7140BE-5F95-40FC-BEEA-8980EFFC7D08}">
      <dgm:prSet/>
      <dgm:spPr/>
      <dgm:t>
        <a:bodyPr/>
        <a:lstStyle/>
        <a:p>
          <a:endParaRPr lang="ru-RU"/>
        </a:p>
      </dgm:t>
    </dgm:pt>
    <dgm:pt modelId="{A41C129E-BBFB-4886-9D94-2159E007AD92}" type="sibTrans" cxnId="{0E7140BE-5F95-40FC-BEEA-8980EFFC7D08}">
      <dgm:prSet/>
      <dgm:spPr/>
      <dgm:t>
        <a:bodyPr/>
        <a:lstStyle/>
        <a:p>
          <a:endParaRPr lang="ru-RU"/>
        </a:p>
      </dgm:t>
    </dgm:pt>
    <dgm:pt modelId="{934BE03F-C9AD-40AD-B7D7-1BD034B6C964}" type="pres">
      <dgm:prSet presAssocID="{72FD9C10-4EC6-4787-9A60-66D20223D1BC}" presName="compositeShape" presStyleCnt="0">
        <dgm:presLayoutVars>
          <dgm:chMax val="9"/>
          <dgm:dir/>
          <dgm:resizeHandles val="exact"/>
        </dgm:presLayoutVars>
      </dgm:prSet>
      <dgm:spPr/>
    </dgm:pt>
    <dgm:pt modelId="{265A538B-C76B-41E6-80AB-3A2032F74D0E}" type="pres">
      <dgm:prSet presAssocID="{72FD9C10-4EC6-4787-9A60-66D20223D1B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847E3-ED20-491F-A5C9-8984291E5F00}" type="pres">
      <dgm:prSet presAssocID="{72FD9C10-4EC6-4787-9A60-66D20223D1BC}" presName="triangle2" presStyleLbl="node1" presStyleIdx="1" presStyleCnt="4" custLinFactNeighborX="-3325" custLinFactNeighborY="-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CCCCC-B8F5-46E7-8443-8A4E6D42C799}" type="pres">
      <dgm:prSet presAssocID="{72FD9C10-4EC6-4787-9A60-66D20223D1B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B0EBC-03EB-4A44-BAED-B34F310C4FD9}" type="pres">
      <dgm:prSet presAssocID="{72FD9C10-4EC6-4787-9A60-66D20223D1BC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925DE3F1-B4C4-4F9E-9329-5904B65393A8}" srcId="{72FD9C10-4EC6-4787-9A60-66D20223D1BC}" destId="{B14BB57C-EFE2-440A-9862-75EA41DC62FB}" srcOrd="1" destOrd="0" parTransId="{BB9E4510-6BE6-4145-A4BE-91E9EEA3AD55}" sibTransId="{BA9EC00A-B001-45FB-9051-FDBE2A0D07FC}"/>
    <dgm:cxn modelId="{4EB7C825-764F-4C07-8E37-54A8C7D19DF3}" type="presOf" srcId="{79D647F9-A73B-4003-8531-E858288E1ACA}" destId="{A55CCCCC-B8F5-46E7-8443-8A4E6D42C799}" srcOrd="0" destOrd="0" presId="urn:microsoft.com/office/officeart/2005/8/layout/pyramid4"/>
    <dgm:cxn modelId="{C0C6FE75-1603-40C9-B075-66B4CF462427}" type="presOf" srcId="{72FD9C10-4EC6-4787-9A60-66D20223D1BC}" destId="{934BE03F-C9AD-40AD-B7D7-1BD034B6C964}" srcOrd="0" destOrd="0" presId="urn:microsoft.com/office/officeart/2005/8/layout/pyramid4"/>
    <dgm:cxn modelId="{45791764-4DC8-46E4-A57A-FE4940B05D3F}" type="presOf" srcId="{B14BB57C-EFE2-440A-9862-75EA41DC62FB}" destId="{460847E3-ED20-491F-A5C9-8984291E5F00}" srcOrd="0" destOrd="0" presId="urn:microsoft.com/office/officeart/2005/8/layout/pyramid4"/>
    <dgm:cxn modelId="{E0EE5EB1-65F8-48D7-9775-346B28A39DCF}" type="presOf" srcId="{F4C9E1AC-AF13-4E97-A055-DEEACB0DCA13}" destId="{265A538B-C76B-41E6-80AB-3A2032F74D0E}" srcOrd="0" destOrd="0" presId="urn:microsoft.com/office/officeart/2005/8/layout/pyramid4"/>
    <dgm:cxn modelId="{0E7140BE-5F95-40FC-BEEA-8980EFFC7D08}" srcId="{72FD9C10-4EC6-4787-9A60-66D20223D1BC}" destId="{858E1DFA-1C1A-417E-A9E5-67B6AEE5F8A1}" srcOrd="3" destOrd="0" parTransId="{B31C1FB9-4861-47BB-AAB4-D6CF64AAA588}" sibTransId="{A41C129E-BBFB-4886-9D94-2159E007AD92}"/>
    <dgm:cxn modelId="{D66B3008-B42C-4B06-99B3-395A491A5C8A}" srcId="{72FD9C10-4EC6-4787-9A60-66D20223D1BC}" destId="{F4C9E1AC-AF13-4E97-A055-DEEACB0DCA13}" srcOrd="0" destOrd="0" parTransId="{D2DF2E3E-16C1-45FF-B152-C177600BCD65}" sibTransId="{6CE0A7D0-4561-4515-B9EA-3E845F2782C9}"/>
    <dgm:cxn modelId="{6A23557C-6A6D-4AEB-85C9-9E97B3BD46B5}" srcId="{72FD9C10-4EC6-4787-9A60-66D20223D1BC}" destId="{79D647F9-A73B-4003-8531-E858288E1ACA}" srcOrd="2" destOrd="0" parTransId="{CDAC8DB3-7330-49CD-96D9-6291B49F319E}" sibTransId="{C95B6E79-DC8A-4796-9A8A-392563549A9D}"/>
    <dgm:cxn modelId="{D8BB7A17-226D-4147-9410-E46883173310}" type="presOf" srcId="{858E1DFA-1C1A-417E-A9E5-67B6AEE5F8A1}" destId="{8B8B0EBC-03EB-4A44-BAED-B34F310C4FD9}" srcOrd="0" destOrd="0" presId="urn:microsoft.com/office/officeart/2005/8/layout/pyramid4"/>
    <dgm:cxn modelId="{10C89875-53D8-4E17-8368-8BF016618114}" type="presParOf" srcId="{934BE03F-C9AD-40AD-B7D7-1BD034B6C964}" destId="{265A538B-C76B-41E6-80AB-3A2032F74D0E}" srcOrd="0" destOrd="0" presId="urn:microsoft.com/office/officeart/2005/8/layout/pyramid4"/>
    <dgm:cxn modelId="{41EC7484-5504-4CFC-9E75-4DD541DC1C82}" type="presParOf" srcId="{934BE03F-C9AD-40AD-B7D7-1BD034B6C964}" destId="{460847E3-ED20-491F-A5C9-8984291E5F00}" srcOrd="1" destOrd="0" presId="urn:microsoft.com/office/officeart/2005/8/layout/pyramid4"/>
    <dgm:cxn modelId="{8EC0E7AB-00B4-42DA-8F61-88F8B416B484}" type="presParOf" srcId="{934BE03F-C9AD-40AD-B7D7-1BD034B6C964}" destId="{A55CCCCC-B8F5-46E7-8443-8A4E6D42C799}" srcOrd="2" destOrd="0" presId="urn:microsoft.com/office/officeart/2005/8/layout/pyramid4"/>
    <dgm:cxn modelId="{2A868E02-DD6E-4E65-834A-F4AF4C7E87F3}" type="presParOf" srcId="{934BE03F-C9AD-40AD-B7D7-1BD034B6C964}" destId="{8B8B0EBC-03EB-4A44-BAED-B34F310C4FD9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FD9C10-4EC6-4787-9A60-66D20223D1BC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9E1AC-AF13-4E97-A055-DEEACB0DCA13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perspectiveAbove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КРАСОТА</a:t>
          </a:r>
          <a:endParaRPr lang="ru-RU" sz="1500" b="1" dirty="0">
            <a:solidFill>
              <a:schemeClr val="tx1"/>
            </a:solidFill>
          </a:endParaRPr>
        </a:p>
      </dgm:t>
    </dgm:pt>
    <dgm:pt modelId="{D2DF2E3E-16C1-45FF-B152-C177600BCD65}" type="parTrans" cxnId="{D66B3008-B42C-4B06-99B3-395A491A5C8A}">
      <dgm:prSet/>
      <dgm:spPr/>
      <dgm:t>
        <a:bodyPr/>
        <a:lstStyle/>
        <a:p>
          <a:endParaRPr lang="ru-RU"/>
        </a:p>
      </dgm:t>
    </dgm:pt>
    <dgm:pt modelId="{6CE0A7D0-4561-4515-B9EA-3E845F2782C9}" type="sibTrans" cxnId="{D66B3008-B42C-4B06-99B3-395A491A5C8A}">
      <dgm:prSet/>
      <dgm:spPr/>
      <dgm:t>
        <a:bodyPr/>
        <a:lstStyle/>
        <a:p>
          <a:endParaRPr lang="ru-RU"/>
        </a:p>
      </dgm:t>
    </dgm:pt>
    <dgm:pt modelId="{B14BB57C-EFE2-440A-9862-75EA41DC62FB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LeftDown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ДОБРО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endParaRPr lang="ru-RU" sz="1500" b="1" dirty="0">
            <a:solidFill>
              <a:schemeClr val="tx1"/>
            </a:solidFill>
          </a:endParaRPr>
        </a:p>
      </dgm:t>
    </dgm:pt>
    <dgm:pt modelId="{BB9E4510-6BE6-4145-A4BE-91E9EEA3AD55}" type="parTrans" cxnId="{925DE3F1-B4C4-4F9E-9329-5904B65393A8}">
      <dgm:prSet/>
      <dgm:spPr/>
      <dgm:t>
        <a:bodyPr/>
        <a:lstStyle/>
        <a:p>
          <a:endParaRPr lang="ru-RU"/>
        </a:p>
      </dgm:t>
    </dgm:pt>
    <dgm:pt modelId="{BA9EC00A-B001-45FB-9051-FDBE2A0D07FC}" type="sibTrans" cxnId="{925DE3F1-B4C4-4F9E-9329-5904B65393A8}">
      <dgm:prSet/>
      <dgm:spPr/>
      <dgm:t>
        <a:bodyPr/>
        <a:lstStyle/>
        <a:p>
          <a:endParaRPr lang="ru-RU"/>
        </a:p>
      </dgm:t>
    </dgm:pt>
    <dgm:pt modelId="{79D647F9-A73B-4003-8531-E858288E1ACA}">
      <dgm:prSet/>
      <dgm:spPr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ИНТЕНЦИЯ</a:t>
          </a:r>
          <a:endParaRPr lang="ru-RU" b="1" dirty="0">
            <a:solidFill>
              <a:schemeClr val="tx1"/>
            </a:solidFill>
          </a:endParaRPr>
        </a:p>
      </dgm:t>
    </dgm:pt>
    <dgm:pt modelId="{CDAC8DB3-7330-49CD-96D9-6291B49F319E}" type="parTrans" cxnId="{6A23557C-6A6D-4AEB-85C9-9E97B3BD46B5}">
      <dgm:prSet/>
      <dgm:spPr/>
      <dgm:t>
        <a:bodyPr/>
        <a:lstStyle/>
        <a:p>
          <a:endParaRPr lang="ru-RU"/>
        </a:p>
      </dgm:t>
    </dgm:pt>
    <dgm:pt modelId="{C95B6E79-DC8A-4796-9A8A-392563549A9D}" type="sibTrans" cxnId="{6A23557C-6A6D-4AEB-85C9-9E97B3BD46B5}">
      <dgm:prSet/>
      <dgm:spPr/>
      <dgm:t>
        <a:bodyPr/>
        <a:lstStyle/>
        <a:p>
          <a:endParaRPr lang="ru-RU"/>
        </a:p>
      </dgm:t>
    </dgm:pt>
    <dgm:pt modelId="{858E1DFA-1C1A-417E-A9E5-67B6AEE5F8A1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OffAxis2Right"/>
          <a:lightRig rig="threePt" dir="t"/>
        </a:scene3d>
      </dgm:spPr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ИСТИНА</a:t>
          </a:r>
          <a:endParaRPr lang="ru-RU" sz="1500" b="1" dirty="0">
            <a:solidFill>
              <a:schemeClr val="tx1"/>
            </a:solidFill>
          </a:endParaRPr>
        </a:p>
      </dgm:t>
    </dgm:pt>
    <dgm:pt modelId="{B31C1FB9-4861-47BB-AAB4-D6CF64AAA588}" type="parTrans" cxnId="{0E7140BE-5F95-40FC-BEEA-8980EFFC7D08}">
      <dgm:prSet/>
      <dgm:spPr/>
      <dgm:t>
        <a:bodyPr/>
        <a:lstStyle/>
        <a:p>
          <a:endParaRPr lang="ru-RU"/>
        </a:p>
      </dgm:t>
    </dgm:pt>
    <dgm:pt modelId="{A41C129E-BBFB-4886-9D94-2159E007AD92}" type="sibTrans" cxnId="{0E7140BE-5F95-40FC-BEEA-8980EFFC7D08}">
      <dgm:prSet/>
      <dgm:spPr/>
      <dgm:t>
        <a:bodyPr/>
        <a:lstStyle/>
        <a:p>
          <a:endParaRPr lang="ru-RU"/>
        </a:p>
      </dgm:t>
    </dgm:pt>
    <dgm:pt modelId="{934BE03F-C9AD-40AD-B7D7-1BD034B6C964}" type="pres">
      <dgm:prSet presAssocID="{72FD9C10-4EC6-4787-9A60-66D20223D1BC}" presName="compositeShape" presStyleCnt="0">
        <dgm:presLayoutVars>
          <dgm:chMax val="9"/>
          <dgm:dir/>
          <dgm:resizeHandles val="exact"/>
        </dgm:presLayoutVars>
      </dgm:prSet>
      <dgm:spPr/>
    </dgm:pt>
    <dgm:pt modelId="{265A538B-C76B-41E6-80AB-3A2032F74D0E}" type="pres">
      <dgm:prSet presAssocID="{72FD9C10-4EC6-4787-9A60-66D20223D1B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847E3-ED20-491F-A5C9-8984291E5F00}" type="pres">
      <dgm:prSet presAssocID="{72FD9C10-4EC6-4787-9A60-66D20223D1BC}" presName="triangle2" presStyleLbl="node1" presStyleIdx="1" presStyleCnt="4" custLinFactNeighborX="-3325" custLinFactNeighborY="-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CCCCC-B8F5-46E7-8443-8A4E6D42C799}" type="pres">
      <dgm:prSet presAssocID="{72FD9C10-4EC6-4787-9A60-66D20223D1B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B0EBC-03EB-4A44-BAED-B34F310C4FD9}" type="pres">
      <dgm:prSet presAssocID="{72FD9C10-4EC6-4787-9A60-66D20223D1BC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7D34875F-5D6F-4CA4-BBEC-9259427DC335}" type="presOf" srcId="{F4C9E1AC-AF13-4E97-A055-DEEACB0DCA13}" destId="{265A538B-C76B-41E6-80AB-3A2032F74D0E}" srcOrd="0" destOrd="0" presId="urn:microsoft.com/office/officeart/2005/8/layout/pyramid4"/>
    <dgm:cxn modelId="{925DE3F1-B4C4-4F9E-9329-5904B65393A8}" srcId="{72FD9C10-4EC6-4787-9A60-66D20223D1BC}" destId="{B14BB57C-EFE2-440A-9862-75EA41DC62FB}" srcOrd="1" destOrd="0" parTransId="{BB9E4510-6BE6-4145-A4BE-91E9EEA3AD55}" sibTransId="{BA9EC00A-B001-45FB-9051-FDBE2A0D07FC}"/>
    <dgm:cxn modelId="{0C713CC8-10CF-458D-9AD3-813F46A42769}" type="presOf" srcId="{B14BB57C-EFE2-440A-9862-75EA41DC62FB}" destId="{460847E3-ED20-491F-A5C9-8984291E5F00}" srcOrd="0" destOrd="0" presId="urn:microsoft.com/office/officeart/2005/8/layout/pyramid4"/>
    <dgm:cxn modelId="{B141B25B-DCCC-4232-BA34-0751338342C0}" type="presOf" srcId="{72FD9C10-4EC6-4787-9A60-66D20223D1BC}" destId="{934BE03F-C9AD-40AD-B7D7-1BD034B6C964}" srcOrd="0" destOrd="0" presId="urn:microsoft.com/office/officeart/2005/8/layout/pyramid4"/>
    <dgm:cxn modelId="{0E7140BE-5F95-40FC-BEEA-8980EFFC7D08}" srcId="{72FD9C10-4EC6-4787-9A60-66D20223D1BC}" destId="{858E1DFA-1C1A-417E-A9E5-67B6AEE5F8A1}" srcOrd="3" destOrd="0" parTransId="{B31C1FB9-4861-47BB-AAB4-D6CF64AAA588}" sibTransId="{A41C129E-BBFB-4886-9D94-2159E007AD92}"/>
    <dgm:cxn modelId="{AC35D333-3998-491E-B856-B2C467E349BD}" type="presOf" srcId="{858E1DFA-1C1A-417E-A9E5-67B6AEE5F8A1}" destId="{8B8B0EBC-03EB-4A44-BAED-B34F310C4FD9}" srcOrd="0" destOrd="0" presId="urn:microsoft.com/office/officeart/2005/8/layout/pyramid4"/>
    <dgm:cxn modelId="{D66B3008-B42C-4B06-99B3-395A491A5C8A}" srcId="{72FD9C10-4EC6-4787-9A60-66D20223D1BC}" destId="{F4C9E1AC-AF13-4E97-A055-DEEACB0DCA13}" srcOrd="0" destOrd="0" parTransId="{D2DF2E3E-16C1-45FF-B152-C177600BCD65}" sibTransId="{6CE0A7D0-4561-4515-B9EA-3E845F2782C9}"/>
    <dgm:cxn modelId="{6A23557C-6A6D-4AEB-85C9-9E97B3BD46B5}" srcId="{72FD9C10-4EC6-4787-9A60-66D20223D1BC}" destId="{79D647F9-A73B-4003-8531-E858288E1ACA}" srcOrd="2" destOrd="0" parTransId="{CDAC8DB3-7330-49CD-96D9-6291B49F319E}" sibTransId="{C95B6E79-DC8A-4796-9A8A-392563549A9D}"/>
    <dgm:cxn modelId="{BB1A016C-F292-47FE-B38C-841175CF4F45}" type="presOf" srcId="{79D647F9-A73B-4003-8531-E858288E1ACA}" destId="{A55CCCCC-B8F5-46E7-8443-8A4E6D42C799}" srcOrd="0" destOrd="0" presId="urn:microsoft.com/office/officeart/2005/8/layout/pyramid4"/>
    <dgm:cxn modelId="{50EC4884-ADD4-43D5-BE13-7F1D6F3F810B}" type="presParOf" srcId="{934BE03F-C9AD-40AD-B7D7-1BD034B6C964}" destId="{265A538B-C76B-41E6-80AB-3A2032F74D0E}" srcOrd="0" destOrd="0" presId="urn:microsoft.com/office/officeart/2005/8/layout/pyramid4"/>
    <dgm:cxn modelId="{F9179B25-CE40-4BFC-9956-A85B0BC88C96}" type="presParOf" srcId="{934BE03F-C9AD-40AD-B7D7-1BD034B6C964}" destId="{460847E3-ED20-491F-A5C9-8984291E5F00}" srcOrd="1" destOrd="0" presId="urn:microsoft.com/office/officeart/2005/8/layout/pyramid4"/>
    <dgm:cxn modelId="{6FFF73ED-EBD6-473B-B72D-75DE64C903F5}" type="presParOf" srcId="{934BE03F-C9AD-40AD-B7D7-1BD034B6C964}" destId="{A55CCCCC-B8F5-46E7-8443-8A4E6D42C799}" srcOrd="2" destOrd="0" presId="urn:microsoft.com/office/officeart/2005/8/layout/pyramid4"/>
    <dgm:cxn modelId="{AA6697DB-5DA9-4661-835C-1A06DBC769A4}" type="presParOf" srcId="{934BE03F-C9AD-40AD-B7D7-1BD034B6C964}" destId="{8B8B0EBC-03EB-4A44-BAED-B34F310C4FD9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FD9C10-4EC6-4787-9A60-66D20223D1BC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9E1AC-AF13-4E97-A055-DEEACB0DCA13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perspectiveAbove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КРАСОТА</a:t>
          </a:r>
          <a:endParaRPr lang="ru-RU" sz="1500" b="1" dirty="0">
            <a:solidFill>
              <a:schemeClr val="tx1"/>
            </a:solidFill>
          </a:endParaRPr>
        </a:p>
      </dgm:t>
    </dgm:pt>
    <dgm:pt modelId="{D2DF2E3E-16C1-45FF-B152-C177600BCD65}" type="parTrans" cxnId="{D66B3008-B42C-4B06-99B3-395A491A5C8A}">
      <dgm:prSet/>
      <dgm:spPr/>
      <dgm:t>
        <a:bodyPr/>
        <a:lstStyle/>
        <a:p>
          <a:endParaRPr lang="ru-RU"/>
        </a:p>
      </dgm:t>
    </dgm:pt>
    <dgm:pt modelId="{6CE0A7D0-4561-4515-B9EA-3E845F2782C9}" type="sibTrans" cxnId="{D66B3008-B42C-4B06-99B3-395A491A5C8A}">
      <dgm:prSet/>
      <dgm:spPr/>
      <dgm:t>
        <a:bodyPr/>
        <a:lstStyle/>
        <a:p>
          <a:endParaRPr lang="ru-RU"/>
        </a:p>
      </dgm:t>
    </dgm:pt>
    <dgm:pt modelId="{B14BB57C-EFE2-440A-9862-75EA41DC62FB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LeftDown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ДОБРО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endParaRPr lang="ru-RU" sz="1500" b="1" dirty="0">
            <a:solidFill>
              <a:schemeClr val="tx1"/>
            </a:solidFill>
          </a:endParaRPr>
        </a:p>
      </dgm:t>
    </dgm:pt>
    <dgm:pt modelId="{BB9E4510-6BE6-4145-A4BE-91E9EEA3AD55}" type="parTrans" cxnId="{925DE3F1-B4C4-4F9E-9329-5904B65393A8}">
      <dgm:prSet/>
      <dgm:spPr/>
      <dgm:t>
        <a:bodyPr/>
        <a:lstStyle/>
        <a:p>
          <a:endParaRPr lang="ru-RU"/>
        </a:p>
      </dgm:t>
    </dgm:pt>
    <dgm:pt modelId="{BA9EC00A-B001-45FB-9051-FDBE2A0D07FC}" type="sibTrans" cxnId="{925DE3F1-B4C4-4F9E-9329-5904B65393A8}">
      <dgm:prSet/>
      <dgm:spPr/>
      <dgm:t>
        <a:bodyPr/>
        <a:lstStyle/>
        <a:p>
          <a:endParaRPr lang="ru-RU"/>
        </a:p>
      </dgm:t>
    </dgm:pt>
    <dgm:pt modelId="{79D647F9-A73B-4003-8531-E858288E1ACA}">
      <dgm:prSet/>
      <dgm:spPr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ИНТЕНЦИЯ</a:t>
          </a:r>
          <a:endParaRPr lang="ru-RU" b="1" dirty="0">
            <a:solidFill>
              <a:schemeClr val="tx1"/>
            </a:solidFill>
          </a:endParaRPr>
        </a:p>
      </dgm:t>
    </dgm:pt>
    <dgm:pt modelId="{CDAC8DB3-7330-49CD-96D9-6291B49F319E}" type="parTrans" cxnId="{6A23557C-6A6D-4AEB-85C9-9E97B3BD46B5}">
      <dgm:prSet/>
      <dgm:spPr/>
      <dgm:t>
        <a:bodyPr/>
        <a:lstStyle/>
        <a:p>
          <a:endParaRPr lang="ru-RU"/>
        </a:p>
      </dgm:t>
    </dgm:pt>
    <dgm:pt modelId="{C95B6E79-DC8A-4796-9A8A-392563549A9D}" type="sibTrans" cxnId="{6A23557C-6A6D-4AEB-85C9-9E97B3BD46B5}">
      <dgm:prSet/>
      <dgm:spPr/>
      <dgm:t>
        <a:bodyPr/>
        <a:lstStyle/>
        <a:p>
          <a:endParaRPr lang="ru-RU"/>
        </a:p>
      </dgm:t>
    </dgm:pt>
    <dgm:pt modelId="{858E1DFA-1C1A-417E-A9E5-67B6AEE5F8A1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OffAxis2Right"/>
          <a:lightRig rig="threePt" dir="t"/>
        </a:scene3d>
      </dgm:spPr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ИСТИНА</a:t>
          </a:r>
          <a:endParaRPr lang="ru-RU" sz="1500" b="1" dirty="0">
            <a:solidFill>
              <a:schemeClr val="tx1"/>
            </a:solidFill>
          </a:endParaRPr>
        </a:p>
      </dgm:t>
    </dgm:pt>
    <dgm:pt modelId="{B31C1FB9-4861-47BB-AAB4-D6CF64AAA588}" type="parTrans" cxnId="{0E7140BE-5F95-40FC-BEEA-8980EFFC7D08}">
      <dgm:prSet/>
      <dgm:spPr/>
      <dgm:t>
        <a:bodyPr/>
        <a:lstStyle/>
        <a:p>
          <a:endParaRPr lang="ru-RU"/>
        </a:p>
      </dgm:t>
    </dgm:pt>
    <dgm:pt modelId="{A41C129E-BBFB-4886-9D94-2159E007AD92}" type="sibTrans" cxnId="{0E7140BE-5F95-40FC-BEEA-8980EFFC7D08}">
      <dgm:prSet/>
      <dgm:spPr/>
      <dgm:t>
        <a:bodyPr/>
        <a:lstStyle/>
        <a:p>
          <a:endParaRPr lang="ru-RU"/>
        </a:p>
      </dgm:t>
    </dgm:pt>
    <dgm:pt modelId="{934BE03F-C9AD-40AD-B7D7-1BD034B6C964}" type="pres">
      <dgm:prSet presAssocID="{72FD9C10-4EC6-4787-9A60-66D20223D1BC}" presName="compositeShape" presStyleCnt="0">
        <dgm:presLayoutVars>
          <dgm:chMax val="9"/>
          <dgm:dir/>
          <dgm:resizeHandles val="exact"/>
        </dgm:presLayoutVars>
      </dgm:prSet>
      <dgm:spPr/>
    </dgm:pt>
    <dgm:pt modelId="{265A538B-C76B-41E6-80AB-3A2032F74D0E}" type="pres">
      <dgm:prSet presAssocID="{72FD9C10-4EC6-4787-9A60-66D20223D1B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847E3-ED20-491F-A5C9-8984291E5F00}" type="pres">
      <dgm:prSet presAssocID="{72FD9C10-4EC6-4787-9A60-66D20223D1BC}" presName="triangle2" presStyleLbl="node1" presStyleIdx="1" presStyleCnt="4" custLinFactNeighborX="-3325" custLinFactNeighborY="-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CCCCC-B8F5-46E7-8443-8A4E6D42C799}" type="pres">
      <dgm:prSet presAssocID="{72FD9C10-4EC6-4787-9A60-66D20223D1B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B0EBC-03EB-4A44-BAED-B34F310C4FD9}" type="pres">
      <dgm:prSet presAssocID="{72FD9C10-4EC6-4787-9A60-66D20223D1BC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925DE3F1-B4C4-4F9E-9329-5904B65393A8}" srcId="{72FD9C10-4EC6-4787-9A60-66D20223D1BC}" destId="{B14BB57C-EFE2-440A-9862-75EA41DC62FB}" srcOrd="1" destOrd="0" parTransId="{BB9E4510-6BE6-4145-A4BE-91E9EEA3AD55}" sibTransId="{BA9EC00A-B001-45FB-9051-FDBE2A0D07FC}"/>
    <dgm:cxn modelId="{BE971875-26B0-48EF-9D7E-8B7C747BB7D7}" type="presOf" srcId="{B14BB57C-EFE2-440A-9862-75EA41DC62FB}" destId="{460847E3-ED20-491F-A5C9-8984291E5F00}" srcOrd="0" destOrd="0" presId="urn:microsoft.com/office/officeart/2005/8/layout/pyramid4"/>
    <dgm:cxn modelId="{2C0E200A-856F-4372-BB96-09AF79BE95E7}" type="presOf" srcId="{858E1DFA-1C1A-417E-A9E5-67B6AEE5F8A1}" destId="{8B8B0EBC-03EB-4A44-BAED-B34F310C4FD9}" srcOrd="0" destOrd="0" presId="urn:microsoft.com/office/officeart/2005/8/layout/pyramid4"/>
    <dgm:cxn modelId="{B5A16CD2-F502-4BBE-808F-905F7A6DAB44}" type="presOf" srcId="{F4C9E1AC-AF13-4E97-A055-DEEACB0DCA13}" destId="{265A538B-C76B-41E6-80AB-3A2032F74D0E}" srcOrd="0" destOrd="0" presId="urn:microsoft.com/office/officeart/2005/8/layout/pyramid4"/>
    <dgm:cxn modelId="{0E7140BE-5F95-40FC-BEEA-8980EFFC7D08}" srcId="{72FD9C10-4EC6-4787-9A60-66D20223D1BC}" destId="{858E1DFA-1C1A-417E-A9E5-67B6AEE5F8A1}" srcOrd="3" destOrd="0" parTransId="{B31C1FB9-4861-47BB-AAB4-D6CF64AAA588}" sibTransId="{A41C129E-BBFB-4886-9D94-2159E007AD92}"/>
    <dgm:cxn modelId="{DB63BD39-0BAB-408C-8D7C-B77F44F4F1E0}" type="presOf" srcId="{72FD9C10-4EC6-4787-9A60-66D20223D1BC}" destId="{934BE03F-C9AD-40AD-B7D7-1BD034B6C964}" srcOrd="0" destOrd="0" presId="urn:microsoft.com/office/officeart/2005/8/layout/pyramid4"/>
    <dgm:cxn modelId="{D66B3008-B42C-4B06-99B3-395A491A5C8A}" srcId="{72FD9C10-4EC6-4787-9A60-66D20223D1BC}" destId="{F4C9E1AC-AF13-4E97-A055-DEEACB0DCA13}" srcOrd="0" destOrd="0" parTransId="{D2DF2E3E-16C1-45FF-B152-C177600BCD65}" sibTransId="{6CE0A7D0-4561-4515-B9EA-3E845F2782C9}"/>
    <dgm:cxn modelId="{6A23557C-6A6D-4AEB-85C9-9E97B3BD46B5}" srcId="{72FD9C10-4EC6-4787-9A60-66D20223D1BC}" destId="{79D647F9-A73B-4003-8531-E858288E1ACA}" srcOrd="2" destOrd="0" parTransId="{CDAC8DB3-7330-49CD-96D9-6291B49F319E}" sibTransId="{C95B6E79-DC8A-4796-9A8A-392563549A9D}"/>
    <dgm:cxn modelId="{24FD7B07-556A-44F1-A2FF-B7C375864FBE}" type="presOf" srcId="{79D647F9-A73B-4003-8531-E858288E1ACA}" destId="{A55CCCCC-B8F5-46E7-8443-8A4E6D42C799}" srcOrd="0" destOrd="0" presId="urn:microsoft.com/office/officeart/2005/8/layout/pyramid4"/>
    <dgm:cxn modelId="{8CCA5E94-BF7F-40DF-BDAC-344F1EB4D328}" type="presParOf" srcId="{934BE03F-C9AD-40AD-B7D7-1BD034B6C964}" destId="{265A538B-C76B-41E6-80AB-3A2032F74D0E}" srcOrd="0" destOrd="0" presId="urn:microsoft.com/office/officeart/2005/8/layout/pyramid4"/>
    <dgm:cxn modelId="{4C52E53D-9CE8-4093-8F88-040693D3B740}" type="presParOf" srcId="{934BE03F-C9AD-40AD-B7D7-1BD034B6C964}" destId="{460847E3-ED20-491F-A5C9-8984291E5F00}" srcOrd="1" destOrd="0" presId="urn:microsoft.com/office/officeart/2005/8/layout/pyramid4"/>
    <dgm:cxn modelId="{7F3E898C-723D-4B31-9407-12C8E5B05B35}" type="presParOf" srcId="{934BE03F-C9AD-40AD-B7D7-1BD034B6C964}" destId="{A55CCCCC-B8F5-46E7-8443-8A4E6D42C799}" srcOrd="2" destOrd="0" presId="urn:microsoft.com/office/officeart/2005/8/layout/pyramid4"/>
    <dgm:cxn modelId="{15A70E84-5666-4457-968B-2F77FBADA51D}" type="presParOf" srcId="{934BE03F-C9AD-40AD-B7D7-1BD034B6C964}" destId="{8B8B0EBC-03EB-4A44-BAED-B34F310C4FD9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FD9C10-4EC6-4787-9A60-66D20223D1BC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9E1AC-AF13-4E97-A055-DEEACB0DCA13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perspectiveAbove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КРАСОТА</a:t>
          </a:r>
          <a:endParaRPr lang="ru-RU" sz="1500" b="1" dirty="0">
            <a:solidFill>
              <a:schemeClr val="tx1"/>
            </a:solidFill>
          </a:endParaRPr>
        </a:p>
      </dgm:t>
    </dgm:pt>
    <dgm:pt modelId="{D2DF2E3E-16C1-45FF-B152-C177600BCD65}" type="parTrans" cxnId="{D66B3008-B42C-4B06-99B3-395A491A5C8A}">
      <dgm:prSet/>
      <dgm:spPr/>
      <dgm:t>
        <a:bodyPr/>
        <a:lstStyle/>
        <a:p>
          <a:endParaRPr lang="ru-RU"/>
        </a:p>
      </dgm:t>
    </dgm:pt>
    <dgm:pt modelId="{6CE0A7D0-4561-4515-B9EA-3E845F2782C9}" type="sibTrans" cxnId="{D66B3008-B42C-4B06-99B3-395A491A5C8A}">
      <dgm:prSet/>
      <dgm:spPr/>
      <dgm:t>
        <a:bodyPr/>
        <a:lstStyle/>
        <a:p>
          <a:endParaRPr lang="ru-RU"/>
        </a:p>
      </dgm:t>
    </dgm:pt>
    <dgm:pt modelId="{B14BB57C-EFE2-440A-9862-75EA41DC62FB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LeftDown"/>
          <a:lightRig rig="threePt" dir="t"/>
        </a:scene3d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ДОБРО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endParaRPr lang="ru-RU" sz="1500" b="1" dirty="0">
            <a:solidFill>
              <a:schemeClr val="tx1"/>
            </a:solidFill>
          </a:endParaRPr>
        </a:p>
      </dgm:t>
    </dgm:pt>
    <dgm:pt modelId="{BB9E4510-6BE6-4145-A4BE-91E9EEA3AD55}" type="parTrans" cxnId="{925DE3F1-B4C4-4F9E-9329-5904B65393A8}">
      <dgm:prSet/>
      <dgm:spPr/>
      <dgm:t>
        <a:bodyPr/>
        <a:lstStyle/>
        <a:p>
          <a:endParaRPr lang="ru-RU"/>
        </a:p>
      </dgm:t>
    </dgm:pt>
    <dgm:pt modelId="{BA9EC00A-B001-45FB-9051-FDBE2A0D07FC}" type="sibTrans" cxnId="{925DE3F1-B4C4-4F9E-9329-5904B65393A8}">
      <dgm:prSet/>
      <dgm:spPr/>
      <dgm:t>
        <a:bodyPr/>
        <a:lstStyle/>
        <a:p>
          <a:endParaRPr lang="ru-RU"/>
        </a:p>
      </dgm:t>
    </dgm:pt>
    <dgm:pt modelId="{79D647F9-A73B-4003-8531-E858288E1ACA}">
      <dgm:prSet/>
      <dgm:spPr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ИНТЕНЦИЯ</a:t>
          </a:r>
          <a:endParaRPr lang="ru-RU" b="1" dirty="0">
            <a:solidFill>
              <a:schemeClr val="tx1"/>
            </a:solidFill>
          </a:endParaRPr>
        </a:p>
      </dgm:t>
    </dgm:pt>
    <dgm:pt modelId="{CDAC8DB3-7330-49CD-96D9-6291B49F319E}" type="parTrans" cxnId="{6A23557C-6A6D-4AEB-85C9-9E97B3BD46B5}">
      <dgm:prSet/>
      <dgm:spPr/>
      <dgm:t>
        <a:bodyPr/>
        <a:lstStyle/>
        <a:p>
          <a:endParaRPr lang="ru-RU"/>
        </a:p>
      </dgm:t>
    </dgm:pt>
    <dgm:pt modelId="{C95B6E79-DC8A-4796-9A8A-392563549A9D}" type="sibTrans" cxnId="{6A23557C-6A6D-4AEB-85C9-9E97B3BD46B5}">
      <dgm:prSet/>
      <dgm:spPr/>
      <dgm:t>
        <a:bodyPr/>
        <a:lstStyle/>
        <a:p>
          <a:endParaRPr lang="ru-RU"/>
        </a:p>
      </dgm:t>
    </dgm:pt>
    <dgm:pt modelId="{858E1DFA-1C1A-417E-A9E5-67B6AEE5F8A1}">
      <dgm:prSet custT="1"/>
      <dgm:spPr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scene3d>
          <a:camera prst="isometricOffAxis2Right"/>
          <a:lightRig rig="threePt" dir="t"/>
        </a:scene3d>
      </dgm:spPr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ИСТИНА</a:t>
          </a:r>
          <a:endParaRPr lang="ru-RU" sz="1500" b="1" dirty="0">
            <a:solidFill>
              <a:schemeClr val="tx1"/>
            </a:solidFill>
          </a:endParaRPr>
        </a:p>
      </dgm:t>
    </dgm:pt>
    <dgm:pt modelId="{B31C1FB9-4861-47BB-AAB4-D6CF64AAA588}" type="parTrans" cxnId="{0E7140BE-5F95-40FC-BEEA-8980EFFC7D08}">
      <dgm:prSet/>
      <dgm:spPr/>
      <dgm:t>
        <a:bodyPr/>
        <a:lstStyle/>
        <a:p>
          <a:endParaRPr lang="ru-RU"/>
        </a:p>
      </dgm:t>
    </dgm:pt>
    <dgm:pt modelId="{A41C129E-BBFB-4886-9D94-2159E007AD92}" type="sibTrans" cxnId="{0E7140BE-5F95-40FC-BEEA-8980EFFC7D08}">
      <dgm:prSet/>
      <dgm:spPr/>
      <dgm:t>
        <a:bodyPr/>
        <a:lstStyle/>
        <a:p>
          <a:endParaRPr lang="ru-RU"/>
        </a:p>
      </dgm:t>
    </dgm:pt>
    <dgm:pt modelId="{934BE03F-C9AD-40AD-B7D7-1BD034B6C964}" type="pres">
      <dgm:prSet presAssocID="{72FD9C10-4EC6-4787-9A60-66D20223D1BC}" presName="compositeShape" presStyleCnt="0">
        <dgm:presLayoutVars>
          <dgm:chMax val="9"/>
          <dgm:dir/>
          <dgm:resizeHandles val="exact"/>
        </dgm:presLayoutVars>
      </dgm:prSet>
      <dgm:spPr/>
    </dgm:pt>
    <dgm:pt modelId="{265A538B-C76B-41E6-80AB-3A2032F74D0E}" type="pres">
      <dgm:prSet presAssocID="{72FD9C10-4EC6-4787-9A60-66D20223D1BC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847E3-ED20-491F-A5C9-8984291E5F00}" type="pres">
      <dgm:prSet presAssocID="{72FD9C10-4EC6-4787-9A60-66D20223D1BC}" presName="triangle2" presStyleLbl="node1" presStyleIdx="1" presStyleCnt="4" custLinFactNeighborX="-3325" custLinFactNeighborY="-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CCCCC-B8F5-46E7-8443-8A4E6D42C799}" type="pres">
      <dgm:prSet presAssocID="{72FD9C10-4EC6-4787-9A60-66D20223D1BC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B0EBC-03EB-4A44-BAED-B34F310C4FD9}" type="pres">
      <dgm:prSet presAssocID="{72FD9C10-4EC6-4787-9A60-66D20223D1BC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925DE3F1-B4C4-4F9E-9329-5904B65393A8}" srcId="{72FD9C10-4EC6-4787-9A60-66D20223D1BC}" destId="{B14BB57C-EFE2-440A-9862-75EA41DC62FB}" srcOrd="1" destOrd="0" parTransId="{BB9E4510-6BE6-4145-A4BE-91E9EEA3AD55}" sibTransId="{BA9EC00A-B001-45FB-9051-FDBE2A0D07FC}"/>
    <dgm:cxn modelId="{BC4E39AF-D7BF-4838-B189-081AC9E50557}" type="presOf" srcId="{858E1DFA-1C1A-417E-A9E5-67B6AEE5F8A1}" destId="{8B8B0EBC-03EB-4A44-BAED-B34F310C4FD9}" srcOrd="0" destOrd="0" presId="urn:microsoft.com/office/officeart/2005/8/layout/pyramid4"/>
    <dgm:cxn modelId="{E9518D38-F8BB-4FD2-B1BD-3C22C33273E8}" type="presOf" srcId="{F4C9E1AC-AF13-4E97-A055-DEEACB0DCA13}" destId="{265A538B-C76B-41E6-80AB-3A2032F74D0E}" srcOrd="0" destOrd="0" presId="urn:microsoft.com/office/officeart/2005/8/layout/pyramid4"/>
    <dgm:cxn modelId="{FB271C2C-C989-4A7C-834B-28421FA4718A}" type="presOf" srcId="{B14BB57C-EFE2-440A-9862-75EA41DC62FB}" destId="{460847E3-ED20-491F-A5C9-8984291E5F00}" srcOrd="0" destOrd="0" presId="urn:microsoft.com/office/officeart/2005/8/layout/pyramid4"/>
    <dgm:cxn modelId="{9CA394AC-1417-48C5-BF84-61714BC93AD4}" type="presOf" srcId="{79D647F9-A73B-4003-8531-E858288E1ACA}" destId="{A55CCCCC-B8F5-46E7-8443-8A4E6D42C799}" srcOrd="0" destOrd="0" presId="urn:microsoft.com/office/officeart/2005/8/layout/pyramid4"/>
    <dgm:cxn modelId="{0E7140BE-5F95-40FC-BEEA-8980EFFC7D08}" srcId="{72FD9C10-4EC6-4787-9A60-66D20223D1BC}" destId="{858E1DFA-1C1A-417E-A9E5-67B6AEE5F8A1}" srcOrd="3" destOrd="0" parTransId="{B31C1FB9-4861-47BB-AAB4-D6CF64AAA588}" sibTransId="{A41C129E-BBFB-4886-9D94-2159E007AD92}"/>
    <dgm:cxn modelId="{6906A66E-8160-4BA0-AAA2-CB3058071977}" type="presOf" srcId="{72FD9C10-4EC6-4787-9A60-66D20223D1BC}" destId="{934BE03F-C9AD-40AD-B7D7-1BD034B6C964}" srcOrd="0" destOrd="0" presId="urn:microsoft.com/office/officeart/2005/8/layout/pyramid4"/>
    <dgm:cxn modelId="{D66B3008-B42C-4B06-99B3-395A491A5C8A}" srcId="{72FD9C10-4EC6-4787-9A60-66D20223D1BC}" destId="{F4C9E1AC-AF13-4E97-A055-DEEACB0DCA13}" srcOrd="0" destOrd="0" parTransId="{D2DF2E3E-16C1-45FF-B152-C177600BCD65}" sibTransId="{6CE0A7D0-4561-4515-B9EA-3E845F2782C9}"/>
    <dgm:cxn modelId="{6A23557C-6A6D-4AEB-85C9-9E97B3BD46B5}" srcId="{72FD9C10-4EC6-4787-9A60-66D20223D1BC}" destId="{79D647F9-A73B-4003-8531-E858288E1ACA}" srcOrd="2" destOrd="0" parTransId="{CDAC8DB3-7330-49CD-96D9-6291B49F319E}" sibTransId="{C95B6E79-DC8A-4796-9A8A-392563549A9D}"/>
    <dgm:cxn modelId="{F21A505C-C21C-4B5E-860D-58DC894E5A05}" type="presParOf" srcId="{934BE03F-C9AD-40AD-B7D7-1BD034B6C964}" destId="{265A538B-C76B-41E6-80AB-3A2032F74D0E}" srcOrd="0" destOrd="0" presId="urn:microsoft.com/office/officeart/2005/8/layout/pyramid4"/>
    <dgm:cxn modelId="{8FC7771E-1688-4AE0-919D-C7FE7DEDFAF4}" type="presParOf" srcId="{934BE03F-C9AD-40AD-B7D7-1BD034B6C964}" destId="{460847E3-ED20-491F-A5C9-8984291E5F00}" srcOrd="1" destOrd="0" presId="urn:microsoft.com/office/officeart/2005/8/layout/pyramid4"/>
    <dgm:cxn modelId="{CD77AAF6-DCC7-4C07-8E12-C3D930602DB7}" type="presParOf" srcId="{934BE03F-C9AD-40AD-B7D7-1BD034B6C964}" destId="{A55CCCCC-B8F5-46E7-8443-8A4E6D42C799}" srcOrd="2" destOrd="0" presId="urn:microsoft.com/office/officeart/2005/8/layout/pyramid4"/>
    <dgm:cxn modelId="{9B97DA68-7869-4984-B4C7-D07842C21BF1}" type="presParOf" srcId="{934BE03F-C9AD-40AD-B7D7-1BD034B6C964}" destId="{8B8B0EBC-03EB-4A44-BAED-B34F310C4FD9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A538B-C76B-41E6-80AB-3A2032F74D0E}">
      <dsp:nvSpPr>
        <dsp:cNvPr id="0" name=""/>
        <dsp:cNvSpPr/>
      </dsp:nvSpPr>
      <dsp:spPr>
        <a:xfrm>
          <a:off x="1082706" y="97569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Above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КРАСОТА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624059" y="1180275"/>
        <a:ext cx="1082706" cy="1082706"/>
      </dsp:txXfrm>
    </dsp:sp>
    <dsp:sp modelId="{460847E3-ED20-491F-A5C9-8984291E5F00}">
      <dsp:nvSpPr>
        <dsp:cNvPr id="0" name=""/>
        <dsp:cNvSpPr/>
      </dsp:nvSpPr>
      <dsp:spPr>
        <a:xfrm>
          <a:off x="0" y="2260837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LeftDown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ДОБРО</a:t>
          </a:r>
          <a:r>
            <a:rPr lang="ru-RU" sz="2000" b="1" kern="1200" dirty="0" smtClean="0">
              <a:solidFill>
                <a:schemeClr val="tx1"/>
              </a:solidFill>
            </a:rPr>
            <a:t> 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541353" y="3343543"/>
        <a:ext cx="1082706" cy="1082706"/>
      </dsp:txXfrm>
    </dsp:sp>
    <dsp:sp modelId="{A55CCCCC-B8F5-46E7-8443-8A4E6D42C799}">
      <dsp:nvSpPr>
        <dsp:cNvPr id="0" name=""/>
        <dsp:cNvSpPr/>
      </dsp:nvSpPr>
      <dsp:spPr>
        <a:xfrm rot="10800000">
          <a:off x="1082706" y="2262981"/>
          <a:ext cx="2165412" cy="2165412"/>
        </a:xfrm>
        <a:prstGeom prst="triangle">
          <a:avLst/>
        </a:prstGeom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ИНТЕНЦИЯ</a:t>
          </a:r>
          <a:endParaRPr lang="ru-RU" sz="1500" b="1" kern="1200" dirty="0">
            <a:solidFill>
              <a:schemeClr val="tx1"/>
            </a:solidFill>
          </a:endParaRPr>
        </a:p>
      </dsp:txBody>
      <dsp:txXfrm rot="10800000">
        <a:off x="1624059" y="2262981"/>
        <a:ext cx="1082706" cy="1082706"/>
      </dsp:txXfrm>
    </dsp:sp>
    <dsp:sp modelId="{8B8B0EBC-03EB-4A44-BAED-B34F310C4FD9}">
      <dsp:nvSpPr>
        <dsp:cNvPr id="0" name=""/>
        <dsp:cNvSpPr/>
      </dsp:nvSpPr>
      <dsp:spPr>
        <a:xfrm>
          <a:off x="2165412" y="2262981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OffAxis2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ИСТИНА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706765" y="3345687"/>
        <a:ext cx="1082706" cy="10827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A538B-C76B-41E6-80AB-3A2032F74D0E}">
      <dsp:nvSpPr>
        <dsp:cNvPr id="0" name=""/>
        <dsp:cNvSpPr/>
      </dsp:nvSpPr>
      <dsp:spPr>
        <a:xfrm>
          <a:off x="1082706" y="97569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Above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КРАСОТА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624059" y="1180275"/>
        <a:ext cx="1082706" cy="1082706"/>
      </dsp:txXfrm>
    </dsp:sp>
    <dsp:sp modelId="{460847E3-ED20-491F-A5C9-8984291E5F00}">
      <dsp:nvSpPr>
        <dsp:cNvPr id="0" name=""/>
        <dsp:cNvSpPr/>
      </dsp:nvSpPr>
      <dsp:spPr>
        <a:xfrm>
          <a:off x="0" y="2260837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LeftDown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ДОБРО</a:t>
          </a:r>
          <a:r>
            <a:rPr lang="ru-RU" sz="2000" b="1" kern="1200" dirty="0" smtClean="0">
              <a:solidFill>
                <a:schemeClr val="tx1"/>
              </a:solidFill>
            </a:rPr>
            <a:t> 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541353" y="3343543"/>
        <a:ext cx="1082706" cy="1082706"/>
      </dsp:txXfrm>
    </dsp:sp>
    <dsp:sp modelId="{A55CCCCC-B8F5-46E7-8443-8A4E6D42C799}">
      <dsp:nvSpPr>
        <dsp:cNvPr id="0" name=""/>
        <dsp:cNvSpPr/>
      </dsp:nvSpPr>
      <dsp:spPr>
        <a:xfrm rot="10800000">
          <a:off x="1082706" y="2262981"/>
          <a:ext cx="2165412" cy="2165412"/>
        </a:xfrm>
        <a:prstGeom prst="triangle">
          <a:avLst/>
        </a:prstGeom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ИНТЕНЦИЯ</a:t>
          </a:r>
          <a:endParaRPr lang="ru-RU" sz="1500" b="1" kern="1200" dirty="0">
            <a:solidFill>
              <a:schemeClr val="tx1"/>
            </a:solidFill>
          </a:endParaRPr>
        </a:p>
      </dsp:txBody>
      <dsp:txXfrm rot="10800000">
        <a:off x="1624059" y="2262981"/>
        <a:ext cx="1082706" cy="1082706"/>
      </dsp:txXfrm>
    </dsp:sp>
    <dsp:sp modelId="{8B8B0EBC-03EB-4A44-BAED-B34F310C4FD9}">
      <dsp:nvSpPr>
        <dsp:cNvPr id="0" name=""/>
        <dsp:cNvSpPr/>
      </dsp:nvSpPr>
      <dsp:spPr>
        <a:xfrm>
          <a:off x="2165412" y="2262981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OffAxis2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ИСТИНА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706765" y="3345687"/>
        <a:ext cx="1082706" cy="10827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A538B-C76B-41E6-80AB-3A2032F74D0E}">
      <dsp:nvSpPr>
        <dsp:cNvPr id="0" name=""/>
        <dsp:cNvSpPr/>
      </dsp:nvSpPr>
      <dsp:spPr>
        <a:xfrm>
          <a:off x="1082706" y="97569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Above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КРАСОТА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624059" y="1180275"/>
        <a:ext cx="1082706" cy="1082706"/>
      </dsp:txXfrm>
    </dsp:sp>
    <dsp:sp modelId="{460847E3-ED20-491F-A5C9-8984291E5F00}">
      <dsp:nvSpPr>
        <dsp:cNvPr id="0" name=""/>
        <dsp:cNvSpPr/>
      </dsp:nvSpPr>
      <dsp:spPr>
        <a:xfrm>
          <a:off x="0" y="2260837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LeftDown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ДОБРО</a:t>
          </a:r>
          <a:r>
            <a:rPr lang="ru-RU" sz="2000" b="1" kern="1200" dirty="0" smtClean="0">
              <a:solidFill>
                <a:schemeClr val="tx1"/>
              </a:solidFill>
            </a:rPr>
            <a:t> 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541353" y="3343543"/>
        <a:ext cx="1082706" cy="1082706"/>
      </dsp:txXfrm>
    </dsp:sp>
    <dsp:sp modelId="{A55CCCCC-B8F5-46E7-8443-8A4E6D42C799}">
      <dsp:nvSpPr>
        <dsp:cNvPr id="0" name=""/>
        <dsp:cNvSpPr/>
      </dsp:nvSpPr>
      <dsp:spPr>
        <a:xfrm rot="10800000">
          <a:off x="1082706" y="2262981"/>
          <a:ext cx="2165412" cy="2165412"/>
        </a:xfrm>
        <a:prstGeom prst="triangle">
          <a:avLst/>
        </a:prstGeom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ИНТЕНЦИЯ</a:t>
          </a:r>
          <a:endParaRPr lang="ru-RU" sz="1500" b="1" kern="1200" dirty="0">
            <a:solidFill>
              <a:schemeClr val="tx1"/>
            </a:solidFill>
          </a:endParaRPr>
        </a:p>
      </dsp:txBody>
      <dsp:txXfrm rot="10800000">
        <a:off x="1624059" y="2262981"/>
        <a:ext cx="1082706" cy="1082706"/>
      </dsp:txXfrm>
    </dsp:sp>
    <dsp:sp modelId="{8B8B0EBC-03EB-4A44-BAED-B34F310C4FD9}">
      <dsp:nvSpPr>
        <dsp:cNvPr id="0" name=""/>
        <dsp:cNvSpPr/>
      </dsp:nvSpPr>
      <dsp:spPr>
        <a:xfrm>
          <a:off x="2165412" y="2262981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OffAxis2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ИСТИНА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706765" y="3345687"/>
        <a:ext cx="1082706" cy="10827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A538B-C76B-41E6-80AB-3A2032F74D0E}">
      <dsp:nvSpPr>
        <dsp:cNvPr id="0" name=""/>
        <dsp:cNvSpPr/>
      </dsp:nvSpPr>
      <dsp:spPr>
        <a:xfrm>
          <a:off x="1082706" y="97569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Above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КРАСОТА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624059" y="1180275"/>
        <a:ext cx="1082706" cy="1082706"/>
      </dsp:txXfrm>
    </dsp:sp>
    <dsp:sp modelId="{460847E3-ED20-491F-A5C9-8984291E5F00}">
      <dsp:nvSpPr>
        <dsp:cNvPr id="0" name=""/>
        <dsp:cNvSpPr/>
      </dsp:nvSpPr>
      <dsp:spPr>
        <a:xfrm>
          <a:off x="0" y="2260837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LeftDown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ДОБРО</a:t>
          </a:r>
          <a:r>
            <a:rPr lang="ru-RU" sz="2000" b="1" kern="1200" dirty="0" smtClean="0">
              <a:solidFill>
                <a:schemeClr val="tx1"/>
              </a:solidFill>
            </a:rPr>
            <a:t> 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541353" y="3343543"/>
        <a:ext cx="1082706" cy="1082706"/>
      </dsp:txXfrm>
    </dsp:sp>
    <dsp:sp modelId="{A55CCCCC-B8F5-46E7-8443-8A4E6D42C799}">
      <dsp:nvSpPr>
        <dsp:cNvPr id="0" name=""/>
        <dsp:cNvSpPr/>
      </dsp:nvSpPr>
      <dsp:spPr>
        <a:xfrm rot="10800000">
          <a:off x="1082706" y="2262981"/>
          <a:ext cx="2165412" cy="2165412"/>
        </a:xfrm>
        <a:prstGeom prst="triangle">
          <a:avLst/>
        </a:prstGeom>
        <a:gradFill rotWithShape="0">
          <a:gsLst>
            <a:gs pos="0">
              <a:schemeClr val="tx1">
                <a:lumMod val="95000"/>
                <a:lumOff val="5000"/>
              </a:schemeClr>
            </a:gs>
            <a:gs pos="4000">
              <a:schemeClr val="accent1"/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ИНТЕНЦИЯ</a:t>
          </a:r>
          <a:endParaRPr lang="ru-RU" sz="1500" b="1" kern="1200" dirty="0">
            <a:solidFill>
              <a:schemeClr val="tx1"/>
            </a:solidFill>
          </a:endParaRPr>
        </a:p>
      </dsp:txBody>
      <dsp:txXfrm rot="10800000">
        <a:off x="1624059" y="2262981"/>
        <a:ext cx="1082706" cy="1082706"/>
      </dsp:txXfrm>
    </dsp:sp>
    <dsp:sp modelId="{8B8B0EBC-03EB-4A44-BAED-B34F310C4FD9}">
      <dsp:nvSpPr>
        <dsp:cNvPr id="0" name=""/>
        <dsp:cNvSpPr/>
      </dsp:nvSpPr>
      <dsp:spPr>
        <a:xfrm>
          <a:off x="2165412" y="2262981"/>
          <a:ext cx="2165412" cy="2165412"/>
        </a:xfrm>
        <a:prstGeom prst="triangle">
          <a:avLst/>
        </a:prstGeom>
        <a:gradFill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isometricOffAxis2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ИСТИНА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706765" y="3345687"/>
        <a:ext cx="1082706" cy="1082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0A61B-117F-4071-A63A-DF492D2E09E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C699E7-2BAA-4557-B9AF-02BF6DEBC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31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Итак, обратимся к понятию «дух», «духовность человека». Но</a:t>
            </a:r>
            <a:r>
              <a:rPr lang="ru-RU" baseline="0" dirty="0" smtClean="0"/>
              <a:t> сначала подумаем, почему возник такой интерес к воспитанию духовно-нравственной культуры школьников?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CA2E9-9C07-47EF-8BAB-20B5CF46E4A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sz="1200" dirty="0" smtClean="0"/>
              <a:t>Главный вопрос для человека, который отражает идеальную сущность бытия: </a:t>
            </a:r>
            <a:r>
              <a:rPr lang="ru-RU" altLang="zh-CN" sz="1200" b="1" dirty="0" smtClean="0">
                <a:solidFill>
                  <a:schemeClr val="accent1"/>
                </a:solidFill>
              </a:rPr>
              <a:t>«ЗАЧЕМ Я ЖИВУ?»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Необходимо создавать такие условия, чтобы ребенок воспринимал собственную жизнь как «реальное благо», используя терминологию рус. философа С.Л. Франка. Поскольку речь идет о ценностях, необходимо ответить на вопрос об их сущности. Прежде всего мы придерживаемся точки зрения, что ценности – это субъективный феномен, в котором отражается отношение человека к любому явлению в форме осмысленной значимости.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Закономерная тенденция -</a:t>
            </a:r>
            <a:r>
              <a:rPr lang="ru-RU" baseline="0" dirty="0" smtClean="0"/>
              <a:t> </a:t>
            </a:r>
            <a:r>
              <a:rPr lang="ru-RU" dirty="0" smtClean="0"/>
              <a:t>становление системы экзистенциальных ценностей в любом периоде – это баланс между наличной </a:t>
            </a:r>
            <a:r>
              <a:rPr lang="ru-RU" dirty="0" err="1" smtClean="0"/>
              <a:t>экзистенцией</a:t>
            </a:r>
            <a:r>
              <a:rPr lang="ru-RU" dirty="0" smtClean="0"/>
              <a:t> и ее идеальной представленностью в виде Абсолютной экзистенции.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3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Закономерная тенденция -</a:t>
            </a:r>
            <a:r>
              <a:rPr lang="ru-RU" baseline="0" dirty="0" smtClean="0"/>
              <a:t> </a:t>
            </a:r>
            <a:r>
              <a:rPr lang="ru-RU" dirty="0" smtClean="0"/>
              <a:t>становление системы экзистенциальных ценностей в любом периоде – это баланс между наличной </a:t>
            </a:r>
            <a:r>
              <a:rPr lang="ru-RU" dirty="0" err="1" smtClean="0"/>
              <a:t>экзистенцией</a:t>
            </a:r>
            <a:r>
              <a:rPr lang="ru-RU" dirty="0" smtClean="0"/>
              <a:t> и ее идеальной представленностью в виде Абсолютной экзистенции.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633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Позитивное содержание реальной экзистенции зависит от ориентира на «привлекательность» самого возрастного этапа с позиции его потенциальных возможностей и будущих перспектив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633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AA82F3-DC07-478D-90E0-69EA8DD142E0}" type="slidenum">
              <a:rPr lang="ru-RU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Необходимо создавать такие условия, чтобы ребенок воспринимал собственную жизнь как «реальное благо», используя терминологию рус. Философа С.Л. Франка. Поскольку речь идет о ценностях, необходимо ответить на вопрос об их сущности. Прежде всего мы придерживаемся точки зрения, что ценности – это субъективный феномен, в котором отражается отношение человека к любому явлению в форме осмысленной значимости. 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Душа рассматривается философами сквозь призму ее проявленности, т.е. функциональности.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Философы делают разграничения между телом и душой, материальным и идеальным, и в зависимости от того, каков был взгляд на человека, решался вопрос и о душе.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Именно в классической греческой философии «выстраиваются» Истина, Добро и Красота как ряд вечных, впоследствии Абсолютных ценностей, а природа человека сопрягается с душой.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Душа рассматривается философами сквозь призму ее проявленности, т.е. функциональности.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Философы делают разграничения между телом и душой, материальным и идеальным, и в зависимости от того, каков был взгляд на человека, решался вопрос и о душе.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Именно в классической греческой философии «выстраиваются» Истина, Добро и Красота как ряд вечных, впоследствии Абсолютных ценностей, а природа человека сопрягается с душой.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Духовность может выступать как</a:t>
            </a:r>
            <a:r>
              <a:rPr lang="ru-RU" baseline="0" dirty="0" smtClean="0"/>
              <a:t> общечеловеческий феномен</a:t>
            </a:r>
          </a:p>
          <a:p>
            <a:endParaRPr lang="ru-RU" baseline="0" dirty="0" smtClean="0"/>
          </a:p>
          <a:p>
            <a:pPr algn="l">
              <a:buNone/>
            </a:pPr>
            <a:r>
              <a:rPr lang="ru-RU" altLang="ja-JP" sz="1200" dirty="0" smtClean="0">
                <a:latin typeface="Arial" charset="0"/>
              </a:rPr>
              <a:t>– разумный способ жизни, обеспечивающий сохранение человеческого рода посредством созидания культуры, науки и техники </a:t>
            </a:r>
            <a:endParaRPr lang="ru-RU" sz="1200" dirty="0" smtClean="0">
              <a:latin typeface="Arial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Духовность может выступать как</a:t>
            </a:r>
            <a:r>
              <a:rPr lang="ru-RU" baseline="0" dirty="0" smtClean="0"/>
              <a:t> индивидуальный феномен</a:t>
            </a:r>
          </a:p>
          <a:p>
            <a:r>
              <a:rPr lang="ru-RU" baseline="0" dirty="0" smtClean="0"/>
              <a:t>- </a:t>
            </a:r>
            <a:r>
              <a:rPr lang="ru-RU" b="1" baseline="0" dirty="0" smtClean="0"/>
              <a:t>субъективная</a:t>
            </a:r>
            <a:r>
              <a:rPr lang="ru-RU" baseline="0" dirty="0" smtClean="0"/>
              <a:t> реальность человека - ИНТЕНЦИЯ (осознанное устремление) человека к Абсолютным ценностям </a:t>
            </a:r>
          </a:p>
          <a:p>
            <a:r>
              <a:rPr lang="ru-RU" baseline="0" dirty="0" smtClean="0"/>
              <a:t>(Добро, Красота, Истина), детерминирующая гармонию души и тела в сочетании с социальным долгом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sz="1200" dirty="0" smtClean="0"/>
              <a:t>Главный вопрос для человека, который отражает идеальную сущность бытия: </a:t>
            </a:r>
            <a:r>
              <a:rPr lang="ru-RU" altLang="zh-CN" sz="1200" b="1" dirty="0" smtClean="0">
                <a:solidFill>
                  <a:schemeClr val="accent1"/>
                </a:solidFill>
              </a:rPr>
              <a:t>«ЗАЧЕМ Я ЖИВУ?»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sz="1200" dirty="0" smtClean="0"/>
              <a:t>Главный вопрос для человека, который отражает идеальную сущность бытия: </a:t>
            </a:r>
            <a:r>
              <a:rPr lang="ru-RU" altLang="zh-CN" sz="1200" b="1" dirty="0" smtClean="0">
                <a:solidFill>
                  <a:schemeClr val="accent1"/>
                </a:solidFill>
              </a:rPr>
              <a:t>«ЗАЧЕМ Я ЖИВУ?»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699E7-2BAA-4557-B9AF-02BF6DEBC89D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74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027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8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47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FC1DCE-9B33-4DE2-9514-B69C7E00C0F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2911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9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77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52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81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6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00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485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93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2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50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духовного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r"/>
            <a:r>
              <a:rPr lang="ru-RU" altLang="zh-CN" sz="3000" dirty="0" smtClean="0">
                <a:solidFill>
                  <a:prstClr val="black"/>
                </a:solidFill>
              </a:rPr>
              <a:t>душа - духовное </a:t>
            </a:r>
            <a:r>
              <a:rPr lang="ru-RU" altLang="zh-CN" sz="3000" dirty="0">
                <a:solidFill>
                  <a:prstClr val="black"/>
                </a:solidFill>
              </a:rPr>
              <a:t>начало вне </a:t>
            </a:r>
            <a:r>
              <a:rPr lang="ru-RU" altLang="zh-CN" sz="3000" dirty="0" smtClean="0">
                <a:solidFill>
                  <a:prstClr val="black"/>
                </a:solidFill>
              </a:rPr>
              <a:t>человека</a:t>
            </a:r>
          </a:p>
          <a:p>
            <a:pPr lvl="0" algn="r"/>
            <a:r>
              <a:rPr lang="ru-RU" altLang="zh-CN" sz="3000" dirty="0" smtClean="0">
                <a:solidFill>
                  <a:prstClr val="black"/>
                </a:solidFill>
              </a:rPr>
              <a:t>это </a:t>
            </a:r>
            <a:r>
              <a:rPr lang="ru-RU" altLang="zh-CN" sz="3000" dirty="0">
                <a:solidFill>
                  <a:prstClr val="black"/>
                </a:solidFill>
              </a:rPr>
              <a:t>скорее мировая душа, нежели некая проекция </a:t>
            </a:r>
            <a:r>
              <a:rPr lang="ru-RU" altLang="zh-CN" sz="3000" dirty="0" smtClean="0">
                <a:solidFill>
                  <a:prstClr val="black"/>
                </a:solidFill>
              </a:rPr>
              <a:t>личности </a:t>
            </a:r>
          </a:p>
          <a:p>
            <a:pPr lvl="0" algn="r"/>
            <a:endParaRPr lang="ru-RU" altLang="zh-CN" sz="3000" dirty="0">
              <a:solidFill>
                <a:prstClr val="black"/>
              </a:solidFill>
            </a:endParaRPr>
          </a:p>
          <a:p>
            <a:pPr marL="0" lvl="0" indent="0" algn="r">
              <a:buNone/>
            </a:pPr>
            <a:r>
              <a:rPr lang="ru-RU" altLang="zh-CN" sz="2400" dirty="0" smtClean="0">
                <a:solidFill>
                  <a:prstClr val="black"/>
                </a:solidFill>
              </a:rPr>
              <a:t>(древнеиндийская </a:t>
            </a:r>
          </a:p>
          <a:p>
            <a:pPr marL="0" lvl="0" indent="0" algn="r">
              <a:buNone/>
            </a:pPr>
            <a:r>
              <a:rPr lang="ru-RU" altLang="zh-CN" sz="2400" dirty="0" smtClean="0">
                <a:solidFill>
                  <a:prstClr val="black"/>
                </a:solidFill>
              </a:rPr>
              <a:t>философия)</a:t>
            </a:r>
            <a:r>
              <a:rPr lang="ru-RU" altLang="zh-CN" sz="2800" dirty="0" smtClean="0">
                <a:solidFill>
                  <a:prstClr val="black"/>
                </a:solidFill>
              </a:rPr>
              <a:t> </a:t>
            </a:r>
            <a:endParaRPr lang="ru-RU" altLang="zh-CN" sz="2800" dirty="0">
              <a:solidFill>
                <a:prstClr val="black"/>
              </a:solidFill>
            </a:endParaRPr>
          </a:p>
          <a:p>
            <a:pPr marL="0" indent="0" algn="r">
              <a:buNone/>
            </a:pP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752600"/>
            <a:ext cx="3024336" cy="4412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«духовное» </a:t>
            </a:r>
            <a:r>
              <a:rPr lang="ru-RU" altLang="zh-CN" sz="3200" dirty="0">
                <a:solidFill>
                  <a:prstClr val="black"/>
                </a:solidFill>
              </a:rPr>
              <a:t>«дух</a:t>
            </a:r>
            <a:r>
              <a:rPr lang="ru-RU" altLang="zh-CN" sz="3200" dirty="0" smtClean="0">
                <a:solidFill>
                  <a:prstClr val="black"/>
                </a:solidFill>
              </a:rPr>
              <a:t>»</a:t>
            </a: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</a:t>
            </a:r>
            <a:r>
              <a:rPr lang="ru-RU" altLang="zh-CN" sz="3200" dirty="0">
                <a:solidFill>
                  <a:prstClr val="black"/>
                </a:solidFill>
              </a:rPr>
              <a:t>душа» </a:t>
            </a: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как </a:t>
            </a:r>
            <a:r>
              <a:rPr lang="ru-RU" altLang="zh-CN" sz="3200" dirty="0">
                <a:solidFill>
                  <a:prstClr val="black"/>
                </a:solidFill>
              </a:rPr>
              <a:t>однозначные понятия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0741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духовного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altLang="zh-CN" sz="3000" dirty="0"/>
              <a:t>д</a:t>
            </a:r>
            <a:r>
              <a:rPr lang="ru-RU" altLang="zh-CN" sz="3000" dirty="0" smtClean="0"/>
              <a:t>ух - </a:t>
            </a:r>
            <a:r>
              <a:rPr lang="ru-RU" altLang="zh-CN" sz="3000" dirty="0"/>
              <a:t>всё </a:t>
            </a:r>
            <a:r>
              <a:rPr lang="ru-RU" altLang="zh-CN" sz="3000" dirty="0" smtClean="0"/>
              <a:t>нематериальное</a:t>
            </a:r>
          </a:p>
          <a:p>
            <a:pPr marL="514350" indent="-514350" algn="r">
              <a:buFont typeface="+mj-lt"/>
              <a:buAutoNum type="arabicParenR"/>
            </a:pPr>
            <a:r>
              <a:rPr lang="ru-RU" altLang="zh-CN" sz="3000" dirty="0" smtClean="0"/>
              <a:t>душа</a:t>
            </a:r>
          </a:p>
          <a:p>
            <a:pPr marL="514350" indent="-514350" algn="r">
              <a:buFont typeface="+mj-lt"/>
              <a:buAutoNum type="arabicParenR"/>
            </a:pPr>
            <a:r>
              <a:rPr lang="ru-RU" altLang="zh-CN" sz="3000" dirty="0" smtClean="0"/>
              <a:t>разум</a:t>
            </a:r>
          </a:p>
          <a:p>
            <a:pPr marL="514350" indent="-514350" algn="r">
              <a:buFont typeface="+mj-lt"/>
              <a:buAutoNum type="arabicParenR"/>
            </a:pPr>
            <a:r>
              <a:rPr lang="ru-RU" altLang="zh-CN" sz="3000" dirty="0" smtClean="0"/>
              <a:t>что-то </a:t>
            </a:r>
            <a:r>
              <a:rPr lang="ru-RU" altLang="zh-CN" sz="3000" dirty="0"/>
              <a:t>вдохнутое Кем-то </a:t>
            </a:r>
            <a:r>
              <a:rPr lang="ru-RU" altLang="zh-CN" sz="3000" dirty="0" smtClean="0"/>
              <a:t>свыше</a:t>
            </a:r>
          </a:p>
          <a:p>
            <a:pPr marL="514350" indent="-514350" algn="r">
              <a:buFont typeface="+mj-lt"/>
              <a:buAutoNum type="arabicParenR"/>
            </a:pPr>
            <a:r>
              <a:rPr lang="ru-RU" altLang="zh-CN" sz="3000" dirty="0" smtClean="0"/>
              <a:t>т.е</a:t>
            </a:r>
            <a:r>
              <a:rPr lang="ru-RU" altLang="zh-CN" sz="3000" dirty="0"/>
              <a:t>. </a:t>
            </a:r>
            <a:r>
              <a:rPr lang="ru-RU" altLang="zh-CN" sz="3000" b="1" dirty="0" smtClean="0"/>
              <a:t>над индивидуальное</a:t>
            </a:r>
            <a:endParaRPr lang="ru-RU" sz="3000" dirty="0"/>
          </a:p>
          <a:p>
            <a:pPr marL="0" indent="0" algn="r">
              <a:buNone/>
            </a:pPr>
            <a:endParaRPr lang="ru-RU" altLang="zh-CN" sz="2400" dirty="0" smtClean="0"/>
          </a:p>
          <a:p>
            <a:pPr marL="0" indent="0" algn="r">
              <a:buNone/>
            </a:pPr>
            <a:r>
              <a:rPr lang="ru-RU" altLang="zh-CN" sz="2400" dirty="0" smtClean="0"/>
              <a:t>(античная философия) 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752600"/>
            <a:ext cx="3024336" cy="4412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«духовное» </a:t>
            </a:r>
            <a:r>
              <a:rPr lang="ru-RU" altLang="zh-CN" sz="3200" dirty="0">
                <a:solidFill>
                  <a:prstClr val="black"/>
                </a:solidFill>
              </a:rPr>
              <a:t>«дух</a:t>
            </a:r>
            <a:r>
              <a:rPr lang="ru-RU" altLang="zh-CN" sz="3200" dirty="0" smtClean="0">
                <a:solidFill>
                  <a:prstClr val="black"/>
                </a:solidFill>
              </a:rPr>
              <a:t>»</a:t>
            </a: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</a:t>
            </a:r>
            <a:r>
              <a:rPr lang="ru-RU" altLang="zh-CN" sz="3200" dirty="0">
                <a:solidFill>
                  <a:prstClr val="black"/>
                </a:solidFill>
              </a:rPr>
              <a:t>душа» </a:t>
            </a: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как </a:t>
            </a:r>
            <a:r>
              <a:rPr lang="ru-RU" altLang="zh-CN" sz="3200" dirty="0">
                <a:solidFill>
                  <a:prstClr val="black"/>
                </a:solidFill>
              </a:rPr>
              <a:t>однозначные понятия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9584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духовного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960440" cy="441270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altLang="zh-CN" sz="3200" dirty="0" smtClean="0">
              <a:solidFill>
                <a:prstClr val="black"/>
              </a:solidFill>
            </a:endParaRPr>
          </a:p>
          <a:p>
            <a:r>
              <a:rPr lang="ru-RU" altLang="zh-CN" sz="3200" dirty="0" smtClean="0">
                <a:solidFill>
                  <a:prstClr val="black"/>
                </a:solidFill>
              </a:rPr>
              <a:t>природа </a:t>
            </a:r>
          </a:p>
          <a:p>
            <a:r>
              <a:rPr lang="ru-RU" altLang="zh-CN" sz="3200" dirty="0" smtClean="0">
                <a:solidFill>
                  <a:prstClr val="black"/>
                </a:solidFill>
              </a:rPr>
              <a:t>человека </a:t>
            </a:r>
          </a:p>
          <a:p>
            <a:r>
              <a:rPr lang="ru-RU" altLang="zh-CN" sz="3200" dirty="0" smtClean="0">
                <a:solidFill>
                  <a:prstClr val="black"/>
                </a:solidFill>
              </a:rPr>
              <a:t>сопрягается </a:t>
            </a:r>
          </a:p>
          <a:p>
            <a:r>
              <a:rPr lang="ru-RU" altLang="zh-CN" sz="3200" dirty="0" smtClean="0">
                <a:solidFill>
                  <a:prstClr val="black"/>
                </a:solidFill>
              </a:rPr>
              <a:t>с </a:t>
            </a:r>
            <a:r>
              <a:rPr lang="ru-RU" altLang="zh-CN" sz="3200" dirty="0">
                <a:solidFill>
                  <a:prstClr val="black"/>
                </a:solidFill>
              </a:rPr>
              <a:t>душой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73908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89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духовного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960440" cy="441270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altLang="zh-CN" sz="3800" dirty="0" smtClean="0"/>
              <a:t>Доказательством экзистенции</a:t>
            </a:r>
          </a:p>
          <a:p>
            <a:r>
              <a:rPr lang="ru-RU" altLang="zh-CN" sz="3800" dirty="0" smtClean="0"/>
              <a:t>Мировой </a:t>
            </a:r>
            <a:r>
              <a:rPr lang="ru-RU" altLang="zh-CN" sz="3800" dirty="0"/>
              <a:t>идеи /Бога </a:t>
            </a:r>
            <a:endParaRPr lang="ru-RU" altLang="zh-CN" sz="3800" dirty="0" smtClean="0"/>
          </a:p>
          <a:p>
            <a:r>
              <a:rPr lang="ru-RU" altLang="zh-CN" sz="3800" dirty="0" smtClean="0"/>
              <a:t>является «</a:t>
            </a:r>
            <a:r>
              <a:rPr lang="ru-RU" altLang="zh-CN" sz="3800" dirty="0"/>
              <a:t>единое» время, в которое появились представления </a:t>
            </a:r>
            <a:r>
              <a:rPr lang="ru-RU" altLang="zh-CN" sz="3800" dirty="0" smtClean="0"/>
              <a:t>о душе </a:t>
            </a:r>
            <a:r>
              <a:rPr lang="ru-RU" altLang="zh-CN" sz="3800" dirty="0"/>
              <a:t>посредством идеальных смыслов</a:t>
            </a:r>
            <a:endParaRPr lang="ru-RU" sz="3800" dirty="0"/>
          </a:p>
        </p:txBody>
      </p:sp>
      <p:pic>
        <p:nvPicPr>
          <p:cNvPr id="5" name="Picture 38" descr="cloud-watch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60031" y="1844824"/>
            <a:ext cx="374040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человека – в духовном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960440" cy="441270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altLang="zh-CN" sz="3200" dirty="0" smtClean="0"/>
          </a:p>
          <a:p>
            <a:r>
              <a:rPr lang="ru-RU" altLang="zh-CN" sz="3200" dirty="0" err="1" smtClean="0"/>
              <a:t>ДУХ_овность</a:t>
            </a:r>
            <a:r>
              <a:rPr lang="ru-RU" altLang="zh-CN" sz="3200" dirty="0" smtClean="0"/>
              <a:t> – </a:t>
            </a:r>
          </a:p>
          <a:p>
            <a:r>
              <a:rPr lang="ru-RU" altLang="zh-CN" sz="3200" dirty="0" smtClean="0"/>
              <a:t>основание физической </a:t>
            </a:r>
            <a:r>
              <a:rPr lang="ru-RU" altLang="zh-CN" sz="3200" dirty="0"/>
              <a:t>и психической </a:t>
            </a:r>
            <a:r>
              <a:rPr lang="ru-RU" altLang="zh-CN" sz="3200" dirty="0" smtClean="0"/>
              <a:t>ипостасей человека</a:t>
            </a:r>
            <a:endParaRPr lang="ru-RU" sz="32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81642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9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Д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УХОВНОСТЬ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960440" cy="441270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altLang="zh-CN" sz="3200" dirty="0" smtClean="0"/>
          </a:p>
          <a:p>
            <a:endParaRPr lang="ru-RU" sz="32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общечеловеческий феномен</a:t>
            </a:r>
          </a:p>
          <a:p>
            <a:r>
              <a:rPr lang="ru-RU" sz="3200" dirty="0"/>
              <a:t>т</a:t>
            </a:r>
            <a:r>
              <a:rPr lang="ru-RU" sz="3200" dirty="0" smtClean="0"/>
              <a:t>.е. относится </a:t>
            </a:r>
            <a:r>
              <a:rPr lang="ru-RU" sz="3200" dirty="0"/>
              <a:t>ко всему человечеству</a:t>
            </a:r>
          </a:p>
          <a:p>
            <a:endParaRPr lang="ru-RU" sz="32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  <p:pic>
        <p:nvPicPr>
          <p:cNvPr id="9218" name="Picture 2" descr="http://img1.liveinternet.ru/images/attach/c/3/76/161/76161551_Accession480p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403" y="1844824"/>
            <a:ext cx="408906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1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Д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УХОВНОСТЬ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960440" cy="4412704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altLang="zh-CN" sz="3200" dirty="0" smtClean="0"/>
          </a:p>
          <a:p>
            <a:endParaRPr lang="ru-RU" sz="32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индивидуальный </a:t>
            </a:r>
            <a:r>
              <a:rPr lang="ru-RU" sz="3200" dirty="0" smtClean="0">
                <a:solidFill>
                  <a:schemeClr val="tx1"/>
                </a:solidFill>
              </a:rPr>
              <a:t>феномен</a:t>
            </a:r>
          </a:p>
          <a:p>
            <a:r>
              <a:rPr lang="ru-RU" sz="3200" dirty="0"/>
              <a:t>т</a:t>
            </a:r>
            <a:r>
              <a:rPr lang="ru-RU" sz="3200" dirty="0" smtClean="0"/>
              <a:t>.е. относится </a:t>
            </a:r>
            <a:r>
              <a:rPr lang="ru-RU" sz="3200" dirty="0"/>
              <a:t>к конкретному человеку</a:t>
            </a:r>
            <a:endParaRPr lang="ru-RU" sz="32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58" y="1844824"/>
            <a:ext cx="402829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55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Содержание индивидуальной духовности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altLang="ja-JP" sz="3200" dirty="0" smtClean="0">
                <a:solidFill>
                  <a:prstClr val="black"/>
                </a:solidFill>
              </a:rPr>
              <a:t>СМЫСЛ жизнедеятельности человека – </a:t>
            </a:r>
          </a:p>
          <a:p>
            <a:pPr marL="0" lvl="0" indent="0">
              <a:buNone/>
            </a:pPr>
            <a:endParaRPr lang="ru-RU" altLang="ja-JP" i="1" dirty="0" smtClean="0">
              <a:latin typeface="Arial" charset="0"/>
            </a:endParaRPr>
          </a:p>
          <a:p>
            <a:pPr marL="0" lvl="0" indent="0">
              <a:buNone/>
            </a:pPr>
            <a:r>
              <a:rPr lang="ru-RU" altLang="ja-JP" i="1" dirty="0" smtClean="0">
                <a:latin typeface="Arial" charset="0"/>
              </a:rPr>
              <a:t>совершенствование</a:t>
            </a:r>
            <a:r>
              <a:rPr lang="ru-RU" altLang="ja-JP" dirty="0" smtClean="0">
                <a:latin typeface="Arial" charset="0"/>
              </a:rPr>
              <a:t> </a:t>
            </a:r>
            <a:endParaRPr lang="ru-RU" altLang="ja-JP" dirty="0">
              <a:latin typeface="Arial" charset="0"/>
            </a:endParaRPr>
          </a:p>
          <a:p>
            <a:pPr marL="0" lvl="0" indent="0">
              <a:buNone/>
            </a:pPr>
            <a:r>
              <a:rPr lang="ru-RU" altLang="ja-JP" dirty="0">
                <a:latin typeface="Arial" charset="0"/>
              </a:rPr>
              <a:t>себя и окружающего мира </a:t>
            </a:r>
            <a:endParaRPr lang="ru-RU" altLang="ja-JP" dirty="0" smtClean="0">
              <a:latin typeface="Arial" charset="0"/>
            </a:endParaRPr>
          </a:p>
          <a:p>
            <a:pPr marL="0" lvl="0" indent="0">
              <a:buNone/>
            </a:pPr>
            <a:endParaRPr lang="ru-RU" altLang="ja-JP" dirty="0" smtClean="0">
              <a:latin typeface="Arial" charset="0"/>
            </a:endParaRPr>
          </a:p>
          <a:p>
            <a:pPr marL="0" lvl="0" indent="0">
              <a:buNone/>
            </a:pPr>
            <a:r>
              <a:rPr lang="ru-RU" altLang="ja-JP" dirty="0" smtClean="0">
                <a:latin typeface="Arial" charset="0"/>
              </a:rPr>
              <a:t>по законам Абсолютных </a:t>
            </a:r>
            <a:r>
              <a:rPr lang="ru-RU" altLang="ja-JP" dirty="0">
                <a:latin typeface="Arial" charset="0"/>
              </a:rPr>
              <a:t>ценностей </a:t>
            </a:r>
            <a:endParaRPr lang="ru-RU" dirty="0">
              <a:latin typeface="Arial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28586090"/>
              </p:ext>
            </p:extLst>
          </p:nvPr>
        </p:nvGraphicFramePr>
        <p:xfrm>
          <a:off x="4355976" y="1600200"/>
          <a:ext cx="4330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3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Воспитание духовности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altLang="ja-JP" sz="32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u-RU" altLang="ja-JP" sz="32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altLang="ja-JP" sz="3200" dirty="0" smtClean="0">
                <a:solidFill>
                  <a:prstClr val="black"/>
                </a:solidFill>
              </a:rPr>
              <a:t>СМЫСЛ жизни </a:t>
            </a:r>
          </a:p>
          <a:p>
            <a:pPr marL="0" lvl="0" indent="0">
              <a:buNone/>
            </a:pPr>
            <a:r>
              <a:rPr lang="ru-RU" altLang="ja-JP" sz="3200" dirty="0" smtClean="0">
                <a:solidFill>
                  <a:prstClr val="black"/>
                </a:solidFill>
              </a:rPr>
              <a:t>– Зачем Я живу?</a:t>
            </a:r>
          </a:p>
          <a:p>
            <a:pPr marL="0" lvl="0" indent="0">
              <a:buNone/>
            </a:pPr>
            <a:endParaRPr lang="ru-RU" altLang="ja-JP" i="1" dirty="0" smtClean="0">
              <a:latin typeface="Arial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4740732"/>
              </p:ext>
            </p:extLst>
          </p:nvPr>
        </p:nvGraphicFramePr>
        <p:xfrm>
          <a:off x="4355976" y="1600200"/>
          <a:ext cx="4330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711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Воспитание духовности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altLang="ja-JP" sz="32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32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3200" dirty="0" smtClean="0"/>
              <a:t>Поиск </a:t>
            </a:r>
            <a:r>
              <a:rPr lang="ru-RU" sz="3200" dirty="0"/>
              <a:t>смысла жизни как позиции определяет </a:t>
            </a:r>
            <a:r>
              <a:rPr lang="ru-RU" sz="3200" dirty="0" smtClean="0"/>
              <a:t>существование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200" dirty="0" smtClean="0"/>
              <a:t>человека</a:t>
            </a:r>
            <a:endParaRPr lang="ru-RU" altLang="ja-JP" i="1" dirty="0" smtClean="0">
              <a:latin typeface="Arial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83507378"/>
              </p:ext>
            </p:extLst>
          </p:nvPr>
        </p:nvGraphicFramePr>
        <p:xfrm>
          <a:off x="4355976" y="1600200"/>
          <a:ext cx="4330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364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904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/>
                <a:latin typeface="+mj-lt"/>
                <a:ea typeface="Calibri"/>
              </a:rPr>
              <a:t>Тема </a:t>
            </a:r>
            <a:r>
              <a:rPr lang="ru-RU" b="1" dirty="0" smtClean="0">
                <a:effectLst/>
                <a:latin typeface="+mj-lt"/>
                <a:ea typeface="Calibri"/>
              </a:rPr>
              <a:t>4.4</a:t>
            </a:r>
            <a:r>
              <a:rPr lang="ru-RU" sz="3200" dirty="0" smtClean="0"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Духовно ориентированное воспитание</a:t>
            </a:r>
            <a:endParaRPr lang="ru-RU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85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Воспитание духовности</a:t>
            </a:r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 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altLang="ja-JP" sz="32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32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3200" dirty="0"/>
              <a:t>педагогически организованный процесс становления системы экзистенциальных ценностей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85125166"/>
              </p:ext>
            </p:extLst>
          </p:nvPr>
        </p:nvGraphicFramePr>
        <p:xfrm>
          <a:off x="4355976" y="1600200"/>
          <a:ext cx="4330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05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1683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spc="100" dirty="0">
                <a:solidFill>
                  <a:schemeClr val="tx1"/>
                </a:solidFill>
                <a:latin typeface="+mj-lt"/>
                <a:ea typeface="Times New Roman"/>
              </a:rPr>
              <a:t>Экзистенциальные периоды </a:t>
            </a:r>
            <a:br>
              <a:rPr lang="ru-RU" sz="3200" spc="100" dirty="0">
                <a:solidFill>
                  <a:schemeClr val="tx1"/>
                </a:solidFill>
                <a:latin typeface="+mj-lt"/>
                <a:ea typeface="Times New Roman"/>
              </a:rPr>
            </a:br>
            <a:r>
              <a:rPr lang="ru-RU" sz="3200" spc="100" dirty="0">
                <a:solidFill>
                  <a:schemeClr val="tx1"/>
                </a:solidFill>
                <a:latin typeface="+mj-lt"/>
                <a:ea typeface="Times New Roman"/>
              </a:rPr>
              <a:t>развития человека</a:t>
            </a:r>
            <a:endParaRPr lang="ru-RU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509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23528" y="227013"/>
            <a:ext cx="828092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solidFill>
                  <a:schemeClr val="tx1"/>
                </a:solidFill>
              </a:rPr>
              <a:t>Проявленность индивидуальной духовности в </a:t>
            </a:r>
            <a:r>
              <a:rPr lang="ru-RU" sz="2800" dirty="0" smtClean="0">
                <a:solidFill>
                  <a:schemeClr val="tx1"/>
                </a:solidFill>
              </a:rPr>
              <a:t>онтогенезе / возрастное деление </a:t>
            </a:r>
            <a:r>
              <a:rPr lang="ru-RU" sz="2800" dirty="0" smtClean="0">
                <a:solidFill>
                  <a:schemeClr val="tx1"/>
                </a:solidFill>
              </a:rPr>
              <a:t>экзистенциальных периодов человека</a:t>
            </a:r>
          </a:p>
        </p:txBody>
      </p:sp>
      <p:pic>
        <p:nvPicPr>
          <p:cNvPr id="9221" name="Picture 2" descr="C:\Users\Таня\Documents\Книга-рабочая\new_scheme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5536" y="1600200"/>
            <a:ext cx="3877030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9219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4500190" cy="4497387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47000">
                <a:schemeClr val="accent2">
                  <a:lumMod val="40000"/>
                  <a:lumOff val="6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eaLnBrk="1" hangingPunct="1">
              <a:buFontTx/>
              <a:buChar char="•"/>
            </a:pPr>
            <a:r>
              <a:rPr lang="ru-RU" sz="1500" dirty="0" smtClean="0"/>
              <a:t>от 70 лет и далее - Телесно </a:t>
            </a:r>
            <a:r>
              <a:rPr lang="ru-RU" sz="1500" i="1" dirty="0" smtClean="0"/>
              <a:t>виртуальный </a:t>
            </a:r>
            <a:r>
              <a:rPr lang="ru-RU" sz="1500" dirty="0" smtClean="0"/>
              <a:t>духовно генетический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smtClean="0"/>
              <a:t>Социально </a:t>
            </a:r>
            <a:r>
              <a:rPr lang="ru-RU" sz="1500" i="1" dirty="0" smtClean="0"/>
              <a:t>телесный </a:t>
            </a:r>
            <a:r>
              <a:rPr lang="ru-RU" sz="1500" dirty="0" smtClean="0"/>
              <a:t>виртуальный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err="1" smtClean="0"/>
              <a:t>Семейно</a:t>
            </a:r>
            <a:r>
              <a:rPr lang="ru-RU" sz="1500" dirty="0" smtClean="0"/>
              <a:t> </a:t>
            </a:r>
            <a:r>
              <a:rPr lang="ru-RU" sz="1500" i="1" dirty="0" smtClean="0"/>
              <a:t>социальный </a:t>
            </a:r>
            <a:r>
              <a:rPr lang="ru-RU" sz="1500" dirty="0" smtClean="0"/>
              <a:t>телесный 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smtClean="0"/>
              <a:t>Нравственно </a:t>
            </a:r>
            <a:r>
              <a:rPr lang="ru-RU" sz="1500" i="1" dirty="0" smtClean="0"/>
              <a:t>семейный </a:t>
            </a:r>
            <a:r>
              <a:rPr lang="ru-RU" sz="1500" dirty="0" smtClean="0"/>
              <a:t>социальный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smtClean="0"/>
              <a:t>Сексуально </a:t>
            </a:r>
            <a:r>
              <a:rPr lang="ru-RU" sz="1500" i="1" dirty="0" smtClean="0"/>
              <a:t>нравственный </a:t>
            </a:r>
            <a:r>
              <a:rPr lang="ru-RU" sz="1500" dirty="0" smtClean="0"/>
              <a:t>семейный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err="1" smtClean="0"/>
              <a:t>Когнитивно</a:t>
            </a:r>
            <a:r>
              <a:rPr lang="ru-RU" sz="1500" dirty="0" smtClean="0"/>
              <a:t> </a:t>
            </a:r>
            <a:r>
              <a:rPr lang="ru-RU" sz="1500" i="1" dirty="0" smtClean="0"/>
              <a:t>сексуальный </a:t>
            </a:r>
            <a:r>
              <a:rPr lang="ru-RU" sz="1500" dirty="0" smtClean="0"/>
              <a:t>нравственный</a:t>
            </a:r>
          </a:p>
          <a:p>
            <a:pPr eaLnBrk="1" hangingPunct="1">
              <a:buFontTx/>
              <a:buChar char="•"/>
            </a:pPr>
            <a:endParaRPr lang="ru-RU" sz="1500" dirty="0" smtClean="0"/>
          </a:p>
          <a:p>
            <a:pPr eaLnBrk="1" hangingPunct="1">
              <a:buFontTx/>
              <a:buChar char="•"/>
            </a:pPr>
            <a:r>
              <a:rPr lang="ru-RU" sz="1500" dirty="0" smtClean="0"/>
              <a:t>Чувственно </a:t>
            </a:r>
            <a:r>
              <a:rPr lang="ru-RU" sz="1500" i="1" dirty="0" smtClean="0"/>
              <a:t>когнитивный </a:t>
            </a:r>
            <a:r>
              <a:rPr lang="ru-RU" sz="1500" dirty="0" smtClean="0"/>
              <a:t>сексуальный</a:t>
            </a:r>
          </a:p>
          <a:p>
            <a:pPr eaLnBrk="1" hangingPunct="1">
              <a:buFontTx/>
              <a:buChar char="•"/>
            </a:pPr>
            <a:r>
              <a:rPr lang="ru-RU" sz="1500" dirty="0" smtClean="0"/>
              <a:t>Эмоционально </a:t>
            </a:r>
            <a:r>
              <a:rPr lang="ru-RU" sz="1500" i="1" dirty="0" smtClean="0"/>
              <a:t>чувственный </a:t>
            </a:r>
            <a:r>
              <a:rPr lang="ru-RU" sz="1500" dirty="0" smtClean="0"/>
              <a:t>когнитивный</a:t>
            </a:r>
          </a:p>
          <a:p>
            <a:pPr eaLnBrk="1" hangingPunct="1">
              <a:buFontTx/>
              <a:buChar char="•"/>
            </a:pPr>
            <a:r>
              <a:rPr lang="ru-RU" sz="1500" dirty="0" smtClean="0"/>
              <a:t>Телесно </a:t>
            </a:r>
            <a:r>
              <a:rPr lang="ru-RU" sz="1500" i="1" dirty="0" smtClean="0"/>
              <a:t>эмоциональный  </a:t>
            </a:r>
            <a:r>
              <a:rPr lang="ru-RU" sz="1500" dirty="0" smtClean="0"/>
              <a:t>чувственный</a:t>
            </a:r>
          </a:p>
          <a:p>
            <a:pPr eaLnBrk="1" hangingPunct="1">
              <a:buFontTx/>
              <a:buChar char="•"/>
            </a:pPr>
            <a:r>
              <a:rPr lang="ru-RU" sz="1500" dirty="0" err="1" smtClean="0"/>
              <a:t>Экогенетически</a:t>
            </a:r>
            <a:r>
              <a:rPr lang="ru-RU" sz="1500" dirty="0" smtClean="0"/>
              <a:t> </a:t>
            </a:r>
            <a:r>
              <a:rPr lang="ru-RU" sz="1500" i="1" dirty="0" smtClean="0"/>
              <a:t>телесный </a:t>
            </a:r>
            <a:r>
              <a:rPr lang="ru-RU" sz="1500" dirty="0" smtClean="0"/>
              <a:t>эмоциональный</a:t>
            </a:r>
          </a:p>
          <a:p>
            <a:pPr eaLnBrk="1" hangingPunct="1">
              <a:buFontTx/>
              <a:buChar char="•"/>
            </a:pPr>
            <a:r>
              <a:rPr lang="ru-RU" sz="1500" dirty="0" smtClean="0"/>
              <a:t>Виртуально  </a:t>
            </a:r>
            <a:r>
              <a:rPr lang="ru-RU" sz="1500" i="1" dirty="0" smtClean="0"/>
              <a:t>экогенетический  витальный </a:t>
            </a:r>
            <a:r>
              <a:rPr lang="ru-RU" sz="1500" dirty="0" smtClean="0"/>
              <a:t>(телесный)</a:t>
            </a:r>
          </a:p>
          <a:p>
            <a:pPr marL="0" indent="0" eaLnBrk="1" hangingPunct="1">
              <a:buNone/>
            </a:pPr>
            <a:endParaRPr lang="ru-RU" dirty="0" smtClean="0"/>
          </a:p>
        </p:txBody>
      </p:sp>
      <p:sp>
        <p:nvSpPr>
          <p:cNvPr id="9220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ECFA28-5EFF-4198-955C-C9E38E2954A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27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168494"/>
              </p:ext>
            </p:extLst>
          </p:nvPr>
        </p:nvGraphicFramePr>
        <p:xfrm>
          <a:off x="214282" y="1475534"/>
          <a:ext cx="8572561" cy="4900332"/>
        </p:xfrm>
        <a:graphic>
          <a:graphicData uri="http://schemas.openxmlformats.org/drawingml/2006/table">
            <a:tbl>
              <a:tblPr/>
              <a:tblGrid>
                <a:gridCol w="613302"/>
                <a:gridCol w="1944216"/>
                <a:gridCol w="3096344"/>
                <a:gridCol w="2918699"/>
              </a:tblGrid>
              <a:tr h="138838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Возрастной отрезок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Периоды с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выделением всей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совокупности сфер жизнедеятельности, в которых доминируют экзистенциальные ценности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Периоды с выделением базовой сферы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жизнедеятельности и характеристикой состояния экзистенциальных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ценностей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8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от зачатия до рождения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виртуально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экогенетический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витальный</a:t>
                      </a: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телесный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эко-витально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развивающийся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8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от рождения до 2,5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экогенетически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>
                          <a:latin typeface="+mn-lt"/>
                          <a:ea typeface="Times New Roman"/>
                          <a:cs typeface="Times New Roman"/>
                        </a:rPr>
                        <a:t>телесный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эмоциональный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телесно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8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2,5 до 5,5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телесно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эмоциональный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чувственный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эмоционально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развивающийся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8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5,5 до 11лет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эмоционально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чувственный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когнитивный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чувственно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82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от 11 до 17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чувственно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когнитивный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сексуальный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когнитивно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развивающийся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Содержание экзистенциальных </a:t>
            </a:r>
            <a:r>
              <a:rPr lang="ru-RU" sz="4000" dirty="0" err="1" smtClean="0"/>
              <a:t>пеиодов</a:t>
            </a:r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260648"/>
            <a:ext cx="8496944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Содержание экзистенциальных периодов</a:t>
            </a:r>
            <a:endParaRPr lang="ru-RU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41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743520"/>
              </p:ext>
            </p:extLst>
          </p:nvPr>
        </p:nvGraphicFramePr>
        <p:xfrm>
          <a:off x="213711" y="1220173"/>
          <a:ext cx="8572561" cy="5305171"/>
        </p:xfrm>
        <a:graphic>
          <a:graphicData uri="http://schemas.openxmlformats.org/drawingml/2006/table">
            <a:tbl>
              <a:tblPr/>
              <a:tblGrid>
                <a:gridCol w="541294"/>
                <a:gridCol w="2088803"/>
                <a:gridCol w="3095773"/>
                <a:gridCol w="2846691"/>
              </a:tblGrid>
              <a:tr h="1292141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Возрастной отрезок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Периоды с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выделением всей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совокупности сфер жизнедеятельности, в которых доминируют экзистенциальные ценности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Периоды с выделением базовой сферы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жизнедеятельности и характеристикой состояния экзистенциальных ценностей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от 17 до 27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 err="1">
                          <a:latin typeface="+mn-lt"/>
                          <a:ea typeface="Times New Roman"/>
                          <a:cs typeface="Times New Roman"/>
                        </a:rPr>
                        <a:t>когнитивно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сексуальный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нравственный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сексуально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развивающийся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27 до 39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сексуально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нравственный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семейный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нравственно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39 до 55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нравственно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семейный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социальный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семейно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55 до 62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семейно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>
                          <a:latin typeface="+mn-lt"/>
                          <a:ea typeface="Times New Roman"/>
                          <a:cs typeface="Times New Roman"/>
                        </a:rPr>
                        <a:t>социальный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телесный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социально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62 до 70 лет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социально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>
                          <a:latin typeface="+mn-lt"/>
                          <a:ea typeface="Times New Roman"/>
                          <a:cs typeface="Times New Roman"/>
                        </a:rPr>
                        <a:t>телесный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виртуальный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телесно </a:t>
                      </a:r>
                    </a:p>
                    <a:p>
                      <a:pPr indent="-3810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стабилизирующийся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3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от 70 лет и далее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телесно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i="1" dirty="0">
                          <a:latin typeface="+mn-lt"/>
                          <a:ea typeface="Times New Roman"/>
                          <a:cs typeface="Times New Roman"/>
                        </a:rPr>
                        <a:t>виртуальный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духовно генетический</a:t>
                      </a:r>
                    </a:p>
                  </a:txBody>
                  <a:tcPr marL="46463" marR="464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духовно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оформляющийся</a:t>
                      </a:r>
                    </a:p>
                  </a:txBody>
                  <a:tcPr marL="46463" marR="464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251520" y="260648"/>
            <a:ext cx="8496944" cy="864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Содержание экзистенциальных периодов</a:t>
            </a:r>
            <a:endParaRPr lang="ru-RU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7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lnSpc>
                <a:spcPct val="120000"/>
              </a:lnSpc>
              <a:spcBef>
                <a:spcPts val="0"/>
              </a:spcBef>
              <a:buNone/>
              <a:tabLst>
                <a:tab pos="180340" algn="l"/>
              </a:tabLst>
            </a:pPr>
            <a:endParaRPr lang="ru-RU" i="1" dirty="0" smtClean="0">
              <a:solidFill>
                <a:prstClr val="black"/>
              </a:solidFill>
            </a:endParaRP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buNone/>
              <a:tabLst>
                <a:tab pos="180340" algn="l"/>
              </a:tabLst>
            </a:pPr>
            <a:r>
              <a:rPr lang="ru-RU" i="1" dirty="0" smtClean="0">
                <a:solidFill>
                  <a:prstClr val="black"/>
                </a:solidFill>
              </a:rPr>
              <a:t>Позитивное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содержание реальной экзистенции зависит от ориентира на «привлекательность» самого возрастного этапа с позиции его потенциальных возможностей и будущих перспектив</a:t>
            </a:r>
            <a:endParaRPr lang="ru-RU" sz="3600" b="1" spc="100" dirty="0">
              <a:ea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prstClr val="black"/>
                </a:solidFill>
              </a:rPr>
              <a:t>Сущность экзистенциальных этапов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97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8083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Зависимость </a:t>
            </a:r>
            <a:r>
              <a:rPr lang="ru-RU" dirty="0"/>
              <a:t>становления и функционирования экзистенциальных ценностей </a:t>
            </a:r>
            <a:br>
              <a:rPr lang="ru-RU" dirty="0"/>
            </a:br>
            <a:r>
              <a:rPr lang="ru-RU" dirty="0"/>
              <a:t>от сфер жизнедеятельности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428931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588439"/>
              </p:ext>
            </p:extLst>
          </p:nvPr>
        </p:nvGraphicFramePr>
        <p:xfrm>
          <a:off x="179511" y="1"/>
          <a:ext cx="5856663" cy="689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Picture" r:id="rId3" imgW="5707676" imgH="6757514" progId="Word.Picture.8">
                  <p:embed/>
                </p:oleObj>
              </mc:Choice>
              <mc:Fallback>
                <p:oleObj name="Picture" r:id="rId3" imgW="5707676" imgH="6757514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1" y="1"/>
                        <a:ext cx="5856663" cy="6892145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47000">
                            <a:schemeClr val="accent2">
                              <a:lumMod val="40000"/>
                              <a:lumOff val="60000"/>
                            </a:schemeClr>
                          </a:gs>
                          <a:gs pos="100000">
                            <a:schemeClr val="accent6">
                              <a:tint val="15000"/>
                              <a:satMod val="350000"/>
                            </a:schemeClr>
                          </a:gs>
                        </a:gsLst>
                        <a:lin ang="16200000" scaled="1"/>
                      </a:gradFill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36174" y="13979"/>
            <a:ext cx="3000321" cy="6894195"/>
          </a:xfrm>
          <a:prstGeom prst="rect">
            <a:avLst/>
          </a:prstGeom>
          <a:gradFill>
            <a:gsLst>
              <a:gs pos="1000">
                <a:schemeClr val="accent2">
                  <a:lumMod val="60000"/>
                  <a:lumOff val="40000"/>
                </a:schemeClr>
              </a:gs>
              <a:gs pos="24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ru-RU" sz="2600" dirty="0" smtClean="0">
              <a:solidFill>
                <a:prstClr val="black"/>
              </a:solidFill>
            </a:endParaRPr>
          </a:p>
          <a:p>
            <a:pPr algn="r"/>
            <a:endParaRPr lang="ru-RU" sz="2600" dirty="0">
              <a:solidFill>
                <a:prstClr val="black"/>
              </a:solidFill>
            </a:endParaRPr>
          </a:p>
          <a:p>
            <a:pPr algn="r"/>
            <a:endParaRPr lang="ru-RU" sz="2600" dirty="0" smtClean="0">
              <a:solidFill>
                <a:prstClr val="black"/>
              </a:solidFill>
            </a:endParaRPr>
          </a:p>
          <a:p>
            <a:pPr algn="r"/>
            <a:r>
              <a:rPr lang="ru-RU" sz="2600" dirty="0" smtClean="0">
                <a:solidFill>
                  <a:prstClr val="black"/>
                </a:solidFill>
              </a:rPr>
              <a:t>Зависимость </a:t>
            </a:r>
            <a:r>
              <a:rPr lang="ru-RU" sz="2600" dirty="0" smtClean="0">
                <a:solidFill>
                  <a:prstClr val="black"/>
                </a:solidFill>
              </a:rPr>
              <a:t>функционирования экзистенциальных ценностей </a:t>
            </a:r>
            <a:br>
              <a:rPr lang="ru-RU" sz="2600" dirty="0" smtClean="0">
                <a:solidFill>
                  <a:prstClr val="black"/>
                </a:solidFill>
              </a:rPr>
            </a:br>
            <a:r>
              <a:rPr lang="ru-RU" sz="2600" dirty="0" smtClean="0">
                <a:solidFill>
                  <a:prstClr val="black"/>
                </a:solidFill>
              </a:rPr>
              <a:t>от сфер жизнедеятельности </a:t>
            </a:r>
            <a:r>
              <a:rPr lang="ru-RU" sz="2600" dirty="0" smtClean="0">
                <a:solidFill>
                  <a:prstClr val="black"/>
                </a:solidFill>
              </a:rPr>
              <a:t>человека</a:t>
            </a:r>
          </a:p>
          <a:p>
            <a:pPr algn="r"/>
            <a:endParaRPr lang="ru-RU" sz="2600" dirty="0">
              <a:solidFill>
                <a:prstClr val="black"/>
              </a:solidFill>
            </a:endParaRPr>
          </a:p>
          <a:p>
            <a:pPr algn="r"/>
            <a:endParaRPr lang="ru-RU" sz="2600" dirty="0" smtClean="0">
              <a:solidFill>
                <a:prstClr val="black"/>
              </a:solidFill>
            </a:endParaRPr>
          </a:p>
          <a:p>
            <a:pPr algn="r"/>
            <a:endParaRPr lang="ru-RU" sz="2600" dirty="0">
              <a:solidFill>
                <a:prstClr val="black"/>
              </a:solidFill>
            </a:endParaRPr>
          </a:p>
          <a:p>
            <a:pPr algn="r"/>
            <a:endParaRPr lang="ru-RU" sz="2600" dirty="0" smtClean="0">
              <a:solidFill>
                <a:prstClr val="black"/>
              </a:solidFill>
            </a:endParaRPr>
          </a:p>
          <a:p>
            <a:pPr algn="r"/>
            <a:endParaRPr lang="ru-RU" sz="2600" dirty="0" smtClean="0">
              <a:solidFill>
                <a:prstClr val="black"/>
              </a:solidFill>
            </a:endParaRPr>
          </a:p>
          <a:p>
            <a:pPr algn="r"/>
            <a:endParaRPr lang="ru-RU" sz="2600" dirty="0">
              <a:solidFill>
                <a:prstClr val="black"/>
              </a:solidFill>
            </a:endParaRPr>
          </a:p>
          <a:p>
            <a:pPr algn="r"/>
            <a:endParaRPr lang="ru-RU" sz="2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136815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Сущность экзистенциальных </a:t>
            </a:r>
            <a:r>
              <a:rPr lang="ru-RU" dirty="0"/>
              <a:t>ценностей </a:t>
            </a:r>
            <a:br>
              <a:rPr lang="ru-RU" dirty="0"/>
            </a:br>
            <a:r>
              <a:rPr lang="ru-RU" dirty="0" smtClean="0"/>
              <a:t>- восприятие жизни как БЛАГА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2348880"/>
            <a:ext cx="8229600" cy="37772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180340" algn="l"/>
              </a:tabLst>
            </a:pPr>
            <a:endParaRPr lang="ru-RU" i="1" dirty="0" smtClean="0">
              <a:solidFill>
                <a:prstClr val="black"/>
              </a:solidFill>
            </a:endParaRPr>
          </a:p>
          <a:p>
            <a:pPr algn="ctr">
              <a:buNone/>
            </a:pPr>
            <a:r>
              <a:rPr lang="ru-RU" dirty="0"/>
              <a:t>Экзистенциальное благо – полнота существования вне зависимости от </a:t>
            </a:r>
            <a:r>
              <a:rPr lang="ru-RU" dirty="0" smtClean="0"/>
              <a:t>конкретной (человеческие страдания различного происхождения) </a:t>
            </a:r>
          </a:p>
          <a:p>
            <a:pPr algn="ctr">
              <a:buNone/>
            </a:pPr>
            <a:r>
              <a:rPr lang="ru-RU" dirty="0" smtClean="0"/>
              <a:t>жизненной ситуации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94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288032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400" spc="100" dirty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Основы духовно ориентированного </a:t>
            </a:r>
            <a:r>
              <a:rPr lang="ru-RU" sz="4400" spc="1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воспитания</a:t>
            </a:r>
            <a:br>
              <a:rPr lang="ru-RU" sz="4400" spc="1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</a:b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9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180340" algn="l"/>
              </a:tabLst>
            </a:pPr>
            <a:r>
              <a:rPr lang="ru-RU" sz="4000" spc="100" dirty="0">
                <a:ea typeface="Times New Roman"/>
              </a:rPr>
              <a:t>Философия экзистенциализма.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180340" algn="l"/>
              </a:tabLst>
            </a:pPr>
            <a:r>
              <a:rPr lang="ru-RU" sz="4000" spc="100" dirty="0">
                <a:ea typeface="Times New Roman"/>
              </a:rPr>
              <a:t>Индивидуальная духовность как ценностное основание человека.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180340" algn="l"/>
              </a:tabLst>
            </a:pPr>
            <a:r>
              <a:rPr lang="ru-RU" sz="4000" spc="100" dirty="0">
                <a:ea typeface="Times New Roman"/>
              </a:rPr>
              <a:t>Экзистенциальные периоды развития человека.</a:t>
            </a:r>
            <a:endParaRPr lang="ru-RU" sz="4400" b="1" spc="100" dirty="0">
              <a:ea typeface="Times New Roman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180340" algn="l"/>
              </a:tabLst>
            </a:pPr>
            <a:r>
              <a:rPr lang="ru-RU" sz="4000" spc="100" dirty="0">
                <a:ea typeface="Times New Roman"/>
              </a:rPr>
              <a:t>Основы духовно ориентированного воспитания.</a:t>
            </a:r>
            <a:endParaRPr lang="ru-RU" sz="4400" b="1" spc="100" dirty="0">
              <a:ea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ПЛАН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32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424847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/>
              <a:t>Воспитание </a:t>
            </a:r>
            <a:r>
              <a:rPr lang="ru-RU" sz="3600" dirty="0">
                <a:solidFill>
                  <a:schemeClr val="bg1"/>
                </a:solidFill>
              </a:rPr>
              <a:t>духовности</a:t>
            </a:r>
            <a:r>
              <a:rPr lang="ru-RU" sz="3600" dirty="0"/>
              <a:t> – это создание условий для становления системы экзистенциальных ценностей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5B8EC-B109-4ECB-8C35-1E8DD7EF2F47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1044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Место </a:t>
            </a:r>
            <a:r>
              <a:rPr lang="ru-RU" sz="3600" dirty="0" smtClean="0">
                <a:solidFill>
                  <a:schemeClr val="bg1"/>
                </a:solidFill>
              </a:rPr>
              <a:t>духовности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в структуре личности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10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 smtClean="0"/>
              <a:t>Каждый человек обладает индивидуальной культурой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Какова ее сущность и структура?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9938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Индивидуальная культура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– это самобытный способ бытия (экзистенции) человека, включающий неповторимость </a:t>
            </a:r>
            <a:r>
              <a:rPr lang="ru-RU" i="1" dirty="0" smtClean="0"/>
              <a:t>физической</a:t>
            </a:r>
            <a:r>
              <a:rPr lang="ru-RU" dirty="0" smtClean="0"/>
              <a:t> (телесное состояние), </a:t>
            </a:r>
            <a:r>
              <a:rPr lang="ru-RU" i="1" dirty="0" smtClean="0"/>
              <a:t>субъектной</a:t>
            </a:r>
            <a:r>
              <a:rPr lang="ru-RU" dirty="0" smtClean="0"/>
              <a:t> (способность к самостоятельной деятельности), </a:t>
            </a:r>
            <a:r>
              <a:rPr lang="ru-RU" i="1" dirty="0" smtClean="0"/>
              <a:t>личностной</a:t>
            </a:r>
            <a:r>
              <a:rPr lang="ru-RU" dirty="0" smtClean="0"/>
              <a:t> (социально-нравственные взаимоотношения) и </a:t>
            </a:r>
            <a:r>
              <a:rPr lang="ru-RU" i="1" dirty="0" smtClean="0"/>
              <a:t>духовной</a:t>
            </a:r>
            <a:r>
              <a:rPr lang="ru-RU" dirty="0" smtClean="0"/>
              <a:t> (трансцендентные способности) жизнедеятельности растущего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6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Характеристика основных составляющих индивидуальной культуры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уникальные</a:t>
            </a:r>
            <a:r>
              <a:rPr lang="ru-RU" dirty="0" smtClean="0"/>
              <a:t> </a:t>
            </a:r>
            <a:r>
              <a:rPr lang="ru-RU" b="1" dirty="0" smtClean="0"/>
              <a:t>задатки</a:t>
            </a:r>
            <a:r>
              <a:rPr lang="ru-RU" dirty="0" smtClean="0"/>
              <a:t> – а) </a:t>
            </a:r>
            <a:r>
              <a:rPr lang="ru-RU" i="1" dirty="0" smtClean="0"/>
              <a:t>телесная</a:t>
            </a:r>
            <a:r>
              <a:rPr lang="ru-RU" dirty="0" smtClean="0"/>
              <a:t> организация, б) физическое </a:t>
            </a:r>
            <a:r>
              <a:rPr lang="ru-RU" i="1" dirty="0" smtClean="0"/>
              <a:t>здоровье</a:t>
            </a:r>
            <a:r>
              <a:rPr lang="ru-RU" dirty="0" smtClean="0"/>
              <a:t> ребенка;</a:t>
            </a:r>
          </a:p>
          <a:p>
            <a:pPr lvl="0"/>
            <a:r>
              <a:rPr lang="ru-RU" b="1" dirty="0" smtClean="0"/>
              <a:t>уникальные</a:t>
            </a:r>
            <a:r>
              <a:rPr lang="ru-RU" dirty="0" smtClean="0"/>
              <a:t> </a:t>
            </a:r>
            <a:r>
              <a:rPr lang="ru-RU" b="1" dirty="0" smtClean="0"/>
              <a:t>способности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а) психическая и б) физиологическая предрасположенность к различным видам деятельности, </a:t>
            </a:r>
            <a:br>
              <a:rPr lang="ru-RU" dirty="0" smtClean="0"/>
            </a:br>
            <a:r>
              <a:rPr lang="ru-RU" dirty="0" smtClean="0"/>
              <a:t>в) одаренность; </a:t>
            </a:r>
          </a:p>
          <a:p>
            <a:pPr lvl="0"/>
            <a:r>
              <a:rPr lang="ru-RU" b="1" dirty="0" smtClean="0"/>
              <a:t>универсальные свойства</a:t>
            </a:r>
            <a:r>
              <a:rPr lang="ru-RU" dirty="0" smtClean="0"/>
              <a:t> – а) качественные характеристики ребенка, которые </a:t>
            </a:r>
            <a:r>
              <a:rPr lang="ru-RU" b="1" dirty="0" smtClean="0"/>
              <a:t>объединяют</a:t>
            </a:r>
            <a:r>
              <a:rPr lang="ru-RU" dirty="0" smtClean="0"/>
              <a:t> его с другими людьми, ставят в единый ряд со всем человечеством, т.е. </a:t>
            </a:r>
            <a:r>
              <a:rPr lang="ru-RU" i="1" dirty="0" smtClean="0"/>
              <a:t>духовность </a:t>
            </a:r>
            <a:r>
              <a:rPr lang="ru-RU" dirty="0" smtClean="0"/>
              <a:t>человека.</a:t>
            </a:r>
          </a:p>
          <a:p>
            <a:pPr algn="ctr">
              <a:buNone/>
            </a:pPr>
            <a:r>
              <a:rPr lang="ru-RU" dirty="0" smtClean="0"/>
              <a:t>«Индивидуальная культура» содержит в себе также и дефиницию «культура». С позиции личности «культура» – это </a:t>
            </a:r>
            <a:r>
              <a:rPr lang="ru-RU" i="1" dirty="0" smtClean="0"/>
              <a:t>творческая деятельность человека во всех сферах бытия и сознания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dirty="0" smtClean="0"/>
              <a:t>С точки зрения ее содержания – это </a:t>
            </a:r>
            <a:r>
              <a:rPr lang="ru-RU" i="1" dirty="0" smtClean="0"/>
              <a:t>система</a:t>
            </a:r>
            <a:r>
              <a:rPr lang="ru-RU" dirty="0" smtClean="0"/>
              <a:t> </a:t>
            </a:r>
            <a:r>
              <a:rPr lang="ru-RU" b="1" dirty="0" smtClean="0"/>
              <a:t>ценностей</a:t>
            </a:r>
            <a:r>
              <a:rPr lang="ru-RU" dirty="0" smtClean="0"/>
              <a:t>, что дает нам основание, опираясь на аксиологический подход, определить понятие «духовно ориентированное воспитание».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40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ИНДИВИДУАЛЬНАЯ КУЛЬТУРА </a:t>
            </a:r>
            <a:r>
              <a:rPr lang="ru-RU" i="1" dirty="0" smtClean="0"/>
              <a:t>включает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3600" dirty="0" smtClean="0"/>
              <a:t>нравственную  </a:t>
            </a:r>
          </a:p>
          <a:p>
            <a:pPr lvl="0"/>
            <a:r>
              <a:rPr lang="ru-RU" sz="3600" dirty="0" smtClean="0"/>
              <a:t>гражданскую</a:t>
            </a:r>
          </a:p>
          <a:p>
            <a:pPr lvl="0"/>
            <a:r>
              <a:rPr lang="ru-RU" sz="3600" dirty="0" smtClean="0"/>
              <a:t>интеллектуальную</a:t>
            </a:r>
          </a:p>
          <a:p>
            <a:pPr lvl="0"/>
            <a:r>
              <a:rPr lang="ru-RU" sz="3600" dirty="0" smtClean="0"/>
              <a:t>эстетическую</a:t>
            </a:r>
          </a:p>
          <a:p>
            <a:r>
              <a:rPr lang="ru-RU" sz="3600" dirty="0" smtClean="0"/>
              <a:t>физическую (валеологическую) культуру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91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0" y="1"/>
          <a:ext cx="592932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Picture" r:id="rId3" imgW="5910503" imgH="9669460" progId="Word.Picture.8">
                  <p:embed/>
                </p:oleObj>
              </mc:Choice>
              <mc:Fallback>
                <p:oleObj name="Picture" r:id="rId3" imgW="5910503" imgH="966946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5929322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857884" y="1571612"/>
            <a:ext cx="3071834" cy="31085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prstClr val="black"/>
                </a:solidFill>
              </a:rPr>
              <a:t>Структурно-функциональная взаимосвязь духовности и индивидуальной культуры школьника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69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ПРИНЦИП </a:t>
            </a:r>
            <a:br>
              <a:rPr lang="ru-RU" b="1" dirty="0" smtClean="0"/>
            </a:br>
            <a:r>
              <a:rPr lang="ru-RU" sz="3600" b="1" i="1" dirty="0" smtClean="0"/>
              <a:t>функционирования индивидуальной культуры школьника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sz="3600" dirty="0" smtClean="0"/>
              <a:t>Универсальным принципом существования любой системы от самой примитивной неорганической до самой сложной органической, является принцип </a:t>
            </a:r>
            <a:r>
              <a:rPr lang="ru-RU" sz="3600" dirty="0" smtClean="0">
                <a:solidFill>
                  <a:srgbClr val="FF0000"/>
                </a:solidFill>
              </a:rPr>
              <a:t>гармонии</a:t>
            </a:r>
            <a:r>
              <a:rPr lang="ru-RU" sz="3600" dirty="0" smtClean="0"/>
              <a:t>. </a:t>
            </a:r>
          </a:p>
          <a:p>
            <a:pPr algn="ctr">
              <a:buNone/>
            </a:pPr>
            <a:r>
              <a:rPr lang="ru-RU" sz="3600" dirty="0" smtClean="0"/>
              <a:t>Этот принцип определяет каждую часть индивидуальной культуры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9805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Условия </a:t>
            </a:r>
            <a:r>
              <a:rPr lang="ru-RU" i="1" dirty="0" smtClean="0"/>
              <a:t>существования </a:t>
            </a:r>
            <a:r>
              <a:rPr lang="ru-RU" dirty="0" smtClean="0"/>
              <a:t>любого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i="1" dirty="0" smtClean="0"/>
              <a:t>Физическая</a:t>
            </a:r>
            <a:r>
              <a:rPr lang="ru-RU" dirty="0" smtClean="0"/>
              <a:t> (валеологическая) и </a:t>
            </a:r>
            <a:r>
              <a:rPr lang="ru-RU" i="1" dirty="0" smtClean="0"/>
              <a:t>эстетическая</a:t>
            </a:r>
            <a:r>
              <a:rPr lang="ru-RU" dirty="0" smtClean="0"/>
              <a:t> культура являются </a:t>
            </a:r>
            <a:r>
              <a:rPr lang="ru-RU" b="1" dirty="0" smtClean="0"/>
              <a:t>условием </a:t>
            </a:r>
            <a:r>
              <a:rPr lang="ru-RU" i="1" dirty="0" smtClean="0"/>
              <a:t>существования </a:t>
            </a:r>
            <a:r>
              <a:rPr lang="ru-RU" dirty="0" smtClean="0"/>
              <a:t>любого человека</a:t>
            </a:r>
            <a:r>
              <a:rPr lang="ru-RU" i="1" dirty="0" smtClean="0"/>
              <a:t>. </a:t>
            </a:r>
          </a:p>
          <a:p>
            <a:pPr algn="ctr">
              <a:buNone/>
            </a:pPr>
            <a:r>
              <a:rPr lang="ru-RU" dirty="0" smtClean="0"/>
              <a:t>Это выражается, с одной стороны, в </a:t>
            </a:r>
            <a:r>
              <a:rPr lang="ru-RU" i="1" dirty="0" smtClean="0"/>
              <a:t>телесном развитии</a:t>
            </a:r>
            <a:r>
              <a:rPr lang="ru-RU" dirty="0" smtClean="0"/>
              <a:t>, включающем физические задатки, способности и их становление, а также состояние здоровья, с другой, в </a:t>
            </a:r>
            <a:r>
              <a:rPr lang="ru-RU" i="1" dirty="0" smtClean="0"/>
              <a:t>душевно-психическом развитии,</a:t>
            </a:r>
            <a:r>
              <a:rPr lang="ru-RU" dirty="0" smtClean="0"/>
              <a:t> включающем эмоции и чувства как основа для развития эстетического вкуса, творческих способностей и их становление в растущем ребенке.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2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Способ</a:t>
            </a:r>
            <a:r>
              <a:rPr lang="ru-RU" dirty="0" smtClean="0"/>
              <a:t> </a:t>
            </a:r>
            <a:r>
              <a:rPr lang="ru-RU" i="1" dirty="0" smtClean="0"/>
              <a:t>существования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i="1" dirty="0" smtClean="0"/>
              <a:t>Интеллектуальная</a:t>
            </a:r>
            <a:r>
              <a:rPr lang="ru-RU" dirty="0" smtClean="0"/>
              <a:t> культура является </a:t>
            </a:r>
            <a:r>
              <a:rPr lang="ru-RU" b="1" dirty="0" smtClean="0"/>
              <a:t>способом</a:t>
            </a:r>
            <a:r>
              <a:rPr lang="ru-RU" dirty="0" smtClean="0"/>
              <a:t> </a:t>
            </a:r>
            <a:r>
              <a:rPr lang="ru-RU" i="1" dirty="0" smtClean="0"/>
              <a:t>существования, </a:t>
            </a:r>
            <a:r>
              <a:rPr lang="ru-RU" dirty="0" smtClean="0"/>
              <a:t>другими словами </a:t>
            </a:r>
            <a:r>
              <a:rPr lang="ru-RU" b="1" dirty="0" smtClean="0"/>
              <a:t>способом</a:t>
            </a:r>
            <a:r>
              <a:rPr lang="ru-RU" dirty="0" smtClean="0"/>
              <a:t> </a:t>
            </a:r>
            <a:r>
              <a:rPr lang="ru-RU" i="1" dirty="0" smtClean="0"/>
              <a:t>освоения</a:t>
            </a:r>
            <a:r>
              <a:rPr lang="ru-RU" dirty="0" smtClean="0"/>
              <a:t> мира посредством рассудка, мышления, в целом сознания, что позволяет ребенку не только «встраиваться» в окружающий мир, но и иметь возможность его преобразования, включая и внутренний мир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57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91264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0" dirty="0">
                <a:solidFill>
                  <a:prstClr val="black"/>
                </a:solidFill>
                <a:cs typeface="Times New Roman" panose="02020603050405020304" pitchFamily="18" charset="0"/>
              </a:rPr>
              <a:t>ЭКЗИСТЕНЦИАЛИЗМ – философская основа воспитания духовности</a:t>
            </a:r>
            <a:endParaRPr lang="ru-RU" sz="3200"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847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indent="0" algn="r">
              <a:lnSpc>
                <a:spcPct val="80000"/>
              </a:lnSpc>
              <a:buNone/>
            </a:pPr>
            <a:endParaRPr lang="ru-RU" sz="22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lvl="0" indent="0" algn="r">
              <a:lnSpc>
                <a:spcPct val="80000"/>
              </a:lnSpc>
              <a:buNone/>
            </a:pPr>
            <a:r>
              <a:rPr lang="ru-RU" sz="2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«</a:t>
            </a: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Человеческое существование должно анализироваться через его отношения с социально-историческим миром, в котором человек действует:</a:t>
            </a:r>
          </a:p>
          <a:p>
            <a:pPr marL="0" lvl="0" indent="0" algn="r">
              <a:lnSpc>
                <a:spcPct val="80000"/>
              </a:lnSpc>
              <a:buNone/>
            </a:pP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-инструментальное обращение с вещами, </a:t>
            </a:r>
          </a:p>
          <a:p>
            <a:pPr marL="0" lvl="0" indent="0" algn="r">
              <a:lnSpc>
                <a:spcPct val="80000"/>
              </a:lnSpc>
              <a:buNone/>
            </a:pP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-понимание и истолкование мира, </a:t>
            </a:r>
          </a:p>
          <a:p>
            <a:pPr marL="0" lvl="0" indent="0" algn="r">
              <a:lnSpc>
                <a:spcPct val="80000"/>
              </a:lnSpc>
              <a:buNone/>
            </a:pP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-использование человеком языка, </a:t>
            </a:r>
          </a:p>
          <a:p>
            <a:pPr marL="0" lvl="0" indent="0" algn="r">
              <a:lnSpc>
                <a:spcPct val="80000"/>
              </a:lnSpc>
              <a:buNone/>
            </a:pP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-понимание того, что существует другой». </a:t>
            </a:r>
            <a:endParaRPr lang="ru-RU" sz="22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80000"/>
              </a:lnSpc>
              <a:buNone/>
            </a:pPr>
            <a:r>
              <a:rPr lang="ru-RU" sz="2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prstClr val="black"/>
                </a:solidFill>
                <a:cs typeface="Times New Roman" panose="02020603050405020304" pitchFamily="18" charset="0"/>
              </a:rPr>
              <a:t>каждом из этих способов бытия человеческое существование отличается от существования объектов.</a:t>
            </a:r>
            <a:endParaRPr lang="ru-RU" sz="22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1752600"/>
            <a:ext cx="3024336" cy="44847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vl="0">
              <a:defRPr/>
            </a:pPr>
            <a:r>
              <a:rPr lang="ru-RU" sz="18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Мартин Хайдеггер </a:t>
            </a:r>
            <a:r>
              <a:rPr lang="ru-RU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(1889-1976)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24" y="2300412"/>
            <a:ext cx="2620226" cy="328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Социальный </a:t>
            </a:r>
            <a:r>
              <a:rPr lang="ru-RU" b="1" dirty="0" smtClean="0"/>
              <a:t>результат</a:t>
            </a:r>
            <a:r>
              <a:rPr lang="ru-RU" dirty="0" smtClean="0"/>
              <a:t> </a:t>
            </a:r>
            <a:r>
              <a:rPr lang="ru-RU" i="1" dirty="0" smtClean="0"/>
              <a:t>существования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i="1" dirty="0" smtClean="0"/>
              <a:t>Нравственная</a:t>
            </a:r>
            <a:r>
              <a:rPr lang="ru-RU" sz="4000" dirty="0" smtClean="0"/>
              <a:t> и </a:t>
            </a:r>
            <a:r>
              <a:rPr lang="ru-RU" sz="4000" i="1" dirty="0" smtClean="0"/>
              <a:t>гражданская</a:t>
            </a:r>
            <a:r>
              <a:rPr lang="ru-RU" sz="4000" dirty="0" smtClean="0"/>
              <a:t> культура представляют собой своеобразный социальный </a:t>
            </a:r>
            <a:r>
              <a:rPr lang="ru-RU" sz="4000" b="1" dirty="0" smtClean="0"/>
              <a:t>результат</a:t>
            </a:r>
            <a:r>
              <a:rPr lang="ru-RU" sz="4000" dirty="0" smtClean="0"/>
              <a:t> </a:t>
            </a:r>
            <a:r>
              <a:rPr lang="ru-RU" sz="4000" i="1" dirty="0" smtClean="0"/>
              <a:t>существования</a:t>
            </a:r>
            <a:r>
              <a:rPr lang="ru-RU" sz="4000" dirty="0" smtClean="0"/>
              <a:t> (жизни) человека, его самореализацию на уровне личностных и социальных структур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4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Что же является стержнем индивидуальной культуры?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Это </a:t>
            </a:r>
            <a:r>
              <a:rPr lang="ru-RU" b="1" dirty="0" smtClean="0">
                <a:solidFill>
                  <a:schemeClr val="tx2"/>
                </a:solidFill>
              </a:rPr>
              <a:t>духовность</a:t>
            </a:r>
            <a:r>
              <a:rPr lang="ru-RU" dirty="0" smtClean="0"/>
              <a:t> как интенция к Абсолютным ценностям / Богу, которая в первую очередь наполняет каждый компонент общечеловеческим (экзистенциальным) смыслом жизни. </a:t>
            </a:r>
          </a:p>
          <a:p>
            <a:pPr algn="ctr">
              <a:buNone/>
            </a:pPr>
            <a:r>
              <a:rPr lang="ru-RU" dirty="0" smtClean="0"/>
              <a:t>Итак, эффективность воспитания зависит от сформированности экзистенциальных ценностей на каждом из возрастных этапов человека включительно.</a:t>
            </a:r>
          </a:p>
          <a:p>
            <a:pPr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42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Каким образом можно отследить этот результат?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Базовыми показателями сформированности являются:</a:t>
            </a:r>
          </a:p>
          <a:p>
            <a:pPr lvl="0" algn="ctr"/>
            <a:r>
              <a:rPr lang="ru-RU" dirty="0" smtClean="0"/>
              <a:t>физической и эстетической культуры -</a:t>
            </a:r>
            <a:r>
              <a:rPr lang="ru-RU" i="1" dirty="0" smtClean="0"/>
              <a:t>самочувствие;</a:t>
            </a:r>
            <a:endParaRPr lang="ru-RU" dirty="0" smtClean="0"/>
          </a:p>
          <a:p>
            <a:pPr lvl="0" algn="ctr"/>
            <a:r>
              <a:rPr lang="ru-RU" dirty="0" smtClean="0"/>
              <a:t>интеллектуальной – </a:t>
            </a:r>
            <a:r>
              <a:rPr lang="ru-RU" i="1" dirty="0" smtClean="0"/>
              <a:t>самосознание;</a:t>
            </a:r>
            <a:endParaRPr lang="ru-RU" dirty="0" smtClean="0"/>
          </a:p>
          <a:p>
            <a:pPr lvl="0" algn="ctr"/>
            <a:r>
              <a:rPr lang="ru-RU" dirty="0" smtClean="0"/>
              <a:t>нравственной и гражданской – </a:t>
            </a:r>
            <a:r>
              <a:rPr lang="ru-RU" i="1" dirty="0" smtClean="0"/>
              <a:t>самосовершенствование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При этом сквозным показателем является </a:t>
            </a:r>
            <a:r>
              <a:rPr lang="ru-RU" i="1" dirty="0" smtClean="0"/>
              <a:t>милосердие, </a:t>
            </a:r>
            <a:r>
              <a:rPr lang="ru-RU" dirty="0" smtClean="0"/>
              <a:t>проявляющееся к другим, себе, обществу.</a:t>
            </a:r>
          </a:p>
          <a:p>
            <a:pPr lvl="0"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0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Физическая (</a:t>
            </a:r>
            <a:r>
              <a:rPr lang="ru-RU" b="1" dirty="0" err="1" smtClean="0"/>
              <a:t>валеологическая</a:t>
            </a:r>
            <a:r>
              <a:rPr lang="ru-RU" b="1" dirty="0" smtClean="0"/>
              <a:t>) культура </a:t>
            </a:r>
            <a:r>
              <a:rPr lang="ru-RU" dirty="0" smtClean="0"/>
              <a:t>характеризуется балансом между человеческим организмом и природными, космическими явлениями. Эта культура включает физический и экологический компоненты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42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Эстетическая культура </a:t>
            </a:r>
            <a:r>
              <a:rPr lang="ru-RU" dirty="0" smtClean="0"/>
              <a:t>характеризуется балансом между душой человека и гармонией культурных явлений, выраженным символикой Абсолютной Красоты. Это культура включает эмоционально-чувственный, художественный компоненты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7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Интеллектуальная культура </a:t>
            </a:r>
            <a:r>
              <a:rPr lang="ru-RU" dirty="0" smtClean="0"/>
              <a:t>характеризуется балансом между личностным самосознанием и человеческой мудростью, выраженной Абсолютной Истиной. Это культура включает мыслительный, экономический (практико-ориентированный) и креативный компоненты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8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Гражданская культура </a:t>
            </a:r>
            <a:r>
              <a:rPr lang="ru-RU" dirty="0" smtClean="0"/>
              <a:t>характеризуется балансом между личными правами и общественными обязанностями, выраженным стремлением к общему благу. Эта культура включает патриотический, трудовой (деятельностный), правовой, политический компоненты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8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ИНТЕГРАЦИЯ ДУХОВНОСТИ И НРАВСТВЕННОСТИ </a:t>
            </a:r>
            <a:r>
              <a:rPr lang="ru-RU" i="1" dirty="0" smtClean="0"/>
              <a:t>в структуре индивидуальной культуры школьника – это 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dirty="0" smtClean="0"/>
              <a:t>ДУХОВНО-НРАВСТВЕННАЯ КУЛЬТУРА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30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СУЩНОСТЬ ДУХОВНО-НРАВСТВЕННОЙ КУЛЬТУРЫ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Если духовность – это способ, основа человеческой жизни, а нравственность – это социальный результат человеческой жизни, то духовно-нравственная культура – это баланс между индивидуальным Духом и моралью общества, выраженный в стремлении к Абсолютному Добру / Богу. </a:t>
            </a:r>
          </a:p>
          <a:p>
            <a:pPr algn="ctr">
              <a:buNone/>
            </a:pPr>
            <a:r>
              <a:rPr lang="ru-RU" dirty="0" smtClean="0"/>
              <a:t>Данная культура подразделяется на языковой, коммуникативный (информационно-энергетический) и этический компоненты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9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Воспитание </a:t>
            </a:r>
            <a:r>
              <a:rPr lang="ru-RU" sz="4400" b="1" dirty="0" smtClean="0">
                <a:solidFill>
                  <a:schemeClr val="tx2"/>
                </a:solidFill>
              </a:rPr>
              <a:t>духовности</a:t>
            </a:r>
            <a:r>
              <a:rPr lang="ru-RU" sz="4400" b="1" dirty="0" smtClean="0"/>
              <a:t> школьников является системообразующим, необходимым процессом, что в результате приведет к эффективности всех направлений воспитания 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12788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ЭКЗИСТЕНЦИАЛИЗМ – философская основа воспитания духовности</a:t>
            </a:r>
            <a:endParaRPr lang="ru-RU" sz="32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Человек </a:t>
            </a:r>
            <a:r>
              <a:rPr lang="ru-RU" dirty="0"/>
              <a:t>и история </a:t>
            </a:r>
            <a:r>
              <a:rPr lang="ru-RU" dirty="0" smtClean="0"/>
              <a:t>- изначальное </a:t>
            </a:r>
            <a:r>
              <a:rPr lang="ru-RU" dirty="0"/>
              <a:t>измерение человеческого </a:t>
            </a:r>
            <a:r>
              <a:rPr lang="ru-RU" dirty="0" smtClean="0"/>
              <a:t>бытия. </a:t>
            </a:r>
          </a:p>
          <a:p>
            <a:pPr marL="0" indent="0" algn="r">
              <a:buNone/>
            </a:pPr>
            <a:r>
              <a:rPr lang="ru-RU" dirty="0" smtClean="0"/>
              <a:t>Как </a:t>
            </a:r>
            <a:r>
              <a:rPr lang="ru-RU" dirty="0"/>
              <a:t>спасти цивилизацию, культуру, человечество, как противостоять тоталитаризму, угрозе войны, культурному, духовному упадку, как возродить гуманизм, обрести свободу, духовную самостоятельность, как остаться, как стать </a:t>
            </a:r>
            <a:r>
              <a:rPr lang="ru-RU" dirty="0" smtClean="0"/>
              <a:t>Человеком? </a:t>
            </a:r>
          </a:p>
          <a:p>
            <a:pPr marL="0" indent="0" algn="r">
              <a:buNone/>
            </a:pPr>
            <a:r>
              <a:rPr lang="ru-RU" dirty="0" smtClean="0"/>
              <a:t>Особая </a:t>
            </a:r>
            <a:r>
              <a:rPr lang="ru-RU" dirty="0"/>
              <a:t>роль </a:t>
            </a:r>
            <a:r>
              <a:rPr lang="ru-RU" dirty="0" smtClean="0"/>
              <a:t>философии – как способу </a:t>
            </a:r>
            <a:r>
              <a:rPr lang="ru-RU" dirty="0"/>
              <a:t>свободного размышления, постижения человеческого и исторического </a:t>
            </a:r>
            <a:r>
              <a:rPr lang="ru-RU" dirty="0" smtClean="0"/>
              <a:t>бытия, которая приводит к вере, т.е. к духу </a:t>
            </a:r>
            <a:r>
              <a:rPr lang="ru-RU" dirty="0"/>
              <a:t>взаимопонимания, братства и любви. 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752600"/>
            <a:ext cx="3024336" cy="4412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dirty="0"/>
              <a:t>Карл Ясперс </a:t>
            </a:r>
            <a:r>
              <a:rPr lang="ru-RU" sz="1600" dirty="0" smtClean="0"/>
              <a:t>(1883-1969)</a:t>
            </a:r>
            <a:endParaRPr lang="ru-RU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2" y="2276871"/>
            <a:ext cx="2520280" cy="357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0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6000" i="1" dirty="0" smtClean="0"/>
              <a:t/>
            </a:r>
            <a:br>
              <a:rPr lang="ru-RU" sz="6000" i="1" dirty="0" smtClean="0"/>
            </a:br>
            <a:r>
              <a:rPr lang="ru-RU" sz="6000" i="1" dirty="0" smtClean="0"/>
              <a:t>Воспитание </a:t>
            </a:r>
            <a:r>
              <a:rPr lang="ru-RU" sz="6000" i="1" dirty="0" smtClean="0">
                <a:solidFill>
                  <a:schemeClr val="bg1"/>
                </a:solidFill>
              </a:rPr>
              <a:t>духовности</a:t>
            </a:r>
            <a:r>
              <a:rPr lang="ru-RU" sz="6000" i="1" dirty="0" smtClean="0"/>
              <a:t> 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sz="4000" i="1" dirty="0" smtClean="0"/>
              <a:t>– </a:t>
            </a:r>
            <a:r>
              <a:rPr lang="ru-RU" sz="4000" dirty="0" smtClean="0"/>
              <a:t>это выстраивание экзистенционально наполненных ситуаций овладения смыслами жизни, организация взаимоотношений ребенка с субъектами – носителями позитивного смысла жизни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23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altLang="zh-CN" b="1" dirty="0" smtClean="0"/>
              <a:t>СУЩНОСТЬ ЧЕЛОВЕКА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6371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altLang="zh-CN" dirty="0" smtClean="0"/>
              <a:t>    </a:t>
            </a:r>
            <a:r>
              <a:rPr lang="ru-RU" altLang="zh-CN" sz="3600" dirty="0" smtClean="0"/>
              <a:t/>
            </a:r>
            <a:br>
              <a:rPr lang="ru-RU" altLang="zh-CN" sz="3600" dirty="0" smtClean="0"/>
            </a:br>
            <a:endParaRPr lang="ru-RU" sz="36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31" y="1701962"/>
            <a:ext cx="3974937" cy="43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22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67544" y="260648"/>
            <a:ext cx="8229600" cy="56817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b="1" smtClean="0">
                <a:solidFill>
                  <a:prstClr val="black"/>
                </a:solidFill>
              </a:rPr>
              <a:t>СПАСИБО за внимание!</a:t>
            </a:r>
            <a:endParaRPr lang="ru-RU" sz="9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1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ЭКЗИСТЕНЦИАЛИЗМ – философская основа воспитания духовности</a:t>
            </a:r>
            <a:endParaRPr lang="ru-RU" sz="32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360000" algn="r">
              <a:buNone/>
            </a:pPr>
            <a:r>
              <a:rPr lang="ru-RU" dirty="0"/>
              <a:t>Мир — это «универсальное не то», полное отсутствие чего-либо, соответствующего человеческим ожиданиям, образам, понятиям. Быть реальным - значит оказываться чуждым сознанию, совершенно «случайным» (противоположным столь охотно предполагаемой упорядоченности мира), а в пределе — абсурдным. </a:t>
            </a:r>
          </a:p>
          <a:p>
            <a:pPr marL="0" indent="360000" algn="r">
              <a:buNone/>
            </a:pPr>
            <a:endParaRPr lang="ru-RU" dirty="0" smtClean="0"/>
          </a:p>
          <a:p>
            <a:pPr marL="0" indent="360000" algn="r">
              <a:buNone/>
            </a:pPr>
            <a:r>
              <a:rPr lang="ru-RU" dirty="0" smtClean="0"/>
              <a:t>Только </a:t>
            </a:r>
            <a:r>
              <a:rPr lang="ru-RU" dirty="0"/>
              <a:t>такое понимание мира соответствует подлинному атеизму, последовательному убеждению в том, что Бога не существует. 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752600"/>
            <a:ext cx="3024336" cy="4412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/>
              <a:t>Жан-Поль Сартр </a:t>
            </a:r>
            <a:r>
              <a:rPr lang="ru-RU" sz="1600" dirty="0"/>
              <a:t>(1905-1980)</a:t>
            </a:r>
            <a:endParaRPr lang="ru-RU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2605392" cy="341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26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1683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spc="100" dirty="0">
                <a:solidFill>
                  <a:schemeClr val="tx1"/>
                </a:solidFill>
                <a:latin typeface="+mj-lt"/>
                <a:ea typeface="Times New Roman"/>
              </a:rPr>
              <a:t>Индивидуальная духовность </a:t>
            </a:r>
            <a:r>
              <a:rPr lang="ru-RU" sz="3200" spc="100" dirty="0" smtClean="0">
                <a:solidFill>
                  <a:schemeClr val="tx1"/>
                </a:solidFill>
                <a:latin typeface="+mj-lt"/>
                <a:ea typeface="Times New Roman"/>
              </a:rPr>
              <a:t/>
            </a:r>
            <a:br>
              <a:rPr lang="ru-RU" sz="3200" spc="100" dirty="0" smtClean="0">
                <a:solidFill>
                  <a:schemeClr val="tx1"/>
                </a:solidFill>
                <a:latin typeface="+mj-lt"/>
                <a:ea typeface="Times New Roman"/>
              </a:rPr>
            </a:br>
            <a:r>
              <a:rPr lang="ru-RU" sz="3200" spc="100" dirty="0" smtClean="0">
                <a:solidFill>
                  <a:schemeClr val="tx1"/>
                </a:solidFill>
                <a:latin typeface="+mj-lt"/>
                <a:ea typeface="Times New Roman"/>
              </a:rPr>
              <a:t>как </a:t>
            </a:r>
            <a:r>
              <a:rPr lang="ru-RU" sz="3200" spc="100" dirty="0">
                <a:solidFill>
                  <a:schemeClr val="tx1"/>
                </a:solidFill>
                <a:latin typeface="+mj-lt"/>
                <a:ea typeface="Times New Roman"/>
              </a:rPr>
              <a:t>ценностное основание человека</a:t>
            </a:r>
            <a:endParaRPr lang="ru-RU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71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 flipV="1">
            <a:off x="1645866" y="1635165"/>
            <a:ext cx="5429288" cy="185738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8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 w="76200">
            <a:noFill/>
          </a:ln>
          <a:effectLst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2928934"/>
            <a:ext cx="1785950" cy="164307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57290" y="1142984"/>
            <a:ext cx="1785950" cy="1643074"/>
          </a:xfrm>
          <a:prstGeom prst="ellipse">
            <a:avLst/>
          </a:prstGeom>
          <a:ln/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79025" y="285728"/>
            <a:ext cx="1785950" cy="1643074"/>
          </a:xfrm>
          <a:prstGeom prst="ellipse">
            <a:avLst/>
          </a:prstGeom>
          <a:ln/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893603" y="1071546"/>
            <a:ext cx="1785950" cy="164307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58050" y="2882892"/>
            <a:ext cx="1785950" cy="1643074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3438" y="6072206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Ипостаси человека, по Слободчикову В.И.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3286124"/>
            <a:ext cx="1785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</a:rPr>
              <a:t>индивид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52" y="1500174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</a:rPr>
              <a:t>субъект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00429" y="714356"/>
            <a:ext cx="215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</a:rPr>
              <a:t>личность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64974" y="1428736"/>
            <a:ext cx="2707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индивиду-</a:t>
            </a:r>
            <a:r>
              <a:rPr lang="ru-RU" sz="2800" dirty="0" err="1" smtClean="0">
                <a:solidFill>
                  <a:prstClr val="black"/>
                </a:solidFill>
              </a:rPr>
              <a:t>альность</a:t>
            </a:r>
            <a:endParaRPr lang="ru-RU" sz="2800" dirty="0">
              <a:solidFill>
                <a:prstClr val="black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1803396" y="3912179"/>
            <a:ext cx="553834" cy="285752"/>
          </a:xfrm>
          <a:prstGeom prst="straightConnector1">
            <a:avLst/>
          </a:prstGeom>
          <a:ln w="31750" cap="rnd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V="1">
            <a:off x="2653636" y="2856444"/>
            <a:ext cx="1169316" cy="618737"/>
          </a:xfrm>
          <a:prstGeom prst="straightConnector1">
            <a:avLst/>
          </a:prstGeom>
          <a:ln w="31750" cap="rnd">
            <a:solidFill>
              <a:schemeClr val="tx1"/>
            </a:solidFill>
            <a:prstDash val="sysDot"/>
            <a:beve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6200000" flipV="1">
            <a:off x="3696883" y="2829303"/>
            <a:ext cx="1714512" cy="35721"/>
          </a:xfrm>
          <a:prstGeom prst="straightConnector1">
            <a:avLst/>
          </a:prstGeom>
          <a:ln w="31750" cap="rnd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5638999" y="2563859"/>
            <a:ext cx="548334" cy="1203905"/>
          </a:xfrm>
          <a:prstGeom prst="straightConnector1">
            <a:avLst/>
          </a:prstGeom>
          <a:ln w="31750" cap="rnd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6786578" y="3857628"/>
            <a:ext cx="577152" cy="363460"/>
          </a:xfrm>
          <a:prstGeom prst="straightConnector1">
            <a:avLst/>
          </a:prstGeom>
          <a:ln w="31750" cap="rnd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353300" y="3350926"/>
            <a:ext cx="179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дух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928926" y="4000504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prstClr val="black"/>
                </a:solidFill>
                <a:latin typeface="+mj-lt"/>
              </a:rPr>
              <a:t>ЧЕЛОВЕК</a:t>
            </a:r>
            <a:endParaRPr lang="ru-RU" sz="5400" b="1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724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Сущность духовного</a:t>
            </a:r>
            <a:endParaRPr lang="ru-RU" sz="4400" b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7904" y="1752600"/>
            <a:ext cx="5055096" cy="4419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altLang="zh-CN" dirty="0">
                <a:solidFill>
                  <a:prstClr val="black"/>
                </a:solidFill>
              </a:rPr>
              <a:t>«Жизнь человека не есть чисто объективное, подобно жизни животного,  а составляет одно целое с душой, которая столь же зависит от тела, сколь со своей стороны определяет его»  </a:t>
            </a:r>
            <a:endParaRPr lang="ru-RU" altLang="zh-CN" dirty="0" smtClean="0">
              <a:solidFill>
                <a:prstClr val="black"/>
              </a:solidFill>
            </a:endParaRPr>
          </a:p>
          <a:p>
            <a:pPr marL="0" indent="0" algn="r">
              <a:buNone/>
            </a:pPr>
            <a:r>
              <a:rPr lang="ru-RU" altLang="zh-CN" sz="2800" dirty="0" smtClean="0">
                <a:solidFill>
                  <a:prstClr val="black"/>
                </a:solidFill>
              </a:rPr>
              <a:t>(</a:t>
            </a:r>
            <a:r>
              <a:rPr lang="ru-RU" altLang="zh-CN" sz="2800" dirty="0">
                <a:solidFill>
                  <a:prstClr val="black"/>
                </a:solidFill>
              </a:rPr>
              <a:t>К. Ясперс</a:t>
            </a:r>
            <a:r>
              <a:rPr lang="ru-RU" altLang="zh-CN" sz="2800" dirty="0" smtClean="0">
                <a:solidFill>
                  <a:prstClr val="black"/>
                </a:solidFill>
              </a:rPr>
              <a:t>)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752600"/>
            <a:ext cx="3024336" cy="4412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«духовное» </a:t>
            </a:r>
            <a:r>
              <a:rPr lang="ru-RU" altLang="zh-CN" sz="3200" dirty="0">
                <a:solidFill>
                  <a:prstClr val="black"/>
                </a:solidFill>
              </a:rPr>
              <a:t>«дух</a:t>
            </a:r>
            <a:r>
              <a:rPr lang="ru-RU" altLang="zh-CN" sz="3200" dirty="0" smtClean="0">
                <a:solidFill>
                  <a:prstClr val="black"/>
                </a:solidFill>
              </a:rPr>
              <a:t>»</a:t>
            </a: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«</a:t>
            </a:r>
            <a:r>
              <a:rPr lang="ru-RU" altLang="zh-CN" sz="3200" dirty="0">
                <a:solidFill>
                  <a:prstClr val="black"/>
                </a:solidFill>
              </a:rPr>
              <a:t>душа» </a:t>
            </a: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endParaRPr lang="ru-RU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r>
              <a:rPr lang="ru-RU" altLang="zh-CN" sz="3200" dirty="0" smtClean="0">
                <a:solidFill>
                  <a:prstClr val="black"/>
                </a:solidFill>
              </a:rPr>
              <a:t>как </a:t>
            </a:r>
            <a:r>
              <a:rPr lang="ru-RU" altLang="zh-CN" sz="3200" dirty="0">
                <a:solidFill>
                  <a:prstClr val="black"/>
                </a:solidFill>
              </a:rPr>
              <a:t>однозначные понятия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9524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1300</TotalTime>
  <Words>1896</Words>
  <Application>Microsoft Office PowerPoint</Application>
  <PresentationFormat>Экран (4:3)</PresentationFormat>
  <Paragraphs>356</Paragraphs>
  <Slides>52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8_Тема Office</vt:lpstr>
      <vt:lpstr>Picture</vt:lpstr>
      <vt:lpstr>ОБЩАЯ   И ПРОФЕССИОНАЛЬНАЯ ПЕДАГОГИКА</vt:lpstr>
      <vt:lpstr>Тема 4.4 Духовно ориентированное воспитание</vt:lpstr>
      <vt:lpstr>ПЛАН</vt:lpstr>
      <vt:lpstr>ЭКЗИСТЕНЦИАЛИЗМ – философская основа воспитания духовности</vt:lpstr>
      <vt:lpstr>ЭКЗИСТЕНЦИАЛИЗМ – философская основа воспитания духовности</vt:lpstr>
      <vt:lpstr>ЭКЗИСТЕНЦИАЛИЗМ – философская основа воспитания духовности</vt:lpstr>
      <vt:lpstr>Индивидуальная духовность  как ценностное основание человека</vt:lpstr>
      <vt:lpstr>Презентация PowerPoint</vt:lpstr>
      <vt:lpstr>Сущность духовного</vt:lpstr>
      <vt:lpstr>Сущность духовного</vt:lpstr>
      <vt:lpstr>Сущность духовного</vt:lpstr>
      <vt:lpstr>Сущность духовного</vt:lpstr>
      <vt:lpstr>Сущность духовного</vt:lpstr>
      <vt:lpstr>Сущность человека – в духовном</vt:lpstr>
      <vt:lpstr>ДУХОВНОСТЬ  </vt:lpstr>
      <vt:lpstr>ДУХОВНОСТЬ  </vt:lpstr>
      <vt:lpstr>Содержание индивидуальной духовности  </vt:lpstr>
      <vt:lpstr>Воспитание духовности  </vt:lpstr>
      <vt:lpstr>Воспитание духовности  </vt:lpstr>
      <vt:lpstr>Воспитание духовности  </vt:lpstr>
      <vt:lpstr>Экзистенциальные периоды  развития человека</vt:lpstr>
      <vt:lpstr>Проявленность индивидуальной духовности в онтогенезе / возрастное деление экзистенциальных периодов человека</vt:lpstr>
      <vt:lpstr>Содержание экзистенциальных пеиодов</vt:lpstr>
      <vt:lpstr>Презентация PowerPoint</vt:lpstr>
      <vt:lpstr>ПЛАН</vt:lpstr>
      <vt:lpstr>Презентация PowerPoint</vt:lpstr>
      <vt:lpstr>Презентация PowerPoint</vt:lpstr>
      <vt:lpstr>Презентация PowerPoint</vt:lpstr>
      <vt:lpstr>Основы духовно ориентированного воспитания </vt:lpstr>
      <vt:lpstr>Воспитание духовности – это создание условий для становления системы экзистенциальных ценностей</vt:lpstr>
      <vt:lpstr>Место духовности  в структуре личности  </vt:lpstr>
      <vt:lpstr>Каждый человек обладает индивидуальной культурой  Какова ее сущность и структура?</vt:lpstr>
      <vt:lpstr>Индивидуальная культура</vt:lpstr>
      <vt:lpstr>Характеристика основных составляющих индивидуальной культуры</vt:lpstr>
      <vt:lpstr>ИНДИВИДУАЛЬНАЯ КУЛЬТУРА включает</vt:lpstr>
      <vt:lpstr>Презентация PowerPoint</vt:lpstr>
      <vt:lpstr>ПРИНЦИП  функционирования индивидуальной культуры школьника</vt:lpstr>
      <vt:lpstr>Условия существования любого человека</vt:lpstr>
      <vt:lpstr>Способ существования</vt:lpstr>
      <vt:lpstr>Социальный результат существования</vt:lpstr>
      <vt:lpstr>Что же является стержнем индивидуальной культуры? </vt:lpstr>
      <vt:lpstr>Каким образом можно отследить этот результат? </vt:lpstr>
      <vt:lpstr>Физическая (валеологическая) культура характеризуется балансом между человеческим организмом и природными, космическими явлениями. Эта культура включает физический и экологический компоненты</vt:lpstr>
      <vt:lpstr>Эстетическая культура характеризуется балансом между душой человека и гармонией культурных явлений, выраженным символикой Абсолютной Красоты. Это культура включает эмоционально-чувственный, художественный компоненты</vt:lpstr>
      <vt:lpstr>Интеллектуальная культура характеризуется балансом между личностным самосознанием и человеческой мудростью, выраженной Абсолютной Истиной. Это культура включает мыслительный, экономический (практико-ориентированный) и креативный компоненты</vt:lpstr>
      <vt:lpstr>Гражданская культура характеризуется балансом между личными правами и общественными обязанностями, выраженным стремлением к общему благу. Эта культура включает патриотический, трудовой (деятельностный), правовой, политический компоненты</vt:lpstr>
      <vt:lpstr>ИНТЕГРАЦИЯ ДУХОВНОСТИ И НРАВСТВЕННОСТИ в структуре индивидуальной культуры школьника – это   ДУХОВНО-НРАВСТВЕННАЯ КУЛЬТУРА</vt:lpstr>
      <vt:lpstr>СУЩНОСТЬ ДУХОВНО-НРАВСТВЕННОЙ КУЛЬТУРЫ </vt:lpstr>
      <vt:lpstr>Презентация PowerPoint</vt:lpstr>
      <vt:lpstr> Воспитание духовности  </vt:lpstr>
      <vt:lpstr>СУЩНОСТЬ ЧЕЛОВЕКА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 СОЦИАЛЬНОЙ ПЕДАГОГИКИ</dc:title>
  <dc:creator>Власова Татьяна Ивановна</dc:creator>
  <cp:lastModifiedBy>Власова Татьяна Ивановна</cp:lastModifiedBy>
  <cp:revision>87</cp:revision>
  <dcterms:created xsi:type="dcterms:W3CDTF">2014-02-19T09:52:13Z</dcterms:created>
  <dcterms:modified xsi:type="dcterms:W3CDTF">2015-10-06T09:44:20Z</dcterms:modified>
</cp:coreProperties>
</file>