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6" r:id="rId3"/>
    <p:sldId id="257" r:id="rId4"/>
    <p:sldId id="259" r:id="rId5"/>
    <p:sldId id="263" r:id="rId6"/>
    <p:sldId id="260" r:id="rId7"/>
    <p:sldId id="271" r:id="rId8"/>
    <p:sldId id="258" r:id="rId9"/>
    <p:sldId id="262" r:id="rId10"/>
    <p:sldId id="266" r:id="rId11"/>
    <p:sldId id="288" r:id="rId12"/>
    <p:sldId id="267" r:id="rId13"/>
    <p:sldId id="268" r:id="rId14"/>
    <p:sldId id="269" r:id="rId15"/>
    <p:sldId id="289" r:id="rId16"/>
    <p:sldId id="290" r:id="rId17"/>
    <p:sldId id="273" r:id="rId18"/>
    <p:sldId id="274" r:id="rId19"/>
    <p:sldId id="272" r:id="rId20"/>
    <p:sldId id="270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3" r:id="rId29"/>
    <p:sldId id="284" r:id="rId30"/>
    <p:sldId id="285" r:id="rId31"/>
    <p:sldId id="286" r:id="rId32"/>
    <p:sldId id="287" r:id="rId33"/>
    <p:sldId id="291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BD3FD8A-326D-4491-AB96-54D36D81748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B21A470-289D-4EE9-9EED-6CC69FC370A9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ctr" rtl="0">
            <a:lnSpc>
              <a:spcPct val="100000"/>
            </a:lnSpc>
            <a:spcAft>
              <a:spcPts val="0"/>
            </a:spcAft>
          </a:pPr>
          <a:r>
            <a:rPr lang="ru-RU" sz="24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Объект -</a:t>
          </a:r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не только относительно узкая сфера специальной (профессиональной) подготовки человека к труду, но и вся целостная система профессионального образования.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F009C4A-942D-40CE-9FF0-9159BEF7659F}" type="parTrans" cxnId="{AB9598C3-7A8F-4ADA-9959-E550C779F5C5}">
      <dgm:prSet/>
      <dgm:spPr/>
      <dgm:t>
        <a:bodyPr/>
        <a:lstStyle/>
        <a:p>
          <a:endParaRPr lang="ru-RU"/>
        </a:p>
      </dgm:t>
    </dgm:pt>
    <dgm:pt modelId="{7B4A199F-E4A4-4611-A518-94E49C7C5792}" type="sibTrans" cxnId="{AB9598C3-7A8F-4ADA-9959-E550C779F5C5}">
      <dgm:prSet/>
      <dgm:spPr/>
      <dgm:t>
        <a:bodyPr/>
        <a:lstStyle/>
        <a:p>
          <a:endParaRPr lang="ru-RU"/>
        </a:p>
      </dgm:t>
    </dgm:pt>
    <dgm:pt modelId="{66A8A7EF-6D66-41F7-BC3C-A69E0830F0D8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ctr" rtl="0">
            <a:lnSpc>
              <a:spcPct val="100000"/>
            </a:lnSpc>
            <a:spcAft>
              <a:spcPts val="0"/>
            </a:spcAft>
          </a:pPr>
          <a:r>
            <a:rPr lang="ru-RU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Предмет -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процесс формирования профессионально значимых качеств личности с учетом специфических особенностей профессионального образования того или иного уровня и профиля, а также педагогическая система, задающая целевые, содержательные и собственно процессуальные (технологические) компоненты такого формирования</a:t>
          </a:r>
          <a:r>
            <a:rPr lang="ru-RU" dirty="0" smtClean="0"/>
            <a:t>. </a:t>
          </a:r>
          <a:endParaRPr lang="ru-RU" dirty="0"/>
        </a:p>
      </dgm:t>
    </dgm:pt>
    <dgm:pt modelId="{C2A0F9EC-5B12-43CE-A7A1-A8B504C50AF0}" type="parTrans" cxnId="{9FF73EF0-3081-4285-96FC-C85ABBDD016F}">
      <dgm:prSet/>
      <dgm:spPr/>
      <dgm:t>
        <a:bodyPr/>
        <a:lstStyle/>
        <a:p>
          <a:endParaRPr lang="ru-RU"/>
        </a:p>
      </dgm:t>
    </dgm:pt>
    <dgm:pt modelId="{4972FB43-2184-4438-92B0-D164D8124638}" type="sibTrans" cxnId="{9FF73EF0-3081-4285-96FC-C85ABBDD016F}">
      <dgm:prSet/>
      <dgm:spPr/>
      <dgm:t>
        <a:bodyPr/>
        <a:lstStyle/>
        <a:p>
          <a:endParaRPr lang="ru-RU"/>
        </a:p>
      </dgm:t>
    </dgm:pt>
    <dgm:pt modelId="{6480B2AD-C43B-4FDB-91F2-AD79022498CD}" type="pres">
      <dgm:prSet presAssocID="{FBD3FD8A-326D-4491-AB96-54D36D81748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803448E-32AA-430B-992F-264A143DAFCD}" type="pres">
      <dgm:prSet presAssocID="{2B21A470-289D-4EE9-9EED-6CC69FC370A9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7FB202-5D7C-4D55-886E-642BD5C0167D}" type="pres">
      <dgm:prSet presAssocID="{7B4A199F-E4A4-4611-A518-94E49C7C5792}" presName="spacer" presStyleCnt="0"/>
      <dgm:spPr/>
    </dgm:pt>
    <dgm:pt modelId="{7B8B161F-FED7-4E5D-9C4E-9EF5C32D4C15}" type="pres">
      <dgm:prSet presAssocID="{66A8A7EF-6D66-41F7-BC3C-A69E0830F0D8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9CF1466-59B1-4379-96A0-93DE52B484FE}" type="presOf" srcId="{66A8A7EF-6D66-41F7-BC3C-A69E0830F0D8}" destId="{7B8B161F-FED7-4E5D-9C4E-9EF5C32D4C15}" srcOrd="0" destOrd="0" presId="urn:microsoft.com/office/officeart/2005/8/layout/vList2"/>
    <dgm:cxn modelId="{9FF73EF0-3081-4285-96FC-C85ABBDD016F}" srcId="{FBD3FD8A-326D-4491-AB96-54D36D817487}" destId="{66A8A7EF-6D66-41F7-BC3C-A69E0830F0D8}" srcOrd="1" destOrd="0" parTransId="{C2A0F9EC-5B12-43CE-A7A1-A8B504C50AF0}" sibTransId="{4972FB43-2184-4438-92B0-D164D8124638}"/>
    <dgm:cxn modelId="{8B6F2D37-BAAE-490C-81C1-810C8868E033}" type="presOf" srcId="{2B21A470-289D-4EE9-9EED-6CC69FC370A9}" destId="{3803448E-32AA-430B-992F-264A143DAFCD}" srcOrd="0" destOrd="0" presId="urn:microsoft.com/office/officeart/2005/8/layout/vList2"/>
    <dgm:cxn modelId="{40EC4EC6-FF86-4168-AE7C-AB301622C013}" type="presOf" srcId="{FBD3FD8A-326D-4491-AB96-54D36D817487}" destId="{6480B2AD-C43B-4FDB-91F2-AD79022498CD}" srcOrd="0" destOrd="0" presId="urn:microsoft.com/office/officeart/2005/8/layout/vList2"/>
    <dgm:cxn modelId="{AB9598C3-7A8F-4ADA-9959-E550C779F5C5}" srcId="{FBD3FD8A-326D-4491-AB96-54D36D817487}" destId="{2B21A470-289D-4EE9-9EED-6CC69FC370A9}" srcOrd="0" destOrd="0" parTransId="{DF009C4A-942D-40CE-9FF0-9159BEF7659F}" sibTransId="{7B4A199F-E4A4-4611-A518-94E49C7C5792}"/>
    <dgm:cxn modelId="{9DE5F387-E710-4D09-AA58-A0960A6B4741}" type="presParOf" srcId="{6480B2AD-C43B-4FDB-91F2-AD79022498CD}" destId="{3803448E-32AA-430B-992F-264A143DAFCD}" srcOrd="0" destOrd="0" presId="urn:microsoft.com/office/officeart/2005/8/layout/vList2"/>
    <dgm:cxn modelId="{0B9871C5-A49D-461E-B1A1-905BECF3EA9B}" type="presParOf" srcId="{6480B2AD-C43B-4FDB-91F2-AD79022498CD}" destId="{BF7FB202-5D7C-4D55-886E-642BD5C0167D}" srcOrd="1" destOrd="0" presId="urn:microsoft.com/office/officeart/2005/8/layout/vList2"/>
    <dgm:cxn modelId="{FE1E6057-A724-422F-BD40-74EA6A42BE49}" type="presParOf" srcId="{6480B2AD-C43B-4FDB-91F2-AD79022498CD}" destId="{7B8B161F-FED7-4E5D-9C4E-9EF5C32D4C15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D956457-7FB5-48DD-9C33-FBC0E916BA50}" type="doc">
      <dgm:prSet loTypeId="urn:microsoft.com/office/officeart/2005/8/layout/arrow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087B0E9-7940-4CF1-A7BD-4924968802BD}">
      <dgm:prSet phldrT="[Текст]"/>
      <dgm:spPr/>
      <dgm:t>
        <a:bodyPr/>
        <a:lstStyle/>
        <a:p>
          <a:r>
            <a:rPr lang="ru-RU" dirty="0" smtClean="0">
              <a:latin typeface="Times New Roman"/>
              <a:ea typeface="Calibri"/>
            </a:rPr>
            <a:t>Вкладывание средств в НПО, СПО и переподготовку своих рабочих. </a:t>
          </a:r>
          <a:endParaRPr lang="ru-RU" dirty="0"/>
        </a:p>
      </dgm:t>
    </dgm:pt>
    <dgm:pt modelId="{F162BA61-D687-4C99-A87B-4964B9DB7D05}" type="parTrans" cxnId="{F90A82D5-7BEF-4A9A-A7D2-4BBC37F12CC1}">
      <dgm:prSet/>
      <dgm:spPr/>
      <dgm:t>
        <a:bodyPr/>
        <a:lstStyle/>
        <a:p>
          <a:endParaRPr lang="ru-RU"/>
        </a:p>
      </dgm:t>
    </dgm:pt>
    <dgm:pt modelId="{1D4B9B67-17B5-47F4-A960-173D2B4845AC}" type="sibTrans" cxnId="{F90A82D5-7BEF-4A9A-A7D2-4BBC37F12CC1}">
      <dgm:prSet/>
      <dgm:spPr/>
      <dgm:t>
        <a:bodyPr/>
        <a:lstStyle/>
        <a:p>
          <a:endParaRPr lang="ru-RU"/>
        </a:p>
      </dgm:t>
    </dgm:pt>
    <dgm:pt modelId="{3B7D0186-AA6D-4E8F-815D-5A429B9368A3}">
      <dgm:prSet/>
      <dgm:spPr/>
      <dgm:t>
        <a:bodyPr/>
        <a:lstStyle/>
        <a:p>
          <a:r>
            <a:rPr lang="ru-RU" dirty="0" smtClean="0">
              <a:latin typeface="Times New Roman"/>
              <a:ea typeface="Calibri"/>
            </a:rPr>
            <a:t>Подготовка специалистов с учетом современных потребностей различных отраслей производства.</a:t>
          </a:r>
          <a:endParaRPr lang="ru-RU" dirty="0"/>
        </a:p>
      </dgm:t>
    </dgm:pt>
    <dgm:pt modelId="{1BCEEBC7-8CA8-42ED-8397-467F3D278CEE}" type="parTrans" cxnId="{492274C9-0DD9-4B1B-905B-CD2A479ACEC0}">
      <dgm:prSet/>
      <dgm:spPr/>
      <dgm:t>
        <a:bodyPr/>
        <a:lstStyle/>
        <a:p>
          <a:endParaRPr lang="ru-RU"/>
        </a:p>
      </dgm:t>
    </dgm:pt>
    <dgm:pt modelId="{04AB61B7-2809-472B-B259-00467101242E}" type="sibTrans" cxnId="{492274C9-0DD9-4B1B-905B-CD2A479ACEC0}">
      <dgm:prSet/>
      <dgm:spPr/>
      <dgm:t>
        <a:bodyPr/>
        <a:lstStyle/>
        <a:p>
          <a:endParaRPr lang="ru-RU"/>
        </a:p>
      </dgm:t>
    </dgm:pt>
    <dgm:pt modelId="{1768E610-19F3-422F-93EE-5A2E541101A3}" type="pres">
      <dgm:prSet presAssocID="{6D956457-7FB5-48DD-9C33-FBC0E916BA50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F102970-B4A7-4929-8AF1-DF8D9AF28702}" type="pres">
      <dgm:prSet presAssocID="{6D956457-7FB5-48DD-9C33-FBC0E916BA50}" presName="divider" presStyleLbl="fgShp" presStyleIdx="0" presStyleCnt="1"/>
      <dgm:spPr/>
    </dgm:pt>
    <dgm:pt modelId="{F74B51B0-3C99-4322-ABF5-38D39E183BDA}" type="pres">
      <dgm:prSet presAssocID="{3B7D0186-AA6D-4E8F-815D-5A429B9368A3}" presName="downArrow" presStyleLbl="node1" presStyleIdx="0" presStyleCnt="2"/>
      <dgm:spPr/>
    </dgm:pt>
    <dgm:pt modelId="{EDF03DAF-51B2-489F-9E6D-D2C24854FD99}" type="pres">
      <dgm:prSet presAssocID="{3B7D0186-AA6D-4E8F-815D-5A429B9368A3}" presName="downArrow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8C7F7F-DC13-4D5A-8941-4BFC76E1D71A}" type="pres">
      <dgm:prSet presAssocID="{E087B0E9-7940-4CF1-A7BD-4924968802BD}" presName="upArrow" presStyleLbl="node1" presStyleIdx="1" presStyleCnt="2"/>
      <dgm:spPr/>
    </dgm:pt>
    <dgm:pt modelId="{D03B9436-A987-4B78-93E1-82E1C3BC1268}" type="pres">
      <dgm:prSet presAssocID="{E087B0E9-7940-4CF1-A7BD-4924968802BD}" presName="upArrow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90A82D5-7BEF-4A9A-A7D2-4BBC37F12CC1}" srcId="{6D956457-7FB5-48DD-9C33-FBC0E916BA50}" destId="{E087B0E9-7940-4CF1-A7BD-4924968802BD}" srcOrd="1" destOrd="0" parTransId="{F162BA61-D687-4C99-A87B-4964B9DB7D05}" sibTransId="{1D4B9B67-17B5-47F4-A960-173D2B4845AC}"/>
    <dgm:cxn modelId="{492274C9-0DD9-4B1B-905B-CD2A479ACEC0}" srcId="{6D956457-7FB5-48DD-9C33-FBC0E916BA50}" destId="{3B7D0186-AA6D-4E8F-815D-5A429B9368A3}" srcOrd="0" destOrd="0" parTransId="{1BCEEBC7-8CA8-42ED-8397-467F3D278CEE}" sibTransId="{04AB61B7-2809-472B-B259-00467101242E}"/>
    <dgm:cxn modelId="{F6451D99-0708-44B6-9E0B-6218086A0D4D}" type="presOf" srcId="{3B7D0186-AA6D-4E8F-815D-5A429B9368A3}" destId="{EDF03DAF-51B2-489F-9E6D-D2C24854FD99}" srcOrd="0" destOrd="0" presId="urn:microsoft.com/office/officeart/2005/8/layout/arrow3"/>
    <dgm:cxn modelId="{4A6552F1-0A6C-476E-86EE-1792F7EC2141}" type="presOf" srcId="{E087B0E9-7940-4CF1-A7BD-4924968802BD}" destId="{D03B9436-A987-4B78-93E1-82E1C3BC1268}" srcOrd="0" destOrd="0" presId="urn:microsoft.com/office/officeart/2005/8/layout/arrow3"/>
    <dgm:cxn modelId="{66F9F08B-884F-4E9C-9FC1-CDA1B84B847A}" type="presOf" srcId="{6D956457-7FB5-48DD-9C33-FBC0E916BA50}" destId="{1768E610-19F3-422F-93EE-5A2E541101A3}" srcOrd="0" destOrd="0" presId="urn:microsoft.com/office/officeart/2005/8/layout/arrow3"/>
    <dgm:cxn modelId="{EE55D5BE-FC73-4708-9830-3AC9769DCDF6}" type="presParOf" srcId="{1768E610-19F3-422F-93EE-5A2E541101A3}" destId="{5F102970-B4A7-4929-8AF1-DF8D9AF28702}" srcOrd="0" destOrd="0" presId="urn:microsoft.com/office/officeart/2005/8/layout/arrow3"/>
    <dgm:cxn modelId="{A1745ECD-16D1-4D4C-9A64-49EE5F666335}" type="presParOf" srcId="{1768E610-19F3-422F-93EE-5A2E541101A3}" destId="{F74B51B0-3C99-4322-ABF5-38D39E183BDA}" srcOrd="1" destOrd="0" presId="urn:microsoft.com/office/officeart/2005/8/layout/arrow3"/>
    <dgm:cxn modelId="{9261298B-4066-4F86-8B30-44EF2685A049}" type="presParOf" srcId="{1768E610-19F3-422F-93EE-5A2E541101A3}" destId="{EDF03DAF-51B2-489F-9E6D-D2C24854FD99}" srcOrd="2" destOrd="0" presId="urn:microsoft.com/office/officeart/2005/8/layout/arrow3"/>
    <dgm:cxn modelId="{9FD99C5A-7575-43BA-A278-C0DD80060ADF}" type="presParOf" srcId="{1768E610-19F3-422F-93EE-5A2E541101A3}" destId="{DB8C7F7F-DC13-4D5A-8941-4BFC76E1D71A}" srcOrd="3" destOrd="0" presId="urn:microsoft.com/office/officeart/2005/8/layout/arrow3"/>
    <dgm:cxn modelId="{66992AF6-43F3-4894-8499-CFFFF5A7D24D}" type="presParOf" srcId="{1768E610-19F3-422F-93EE-5A2E541101A3}" destId="{D03B9436-A987-4B78-93E1-82E1C3BC1268}" srcOrd="4" destOrd="0" presId="urn:microsoft.com/office/officeart/2005/8/layout/arrow3"/>
  </dgm:cxnLst>
  <dgm:bg>
    <a:solidFill>
      <a:schemeClr val="accent1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03448E-32AA-430B-992F-264A143DAFCD}">
      <dsp:nvSpPr>
        <dsp:cNvPr id="0" name=""/>
        <dsp:cNvSpPr/>
      </dsp:nvSpPr>
      <dsp:spPr>
        <a:xfrm>
          <a:off x="0" y="35670"/>
          <a:ext cx="8568952" cy="2487493"/>
        </a:xfrm>
        <a:prstGeom prst="round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4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Объект -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не только относительно узкая сфера специальной (профессиональной) подготовки человека к труду, но и вся целостная система профессионального образования.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21429" y="157099"/>
        <a:ext cx="8326094" cy="2244635"/>
      </dsp:txXfrm>
    </dsp:sp>
    <dsp:sp modelId="{7B8B161F-FED7-4E5D-9C4E-9EF5C32D4C15}">
      <dsp:nvSpPr>
        <dsp:cNvPr id="0" name=""/>
        <dsp:cNvSpPr/>
      </dsp:nvSpPr>
      <dsp:spPr>
        <a:xfrm>
          <a:off x="0" y="2589404"/>
          <a:ext cx="8568952" cy="2487493"/>
        </a:xfrm>
        <a:prstGeom prst="round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3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Предмет -</a:t>
          </a:r>
          <a:r>
            <a:rPr lang="ru-RU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процесс формирования профессионально значимых качеств личности с учетом специфических особенностей профессионального образования того или иного уровня и профиля, а также педагогическая система, задающая целевые, содержательные и собственно процессуальные (технологические) компоненты такого формирования</a:t>
          </a:r>
          <a:r>
            <a:rPr lang="ru-RU" sz="2300" kern="1200" dirty="0" smtClean="0"/>
            <a:t>. </a:t>
          </a:r>
          <a:endParaRPr lang="ru-RU" sz="2300" kern="1200" dirty="0"/>
        </a:p>
      </dsp:txBody>
      <dsp:txXfrm>
        <a:off x="121429" y="2710833"/>
        <a:ext cx="8326094" cy="224463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102970-B4A7-4929-8AF1-DF8D9AF28702}">
      <dsp:nvSpPr>
        <dsp:cNvPr id="0" name=""/>
        <dsp:cNvSpPr/>
      </dsp:nvSpPr>
      <dsp:spPr>
        <a:xfrm rot="21300000">
          <a:off x="25254" y="1794666"/>
          <a:ext cx="8179091" cy="936629"/>
        </a:xfrm>
        <a:prstGeom prst="mathMin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4B51B0-3C99-4322-ABF5-38D39E183BDA}">
      <dsp:nvSpPr>
        <dsp:cNvPr id="0" name=""/>
        <dsp:cNvSpPr/>
      </dsp:nvSpPr>
      <dsp:spPr>
        <a:xfrm>
          <a:off x="987552" y="226298"/>
          <a:ext cx="2468880" cy="1810385"/>
        </a:xfrm>
        <a:prstGeom prst="downArrow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F03DAF-51B2-489F-9E6D-D2C24854FD99}">
      <dsp:nvSpPr>
        <dsp:cNvPr id="0" name=""/>
        <dsp:cNvSpPr/>
      </dsp:nvSpPr>
      <dsp:spPr>
        <a:xfrm>
          <a:off x="4361687" y="0"/>
          <a:ext cx="2633472" cy="19009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/>
              <a:ea typeface="Calibri"/>
            </a:rPr>
            <a:t>Подготовка специалистов с учетом современных потребностей различных отраслей производства.</a:t>
          </a:r>
          <a:endParaRPr lang="ru-RU" sz="2000" kern="1200" dirty="0"/>
        </a:p>
      </dsp:txBody>
      <dsp:txXfrm>
        <a:off x="4361687" y="0"/>
        <a:ext cx="2633472" cy="1900904"/>
      </dsp:txXfrm>
    </dsp:sp>
    <dsp:sp modelId="{DB8C7F7F-DC13-4D5A-8941-4BFC76E1D71A}">
      <dsp:nvSpPr>
        <dsp:cNvPr id="0" name=""/>
        <dsp:cNvSpPr/>
      </dsp:nvSpPr>
      <dsp:spPr>
        <a:xfrm>
          <a:off x="4773168" y="2489279"/>
          <a:ext cx="2468880" cy="1810385"/>
        </a:xfrm>
        <a:prstGeom prst="upArrow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3B9436-A987-4B78-93E1-82E1C3BC1268}">
      <dsp:nvSpPr>
        <dsp:cNvPr id="0" name=""/>
        <dsp:cNvSpPr/>
      </dsp:nvSpPr>
      <dsp:spPr>
        <a:xfrm>
          <a:off x="1234440" y="2625058"/>
          <a:ext cx="2633472" cy="19009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/>
              <a:ea typeface="Calibri"/>
            </a:rPr>
            <a:t>Вкладывание средств в НПО, СПО и переподготовку своих рабочих. </a:t>
          </a:r>
          <a:endParaRPr lang="ru-RU" sz="2000" kern="1200" dirty="0"/>
        </a:p>
      </dsp:txBody>
      <dsp:txXfrm>
        <a:off x="1234440" y="2625058"/>
        <a:ext cx="2633472" cy="19009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3">
  <dgm:title val=""/>
  <dgm:desc val=""/>
  <dgm:catLst>
    <dgm:cat type="relationship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l" for="ch" forName="downArrow" refType="w" fact="0.1"/>
              <dgm:constr type="t" for="ch" forName="downArrow" refType="h" fact="0.05"/>
              <dgm:constr type="lOff" for="ch" forName="downArrow" refType="w" fact="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r" for="ch" forName="downArrowText" refType="w" fact="0.8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r" for="ch" forName="upArrow" refType="w" fact="0.9"/>
              <dgm:constr type="rOff" for="ch" forName="upArrow" refType="w" fact="-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l" for="ch" forName="upArrowText" refType="w" fact="0.15"/>
              <dgm:constr type="primFontSz" for="ch" ptType="node" op="equ" val="65"/>
            </dgm:constrLst>
          </dgm:if>
          <dgm:else name="Name4">
            <dgm:constrLst>
              <dgm:constr type="w" for="ch" forName="downArrow" refType="w" fact="0.4"/>
              <dgm:constr type="h" for="ch" forName="downArrow" refType="h" fact="0.8"/>
              <dgm:constr type="l" for="ch" forName="downArrow" refType="w" fact="0.02"/>
              <dgm:constr type="t" for="ch" forName="downArrow" refType="h" fact="0.05"/>
              <dgm:constr type="lOff" for="ch" forName="downArrow" refType="w" fact="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r" for="ch" forName="downArrowText" refType="w"/>
              <dgm:constr type="primFontSz" for="ch" ptType="node" op="equ" val="65"/>
            </dgm:constrLst>
          </dgm:else>
        </dgm:choose>
      </dgm:if>
      <dgm:else name="Name5">
        <dgm:choose name="Name6">
          <dgm:if name="Name7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r" for="ch" forName="downArrow" refType="w" fact="0.9"/>
              <dgm:constr type="t" for="ch" forName="downArrow" refType="h" fact="0.05"/>
              <dgm:constr type="rOff" for="ch" forName="downArrow" refType="w" fact="-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l" for="ch" forName="downArrowText" refType="w" fact="0.1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l" for="ch" forName="upArrow" refType="w" fact="0.1"/>
              <dgm:constr type="lOff" for="ch" forName="upArrow" refType="w" fact="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r" for="ch" forName="upArrowText" refType="w" fact="0.85"/>
              <dgm:constr type="primFontSz" for="ch" ptType="node" op="equ" val="65"/>
            </dgm:constrLst>
          </dgm:if>
          <dgm:else name="Name8">
            <dgm:constrLst>
              <dgm:constr type="w" for="ch" forName="downArrow" refType="w" fact="0.4"/>
              <dgm:constr type="h" for="ch" forName="downArrow" refType="h" fact="0.8"/>
              <dgm:constr type="r" for="ch" forName="downArrow" refType="w" fact="0.98"/>
              <dgm:constr type="t" for="ch" forName="downArrow" refType="h" fact="0.05"/>
              <dgm:constr type="rOff" for="ch" forName="downArrow" refType="w" fact="-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l" for="ch" forName="downArrowText"/>
              <dgm:constr type="primFontSz" for="ch" ptType="node" op="equ" val="65"/>
            </dgm:constrLst>
          </dgm:else>
        </dgm:choose>
      </dgm:else>
    </dgm:choose>
    <dgm:ruleLst/>
    <dgm:choose name="Name9">
      <dgm:if name="Name10" axis="ch" ptType="node" func="cnt" op="gte" val="2">
        <dgm:layoutNode name="divider" styleLbl="fgShp">
          <dgm:alg type="sp"/>
          <dgm:choose name="Name11">
            <dgm:if name="Name12" func="var" arg="dir" op="equ" val="norm">
              <dgm:shape xmlns:r="http://schemas.openxmlformats.org/officeDocument/2006/relationships" rot="-5" type="mathMinus" r:blip="">
                <dgm:adjLst/>
              </dgm:shape>
            </dgm:if>
            <dgm:else name="Name13">
              <dgm:shape xmlns:r="http://schemas.openxmlformats.org/officeDocument/2006/relationships" rot="5" type="mathMinus" r:blip="">
                <dgm:adjLst/>
              </dgm:shape>
            </dgm:else>
          </dgm:choose>
          <dgm:presOf/>
          <dgm:constrLst/>
          <dgm:ruleLst/>
        </dgm:layoutNode>
      </dgm:if>
      <dgm:else name="Name14"/>
    </dgm:choose>
    <dgm:forEach name="Name15" axis="ch" ptType="node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  <dgm:forEach name="Name16" axis="ch" ptType="node" st="2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5BBDA-19DA-4383-8AFB-491A2F55B482}" type="datetimeFigureOut">
              <a:rPr lang="ru-RU" smtClean="0"/>
              <a:t>01.10.2015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A61A6-3A48-4030-A68A-10241EA56C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08508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5BBDA-19DA-4383-8AFB-491A2F55B482}" type="datetimeFigureOut">
              <a:rPr lang="ru-RU" smtClean="0"/>
              <a:t>01.10.2015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A61A6-3A48-4030-A68A-10241EA56C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8253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5BBDA-19DA-4383-8AFB-491A2F55B482}" type="datetimeFigureOut">
              <a:rPr lang="ru-RU" smtClean="0"/>
              <a:t>01.10.2015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A61A6-3A48-4030-A68A-10241EA56C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69434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5BBDA-19DA-4383-8AFB-491A2F55B482}" type="datetimeFigureOut">
              <a:rPr lang="ru-RU" smtClean="0"/>
              <a:t>01.10.2015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A61A6-3A48-4030-A68A-10241EA56C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08386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5BBDA-19DA-4383-8AFB-491A2F55B482}" type="datetimeFigureOut">
              <a:rPr lang="ru-RU" smtClean="0"/>
              <a:t>01.10.2015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A61A6-3A48-4030-A68A-10241EA56C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75815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5BBDA-19DA-4383-8AFB-491A2F55B482}" type="datetimeFigureOut">
              <a:rPr lang="ru-RU" smtClean="0"/>
              <a:t>01.10.2015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A61A6-3A48-4030-A68A-10241EA56C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39256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5BBDA-19DA-4383-8AFB-491A2F55B482}" type="datetimeFigureOut">
              <a:rPr lang="ru-RU" smtClean="0"/>
              <a:t>01.10.2015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A61A6-3A48-4030-A68A-10241EA56C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84530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5BBDA-19DA-4383-8AFB-491A2F55B482}" type="datetimeFigureOut">
              <a:rPr lang="ru-RU" smtClean="0"/>
              <a:t>01.10.2015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A61A6-3A48-4030-A68A-10241EA56C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51324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5BBDA-19DA-4383-8AFB-491A2F55B482}" type="datetimeFigureOut">
              <a:rPr lang="ru-RU" smtClean="0"/>
              <a:t>01.10.2015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A61A6-3A48-4030-A68A-10241EA56C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19784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5BBDA-19DA-4383-8AFB-491A2F55B482}" type="datetimeFigureOut">
              <a:rPr lang="ru-RU" smtClean="0"/>
              <a:t>01.10.2015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A61A6-3A48-4030-A68A-10241EA56C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7993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5BBDA-19DA-4383-8AFB-491A2F55B482}" type="datetimeFigureOut">
              <a:rPr lang="ru-RU" smtClean="0"/>
              <a:t>01.10.2015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A61A6-3A48-4030-A68A-10241EA56C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2231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85BBDA-19DA-4383-8AFB-491A2F55B482}" type="datetimeFigureOut">
              <a:rPr lang="ru-RU" smtClean="0"/>
              <a:t>01.10.2015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9A61A6-3A48-4030-A68A-10241EA56C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1859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&#1087;&#1088;&#1086;&#1092;-&#1086;&#1073;&#1088;.&#1088;&#1092;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836712"/>
            <a:ext cx="7772400" cy="2763739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ru-RU" sz="4300" b="1" dirty="0">
                <a:solidFill>
                  <a:prstClr val="black"/>
                </a:solidFill>
              </a:rPr>
              <a:t>ОБЩАЯ </a:t>
            </a:r>
            <a:r>
              <a:rPr lang="ru-RU" sz="4300" b="1" dirty="0" smtClean="0">
                <a:solidFill>
                  <a:prstClr val="black"/>
                </a:solidFill>
              </a:rPr>
              <a:t/>
            </a:r>
            <a:br>
              <a:rPr lang="ru-RU" sz="4300" b="1" dirty="0" smtClean="0">
                <a:solidFill>
                  <a:prstClr val="black"/>
                </a:solidFill>
              </a:rPr>
            </a:br>
            <a:r>
              <a:rPr lang="ru-RU" sz="4300" b="1" dirty="0" smtClean="0">
                <a:solidFill>
                  <a:prstClr val="black"/>
                </a:solidFill>
              </a:rPr>
              <a:t> И ПРОФЕССИОНАЛЬНАЯ </a:t>
            </a:r>
            <a:r>
              <a:rPr lang="ru-RU" sz="4300" b="1" dirty="0">
                <a:solidFill>
                  <a:prstClr val="black"/>
                </a:solidFill>
              </a:rPr>
              <a:t>ПЕДАГОГИКА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95536" y="3886200"/>
            <a:ext cx="8352928" cy="17526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r"/>
            <a:r>
              <a:rPr lang="ru-RU" dirty="0" smtClean="0">
                <a:solidFill>
                  <a:schemeClr val="tx1"/>
                </a:solidFill>
              </a:rPr>
              <a:t>Власова Татьяна Ивановна, 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доктор педагогических наук, 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профессор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952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3200" i="1" dirty="0">
                <a:latin typeface="Times New Roman"/>
                <a:ea typeface="Times New Roman"/>
              </a:rPr>
              <a:t>Тенденции</a:t>
            </a:r>
            <a:r>
              <a:rPr lang="ru-RU" sz="3200" dirty="0">
                <a:latin typeface="Times New Roman"/>
                <a:ea typeface="Times New Roman"/>
              </a:rPr>
              <a:t> развития </a:t>
            </a:r>
            <a:r>
              <a:rPr lang="ru-RU" sz="3200" dirty="0" smtClean="0">
                <a:latin typeface="Times New Roman"/>
                <a:ea typeface="Times New Roman"/>
              </a:rPr>
              <a:t>системы НПО и СПО: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54461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lvl="0">
              <a:lnSpc>
                <a:spcPct val="120000"/>
              </a:lnSpc>
              <a:buFont typeface="Symbol"/>
              <a:buChar char=""/>
            </a:pPr>
            <a:r>
              <a:rPr lang="ru-RU" sz="3600" dirty="0">
                <a:latin typeface="Times New Roman"/>
                <a:ea typeface="Times New Roman"/>
                <a:cs typeface="Times New Roman"/>
              </a:rPr>
              <a:t>реформирование содержания </a:t>
            </a:r>
            <a:r>
              <a:rPr lang="ru-RU" sz="3600" dirty="0" smtClean="0">
                <a:latin typeface="Times New Roman"/>
                <a:ea typeface="Times New Roman"/>
                <a:cs typeface="Times New Roman"/>
              </a:rPr>
              <a:t>на </a:t>
            </a:r>
            <a:r>
              <a:rPr lang="ru-RU" sz="3600" dirty="0">
                <a:latin typeface="Times New Roman"/>
                <a:ea typeface="Times New Roman"/>
                <a:cs typeface="Times New Roman"/>
              </a:rPr>
              <a:t>основе повышения его качества, ориентации на потребности населения и рынка труда, повышения мотивации к обучению и его индивидуализации; </a:t>
            </a:r>
            <a:endParaRPr lang="ru-RU" sz="3600" dirty="0">
              <a:ea typeface="Calibri"/>
              <a:cs typeface="Times New Roman"/>
            </a:endParaRPr>
          </a:p>
          <a:p>
            <a:pPr lvl="0">
              <a:lnSpc>
                <a:spcPct val="120000"/>
              </a:lnSpc>
              <a:buFont typeface="Symbol"/>
              <a:buChar char=""/>
            </a:pPr>
            <a:r>
              <a:rPr lang="ru-RU" sz="3600" dirty="0">
                <a:latin typeface="Times New Roman"/>
                <a:ea typeface="Times New Roman"/>
                <a:cs typeface="Times New Roman"/>
              </a:rPr>
              <a:t>взаимосвязь государственных и рыночных механизмов регулирования профессионального образования при усилении роли государства в формировании образовательной политики; </a:t>
            </a:r>
            <a:endParaRPr lang="ru-RU" sz="3600" dirty="0">
              <a:ea typeface="Calibri"/>
              <a:cs typeface="Times New Roman"/>
            </a:endParaRPr>
          </a:p>
          <a:p>
            <a:pPr lvl="0">
              <a:lnSpc>
                <a:spcPct val="120000"/>
              </a:lnSpc>
              <a:buFont typeface="Symbol"/>
              <a:buChar char=""/>
            </a:pPr>
            <a:r>
              <a:rPr lang="ru-RU" sz="3600" dirty="0">
                <a:latin typeface="Times New Roman"/>
                <a:ea typeface="Times New Roman"/>
                <a:cs typeface="Times New Roman"/>
              </a:rPr>
              <a:t>усиление связи общеобразовательного и профессионального компонентов в содержании образования; </a:t>
            </a:r>
            <a:endParaRPr lang="ru-RU" sz="3600" dirty="0">
              <a:ea typeface="Calibri"/>
              <a:cs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05161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900" i="1" dirty="0">
                <a:solidFill>
                  <a:prstClr val="white"/>
                </a:solidFill>
                <a:latin typeface="Times New Roman"/>
                <a:ea typeface="Times New Roman"/>
              </a:rPr>
              <a:t>Тенденции</a:t>
            </a:r>
            <a:r>
              <a:rPr lang="ru-RU" sz="2900" dirty="0">
                <a:solidFill>
                  <a:prstClr val="white"/>
                </a:solidFill>
                <a:latin typeface="Times New Roman"/>
                <a:ea typeface="Times New Roman"/>
              </a:rPr>
              <a:t> развития системы </a:t>
            </a:r>
            <a:r>
              <a:rPr lang="ru-RU" sz="2900" dirty="0" smtClean="0">
                <a:solidFill>
                  <a:prstClr val="white"/>
                </a:solidFill>
                <a:latin typeface="Times New Roman"/>
                <a:ea typeface="Times New Roman"/>
              </a:rPr>
              <a:t>НПО и СПО: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lvl="0">
              <a:lnSpc>
                <a:spcPct val="120000"/>
              </a:lnSpc>
              <a:buFont typeface="Symbol"/>
              <a:buChar char=""/>
            </a:pPr>
            <a:r>
              <a:rPr lang="ru-RU" sz="24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децентрализация управления начальным </a:t>
            </a:r>
            <a:r>
              <a:rPr lang="ru-RU" sz="24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и средним профессиональным </a:t>
            </a:r>
            <a:r>
              <a:rPr lang="ru-RU" sz="24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образованием; </a:t>
            </a:r>
            <a:endParaRPr lang="ru-RU" sz="24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>
              <a:lnSpc>
                <a:spcPct val="120000"/>
              </a:lnSpc>
              <a:buFont typeface="Symbol"/>
              <a:buChar char=""/>
            </a:pPr>
            <a:r>
              <a:rPr lang="ru-RU" sz="24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повышение эффективности управления начальным </a:t>
            </a:r>
            <a:r>
              <a:rPr lang="ru-RU" sz="24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и средним профессиональным </a:t>
            </a:r>
            <a:r>
              <a:rPr lang="ru-RU" sz="24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образованием с участием социальных партнеров;</a:t>
            </a:r>
            <a:endParaRPr lang="ru-RU" sz="24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>
              <a:lnSpc>
                <a:spcPct val="120000"/>
              </a:lnSpc>
              <a:buFont typeface="Symbol"/>
              <a:buChar char=""/>
            </a:pPr>
            <a:r>
              <a:rPr lang="ru-RU" sz="24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триединство политики, практики и научных исследований (в качестве основы развития и обоснованных, отвечающих социально-экономическим и культурным условиям изменений).</a:t>
            </a:r>
            <a:endParaRPr lang="ru-RU" sz="2400" dirty="0">
              <a:solidFill>
                <a:prstClr val="black"/>
              </a:solidFill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52207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dirty="0">
                <a:latin typeface="Times New Roman"/>
                <a:ea typeface="Times New Roman"/>
              </a:rPr>
              <a:t>Основные </a:t>
            </a:r>
            <a:r>
              <a:rPr lang="ru-RU" i="1" dirty="0">
                <a:latin typeface="Times New Roman"/>
                <a:ea typeface="Times New Roman"/>
              </a:rPr>
              <a:t>направления</a:t>
            </a:r>
            <a:r>
              <a:rPr lang="ru-RU" dirty="0">
                <a:latin typeface="Times New Roman"/>
                <a:ea typeface="Times New Roman"/>
              </a:rPr>
              <a:t> развития </a:t>
            </a:r>
            <a:r>
              <a:rPr lang="ru-RU" dirty="0" smtClean="0">
                <a:latin typeface="Times New Roman"/>
                <a:ea typeface="Times New Roman"/>
              </a:rPr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lvl="0">
              <a:lnSpc>
                <a:spcPct val="120000"/>
              </a:lnSpc>
              <a:buFont typeface="Symbol"/>
              <a:buChar char=""/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ориентация на потребности населения и рынок труда как на федеральном, так и на региональном уровнях; </a:t>
            </a:r>
            <a:endParaRPr lang="ru-RU" sz="2400" dirty="0">
              <a:ea typeface="Calibri"/>
              <a:cs typeface="Times New Roman"/>
            </a:endParaRPr>
          </a:p>
          <a:p>
            <a:pPr lvl="0">
              <a:lnSpc>
                <a:spcPct val="120000"/>
              </a:lnSpc>
              <a:buFont typeface="Symbol"/>
              <a:buChar char=""/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создание условий, повышающих престижность НПО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и СПО в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молодежной среде; </a:t>
            </a:r>
            <a:endParaRPr lang="ru-RU" sz="2400" dirty="0">
              <a:ea typeface="Calibri"/>
              <a:cs typeface="Times New Roman"/>
            </a:endParaRPr>
          </a:p>
          <a:p>
            <a:pPr lvl="0">
              <a:lnSpc>
                <a:spcPct val="120000"/>
              </a:lnSpc>
              <a:buFont typeface="Symbol"/>
              <a:buChar char=""/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подготовка и переподготовка незанятого населения, которая также является важнейшей перспективной задачей системы профессионального образования; </a:t>
            </a:r>
            <a:endParaRPr lang="ru-RU" sz="2400" dirty="0">
              <a:ea typeface="Calibri"/>
              <a:cs typeface="Times New Roman"/>
            </a:endParaRPr>
          </a:p>
          <a:p>
            <a:pPr lvl="0">
              <a:lnSpc>
                <a:spcPct val="120000"/>
              </a:lnSpc>
              <a:buFont typeface="Symbol"/>
              <a:buChar char=""/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совершенствование системы управления профессиональным образованием; </a:t>
            </a:r>
            <a:endParaRPr lang="ru-RU" sz="2400" dirty="0">
              <a:ea typeface="Calibri"/>
              <a:cs typeface="Times New Roman"/>
            </a:endParaRPr>
          </a:p>
          <a:p>
            <a:pPr lvl="0">
              <a:lnSpc>
                <a:spcPct val="120000"/>
              </a:lnSpc>
              <a:buFont typeface="Symbol"/>
              <a:buChar char=""/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укрепление и модернизация материально-технической базы и инфраструктуры образовательных учреждений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.</a:t>
            </a:r>
            <a:endParaRPr lang="ru-RU" sz="2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087143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dirty="0">
                <a:latin typeface="Times New Roman"/>
                <a:ea typeface="Times New Roman"/>
              </a:rPr>
              <a:t>Организационно-педагогические </a:t>
            </a:r>
            <a:r>
              <a:rPr lang="ru-RU" i="1" dirty="0">
                <a:latin typeface="Times New Roman"/>
                <a:ea typeface="Times New Roman"/>
              </a:rPr>
              <a:t>условия</a:t>
            </a:r>
            <a:r>
              <a:rPr lang="ru-RU" dirty="0">
                <a:latin typeface="Times New Roman"/>
                <a:ea typeface="Times New Roman"/>
              </a:rPr>
              <a:t> реализации </a:t>
            </a:r>
            <a:r>
              <a:rPr lang="ru-RU" dirty="0" smtClean="0">
                <a:latin typeface="Times New Roman"/>
                <a:ea typeface="Times New Roman"/>
              </a:rPr>
              <a:t>направлений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299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lvl="0">
              <a:lnSpc>
                <a:spcPct val="120000"/>
              </a:lnSpc>
              <a:buFont typeface="Symbol"/>
              <a:buChar char=""/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совершенствование управления подготовкой специалистов;</a:t>
            </a:r>
            <a:endParaRPr lang="ru-RU" sz="2400" dirty="0">
              <a:ea typeface="Calibri"/>
              <a:cs typeface="Times New Roman"/>
            </a:endParaRPr>
          </a:p>
          <a:p>
            <a:pPr lvl="0">
              <a:lnSpc>
                <a:spcPct val="120000"/>
              </a:lnSpc>
              <a:buFont typeface="Symbol"/>
              <a:buChar char=""/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усиление общественного влияния на систему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НПО, СПО и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уменьшение роли государственного управления; </a:t>
            </a:r>
            <a:endParaRPr lang="ru-RU" sz="2400" dirty="0">
              <a:ea typeface="Calibri"/>
              <a:cs typeface="Times New Roman"/>
            </a:endParaRPr>
          </a:p>
          <a:p>
            <a:pPr lvl="0">
              <a:lnSpc>
                <a:spcPct val="120000"/>
              </a:lnSpc>
              <a:buFont typeface="Symbol"/>
              <a:buChar char=""/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развитие механизмов социального партнерства.</a:t>
            </a:r>
            <a:endParaRPr lang="ru-RU" sz="2400" dirty="0">
              <a:ea typeface="Calibri"/>
              <a:cs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0418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начального профессионального образования: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marL="36000" indent="3600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latin typeface="Times New Roman"/>
                <a:ea typeface="Calibri"/>
                <a:cs typeface="Times New Roman"/>
              </a:rPr>
              <a:t>а) удовлетворение потребностей личности в профессиональном становлении, культурном и нравственном развитии посредством получения начального профессионального образования;</a:t>
            </a:r>
            <a:endParaRPr lang="ru-RU" sz="2400" dirty="0">
              <a:ea typeface="Calibri"/>
              <a:cs typeface="Times New Roman"/>
            </a:endParaRPr>
          </a:p>
          <a:p>
            <a:pPr marL="36000" indent="3600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latin typeface="Times New Roman"/>
                <a:ea typeface="Calibri"/>
                <a:cs typeface="Times New Roman"/>
              </a:rPr>
              <a:t>б) удовлетворение потребностей общества в работниках квалифицированного труда с начальным профессиональным образованием;</a:t>
            </a:r>
            <a:endParaRPr lang="ru-RU" sz="2400" dirty="0">
              <a:ea typeface="Calibri"/>
              <a:cs typeface="Times New Roman"/>
            </a:endParaRPr>
          </a:p>
          <a:p>
            <a:pPr marL="36000" indent="3600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latin typeface="Times New Roman"/>
                <a:ea typeface="Calibri"/>
                <a:cs typeface="Times New Roman"/>
              </a:rPr>
              <a:t>в) формирование у лиц, обучающихся в образовательном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учреждении,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гражданской позиции и трудолюбия, развитие ответственности, самостоятельности и творческой активности.</a:t>
            </a:r>
            <a:endParaRPr lang="ru-RU" sz="2400" dirty="0">
              <a:ea typeface="Calibri"/>
              <a:cs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4593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40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</a:t>
            </a:r>
            <a:r>
              <a:rPr lang="ru-RU" sz="40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среднего профессионального </a:t>
            </a:r>
            <a:r>
              <a:rPr lang="ru-RU" sz="40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удовлетворение потребностей личности в интеллектуальном, культурном и нравственном развитии посредством получения среднего профессионального образования;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удовлетворение потребностей общества в специалистах со средним профессиональным образованием;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 формирование у обучающихся гражданской позиции и трудолюбия, развитие ответственности, самостоятельности и творческой активности;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г) сохранение и приумножение нравственных и культурных ценностей общества.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53164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ЗАДАЧИ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47500" lnSpcReduction="20000"/>
          </a:bodyPr>
          <a:lstStyle/>
          <a:p>
            <a:pPr marL="3600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300" dirty="0">
                <a:latin typeface="Times New Roman"/>
                <a:ea typeface="Calibri"/>
                <a:cs typeface="Times New Roman"/>
              </a:rPr>
              <a:t>а) удовлетворение потребностей личности в профессиональном становлении, культурном и нравственном развитии посредством получения начального профессионального образования;</a:t>
            </a:r>
            <a:endParaRPr lang="ru-RU" sz="3300" dirty="0">
              <a:ea typeface="Calibri"/>
              <a:cs typeface="Times New Roman"/>
            </a:endParaRPr>
          </a:p>
          <a:p>
            <a:pPr marL="3600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300" dirty="0">
                <a:latin typeface="Times New Roman"/>
                <a:ea typeface="Calibri"/>
                <a:cs typeface="Times New Roman"/>
              </a:rPr>
              <a:t>б) удовлетворение потребностей общества в работниках квалифицированного труда с начальным профессиональным образованием;</a:t>
            </a:r>
            <a:endParaRPr lang="ru-RU" sz="3300" dirty="0">
              <a:ea typeface="Calibri"/>
              <a:cs typeface="Times New Roman"/>
            </a:endParaRPr>
          </a:p>
          <a:p>
            <a:pPr marL="3600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300" dirty="0">
                <a:latin typeface="Times New Roman"/>
                <a:ea typeface="Calibri"/>
                <a:cs typeface="Times New Roman"/>
              </a:rPr>
              <a:t>в) формирование у лиц, обучающихся в образовательном учреждении, гражданской позиции и трудолюбия, развитие ответственности, самостоятельности и творческой активности.</a:t>
            </a:r>
            <a:endParaRPr lang="ru-RU" sz="3300" dirty="0">
              <a:ea typeface="Calibri"/>
              <a:cs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удовлетворение потребностей личности в интеллектуальном, культурном и нравственном развитии посредством получения среднего профессионального образования;</a:t>
            </a:r>
          </a:p>
          <a:p>
            <a:pPr marL="0" indent="0">
              <a:buNone/>
            </a:pP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удовлетворение потребностей общества в специалистах со средним профессиональным образованием;</a:t>
            </a:r>
          </a:p>
          <a:p>
            <a:pPr marL="0" indent="0">
              <a:buNone/>
            </a:pP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 формирование у обучающихся гражданской позиции и трудолюбия, развитие ответственности, самостоятельности и творческой активности;</a:t>
            </a:r>
          </a:p>
          <a:p>
            <a:pPr marL="0" indent="0">
              <a:buNone/>
            </a:pP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г) сохранение и приумножение нравственных и культурных ценностей общества</a:t>
            </a: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800" dirty="0"/>
          </a:p>
        </p:txBody>
      </p:sp>
    </p:spTree>
    <p:extLst>
      <p:ext uri="{BB962C8B-B14F-4D97-AF65-F5344CB8AC3E}">
        <p14:creationId xmlns:p14="http://schemas.microsoft.com/office/powerpoint/2010/main" val="11401296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584176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latin typeface="Times New Roman"/>
                <a:ea typeface="Calibri"/>
              </a:rPr>
              <a:t>Две </a:t>
            </a:r>
            <a:r>
              <a:rPr lang="ru-RU" dirty="0">
                <a:latin typeface="Times New Roman"/>
                <a:ea typeface="Calibri"/>
              </a:rPr>
              <a:t>задачи реформы профессионального </a:t>
            </a:r>
            <a:r>
              <a:rPr lang="ru-RU" dirty="0" smtClean="0">
                <a:latin typeface="Times New Roman"/>
                <a:ea typeface="Calibri"/>
              </a:rPr>
              <a:t>образования </a:t>
            </a:r>
            <a:br>
              <a:rPr lang="ru-RU" dirty="0" smtClean="0">
                <a:latin typeface="Times New Roman"/>
                <a:ea typeface="Calibri"/>
              </a:rPr>
            </a:br>
            <a:r>
              <a:rPr lang="ru-RU" sz="2200" dirty="0" smtClean="0">
                <a:latin typeface="Times New Roman"/>
                <a:ea typeface="Calibri"/>
              </a:rPr>
              <a:t>(из доклада специалистов Всемирного банка)</a:t>
            </a:r>
            <a:endParaRPr lang="ru-RU" sz="2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75252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indent="0">
              <a:lnSpc>
                <a:spcPct val="120000"/>
              </a:lnSpc>
              <a:spcAft>
                <a:spcPts val="0"/>
              </a:spcAft>
              <a:buNone/>
            </a:pPr>
            <a:r>
              <a:rPr lang="ru-RU" dirty="0">
                <a:latin typeface="Times New Roman"/>
                <a:ea typeface="Calibri"/>
                <a:cs typeface="Times New Roman"/>
              </a:rPr>
              <a:t>“Во-первых, система должна готовить выпускников, имеющих навыки, на которые есть соответствующий 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рыночный спрос</a:t>
            </a:r>
            <a:r>
              <a:rPr lang="ru-RU" dirty="0">
                <a:latin typeface="Times New Roman"/>
                <a:ea typeface="Calibri"/>
                <a:cs typeface="Times New Roman"/>
              </a:rPr>
              <a:t>, и которые получают свидетельства об окончании учебного заведения, признаваемые в стране и позволяющие обеспечить передвижение рабочей силы. Для этого нужна многоуровневая система с наличием гибких внутренних возможностей, позволяющих осуществлять горизонтальные и вертикальные перемещения, обеспечивающая преемственность с программами высшего образования. </a:t>
            </a:r>
            <a:endParaRPr lang="ru-RU" sz="24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47301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4000" dirty="0">
                <a:solidFill>
                  <a:schemeClr val="bg1"/>
                </a:solidFill>
                <a:latin typeface="Times New Roman"/>
                <a:ea typeface="Calibri"/>
              </a:rPr>
              <a:t>Две задачи реформы профессионального образования </a:t>
            </a:r>
            <a:br>
              <a:rPr lang="ru-RU" sz="4000" dirty="0">
                <a:solidFill>
                  <a:schemeClr val="bg1"/>
                </a:solidFill>
                <a:latin typeface="Times New Roman"/>
                <a:ea typeface="Calibri"/>
              </a:rPr>
            </a:br>
            <a:r>
              <a:rPr lang="ru-RU" sz="2000" dirty="0">
                <a:solidFill>
                  <a:schemeClr val="bg1"/>
                </a:solidFill>
                <a:latin typeface="Times New Roman"/>
                <a:ea typeface="Calibri"/>
              </a:rPr>
              <a:t>(из доклада специалистов Всемирного банка)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39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lvl="0" indent="0">
              <a:lnSpc>
                <a:spcPct val="120000"/>
              </a:lnSpc>
              <a:buNone/>
            </a:pPr>
            <a:r>
              <a:rPr lang="ru-RU" sz="2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Во-вторых, у учащихся должна появиться возможность получения </a:t>
            </a:r>
            <a:r>
              <a:rPr lang="ru-RU" sz="24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непрерывного образования </a:t>
            </a:r>
            <a:r>
              <a:rPr lang="ru-RU" sz="2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- продолжения обучения и переобучения, позволяющая людям реагировать на сигналы динамично развивающейся экономики и изменения конъюнктуры рынка труда. Непрерывное образование опирается на способность признавать устаревание своих навыков и квалификации и получать сведения об информационных ресурсах, к которым нужно обращаться для восполнения образовавшегося пробела“.</a:t>
            </a:r>
            <a:endParaRPr lang="ru-RU" sz="24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marL="0" indent="0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7081468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latin typeface="Times New Roman"/>
                <a:ea typeface="Calibri"/>
              </a:rPr>
              <a:t>Цель модернизации </a:t>
            </a:r>
            <a:r>
              <a:rPr lang="ru-RU" dirty="0">
                <a:latin typeface="Times New Roman"/>
                <a:ea typeface="Calibri"/>
              </a:rPr>
              <a:t>профессионального </a:t>
            </a:r>
            <a:r>
              <a:rPr lang="ru-RU" dirty="0" smtClean="0">
                <a:latin typeface="Times New Roman"/>
                <a:ea typeface="Calibri"/>
              </a:rPr>
              <a:t>образования -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425355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dirty="0" smtClean="0">
                <a:latin typeface="Times New Roman"/>
                <a:ea typeface="Calibri"/>
              </a:rPr>
              <a:t>подготовка </a:t>
            </a:r>
            <a:r>
              <a:rPr lang="ru-RU" dirty="0">
                <a:latin typeface="Times New Roman"/>
                <a:ea typeface="Calibri"/>
              </a:rPr>
              <a:t>квалифицированного работника соответствующего уровня и профиля, конкурентоспособного на рынке труда, компетентного, ответственного, свободно владеющего своей профессией и ориентированного в смежных областях деятельности, способного к эффективной работе по специальности на уровне мировых стандартов, готового к постоянному профессиональному росту, социальной и профессиональной мобильности, удовлетворение потребностей личности в получении соответствующего образования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13650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3123778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3600" smtClean="0">
                <a:effectLst/>
                <a:latin typeface="Times New Roman"/>
                <a:ea typeface="Calibri"/>
              </a:rPr>
              <a:t>Тема 3.3 </a:t>
            </a:r>
            <a:r>
              <a:rPr lang="ru-RU" sz="3600" dirty="0" smtClean="0">
                <a:effectLst/>
                <a:latin typeface="Times New Roman"/>
                <a:ea typeface="Calibri"/>
              </a:rPr>
              <a:t>Основные задачи, структура и организационные особенности начального и среднего профессионального образования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://www.iacedu.ru/images/stories/banners/banner-inside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789040"/>
            <a:ext cx="7848872" cy="18722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548321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3312368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342900" lvl="0" indent="-342900">
              <a:lnSpc>
                <a:spcPct val="120000"/>
              </a:lnSpc>
              <a:spcBef>
                <a:spcPct val="20000"/>
              </a:spcBef>
              <a:tabLst>
                <a:tab pos="630555" algn="l"/>
              </a:tabLst>
            </a:pPr>
            <a:r>
              <a:rPr lang="ru-RU" sz="4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Оценка состояния отечественной системы </a:t>
            </a:r>
            <a:r>
              <a:rPr lang="ru-RU" sz="40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профессионального образования</a:t>
            </a:r>
            <a:r>
              <a:rPr lang="ru-RU" sz="4000" dirty="0">
                <a:solidFill>
                  <a:prstClr val="black"/>
                </a:solidFill>
                <a:ea typeface="Calibri"/>
                <a:cs typeface="Times New Roman"/>
              </a:rPr>
              <a:t/>
            </a:r>
            <a:br>
              <a:rPr lang="ru-RU" sz="4000" dirty="0">
                <a:solidFill>
                  <a:prstClr val="black"/>
                </a:solidFill>
                <a:ea typeface="Calibri"/>
                <a:cs typeface="Times New Roman"/>
              </a:rPr>
            </a:b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3959076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2016224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indent="450215">
              <a:spcAft>
                <a:spcPts val="0"/>
              </a:spcAft>
            </a:pPr>
            <a:r>
              <a:rPr lang="ru-RU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</a:br>
            <a:r>
              <a:rPr lang="ru-RU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Проблемы системы профессионального образования</a:t>
            </a:r>
            <a:br>
              <a:rPr lang="ru-RU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2200" dirty="0" smtClean="0">
                <a:solidFill>
                  <a:schemeClr val="bg1"/>
                </a:solidFill>
                <a:latin typeface="Times New Roman"/>
                <a:ea typeface="Calibri"/>
              </a:rPr>
              <a:t>(</a:t>
            </a:r>
            <a:r>
              <a:rPr lang="ru-RU" sz="2200" dirty="0">
                <a:solidFill>
                  <a:schemeClr val="bg1"/>
                </a:solidFill>
                <a:latin typeface="Times New Roman"/>
                <a:ea typeface="Calibri"/>
              </a:rPr>
              <a:t>из доклада специалистов Всемирного банка)</a:t>
            </a:r>
            <a:r>
              <a:rPr lang="ru-RU" sz="2200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:</a:t>
            </a:r>
            <a:r>
              <a:rPr lang="ru-RU" sz="3600" dirty="0">
                <a:solidFill>
                  <a:schemeClr val="bg1"/>
                </a:solidFill>
                <a:ea typeface="Calibri"/>
                <a:cs typeface="Times New Roman"/>
              </a:rPr>
              <a:t/>
            </a:r>
            <a:br>
              <a:rPr lang="ru-RU" sz="3600" dirty="0">
                <a:solidFill>
                  <a:schemeClr val="bg1"/>
                </a:solidFill>
                <a:ea typeface="Calibri"/>
                <a:cs typeface="Times New Roman"/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492896"/>
            <a:ext cx="8496944" cy="396044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 lvl="0">
              <a:lnSpc>
                <a:spcPct val="120000"/>
              </a:lnSpc>
              <a:buFont typeface="+mj-lt"/>
              <a:buAutoNum type="arabicParenR"/>
              <a:tabLst>
                <a:tab pos="630555" algn="l"/>
              </a:tabLst>
            </a:pPr>
            <a:r>
              <a:rPr lang="ru-RU" sz="8000" dirty="0">
                <a:latin typeface="Times New Roman"/>
                <a:ea typeface="Calibri"/>
                <a:cs typeface="Times New Roman"/>
              </a:rPr>
              <a:t>Негибкость федеральных профессиональных стандартов и сопротивление переменам.</a:t>
            </a:r>
            <a:endParaRPr lang="ru-RU" sz="8000" dirty="0">
              <a:ea typeface="Calibri"/>
              <a:cs typeface="Times New Roman"/>
            </a:endParaRPr>
          </a:p>
          <a:p>
            <a:pPr lvl="0">
              <a:lnSpc>
                <a:spcPct val="120000"/>
              </a:lnSpc>
              <a:buFont typeface="+mj-lt"/>
              <a:buAutoNum type="arabicParenR"/>
              <a:tabLst>
                <a:tab pos="630555" algn="l"/>
              </a:tabLst>
            </a:pPr>
            <a:r>
              <a:rPr lang="ru-RU" sz="8000" dirty="0">
                <a:latin typeface="Times New Roman"/>
                <a:ea typeface="Calibri"/>
                <a:cs typeface="Times New Roman"/>
              </a:rPr>
              <a:t>Недостаточное внимание к формированию гибких, применимых в различных ситуациях ключевых навыков.</a:t>
            </a:r>
            <a:endParaRPr lang="ru-RU" sz="8000" dirty="0">
              <a:ea typeface="Calibri"/>
              <a:cs typeface="Times New Roman"/>
            </a:endParaRPr>
          </a:p>
          <a:p>
            <a:pPr lvl="0">
              <a:lnSpc>
                <a:spcPct val="120000"/>
              </a:lnSpc>
              <a:buFont typeface="+mj-lt"/>
              <a:buAutoNum type="arabicParenR"/>
              <a:tabLst>
                <a:tab pos="630555" algn="l"/>
              </a:tabLst>
            </a:pPr>
            <a:r>
              <a:rPr lang="ru-RU" sz="8000" dirty="0">
                <a:latin typeface="Times New Roman"/>
                <a:ea typeface="Calibri"/>
                <a:cs typeface="Times New Roman"/>
              </a:rPr>
              <a:t>Недостаточное финансирование профессионального образования.</a:t>
            </a:r>
            <a:endParaRPr lang="ru-RU" sz="8000" dirty="0">
              <a:ea typeface="Calibri"/>
              <a:cs typeface="Times New Roman"/>
            </a:endParaRPr>
          </a:p>
          <a:p>
            <a:pPr lvl="0">
              <a:lnSpc>
                <a:spcPct val="120000"/>
              </a:lnSpc>
              <a:buFont typeface="+mj-lt"/>
              <a:buAutoNum type="arabicParenR"/>
              <a:tabLst>
                <a:tab pos="630555" algn="l"/>
              </a:tabLst>
            </a:pPr>
            <a:r>
              <a:rPr lang="ru-RU" sz="8000" dirty="0">
                <a:latin typeface="Times New Roman"/>
                <a:ea typeface="Calibri"/>
                <a:cs typeface="Times New Roman"/>
              </a:rPr>
              <a:t>В России количество относительно малокомплектных профессиональных училищ с узкой специализацией значительно выше, чем в международной практике.</a:t>
            </a:r>
            <a:endParaRPr lang="ru-RU" sz="8000" dirty="0">
              <a:ea typeface="Calibri"/>
              <a:cs typeface="Times New Roman"/>
            </a:endParaRPr>
          </a:p>
          <a:p>
            <a:pPr lvl="0">
              <a:lnSpc>
                <a:spcPct val="120000"/>
              </a:lnSpc>
              <a:buFont typeface="+mj-lt"/>
              <a:buAutoNum type="arabicParenR"/>
              <a:tabLst>
                <a:tab pos="630555" algn="l"/>
              </a:tabLst>
            </a:pPr>
            <a:r>
              <a:rPr lang="ru-RU" sz="8000" dirty="0">
                <a:latin typeface="Times New Roman"/>
                <a:ea typeface="Calibri"/>
                <a:cs typeface="Times New Roman"/>
              </a:rPr>
              <a:t>Затянувшийся дефицит современного оборудования, технических средств обучения, учебных программ для обучения новым профессиям и учебных материалов для развития современного профессионального образования</a:t>
            </a:r>
            <a:r>
              <a:rPr lang="ru-RU" sz="6200" dirty="0">
                <a:latin typeface="Times New Roman"/>
                <a:ea typeface="Calibri"/>
                <a:cs typeface="Times New Roman"/>
              </a:rPr>
              <a:t>.</a:t>
            </a:r>
            <a:endParaRPr lang="ru-RU" sz="6200" dirty="0">
              <a:ea typeface="Calibri"/>
              <a:cs typeface="Times New Roman"/>
            </a:endParaRPr>
          </a:p>
          <a:p>
            <a:pPr marL="3600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3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325403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/>
                <a:ea typeface="Calibri"/>
              </a:rPr>
              <a:t>национальный </a:t>
            </a:r>
            <a:r>
              <a:rPr lang="ru-RU" b="1" dirty="0">
                <a:solidFill>
                  <a:schemeClr val="bg1"/>
                </a:solidFill>
                <a:latin typeface="Times New Roman"/>
                <a:ea typeface="Calibri"/>
              </a:rPr>
              <a:t>проект</a:t>
            </a:r>
            <a:r>
              <a:rPr lang="ru-RU" dirty="0">
                <a:solidFill>
                  <a:schemeClr val="bg1"/>
                </a:solidFill>
                <a:latin typeface="Times New Roman"/>
                <a:ea typeface="Calibri"/>
              </a:rPr>
              <a:t> "Образование" </a:t>
            </a:r>
            <a:r>
              <a:rPr lang="ru-RU" dirty="0" smtClean="0">
                <a:solidFill>
                  <a:schemeClr val="bg1"/>
                </a:solidFill>
                <a:latin typeface="Times New Roman"/>
                <a:ea typeface="Calibri"/>
              </a:rPr>
              <a:t> </a:t>
            </a:r>
            <a:r>
              <a:rPr lang="ru-RU" sz="3100" dirty="0" smtClean="0">
                <a:solidFill>
                  <a:schemeClr val="bg1"/>
                </a:solidFill>
                <a:latin typeface="Times New Roman"/>
                <a:ea typeface="Calibri"/>
              </a:rPr>
              <a:t>(2007г.)</a:t>
            </a:r>
            <a:endParaRPr lang="ru-RU" sz="3100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ru-RU" dirty="0" smtClean="0">
                <a:latin typeface="Times New Roman"/>
                <a:ea typeface="Calibri"/>
              </a:rPr>
              <a:t>НАПРАВЛЕНИЕ 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/>
                <a:ea typeface="Calibri"/>
              </a:rPr>
              <a:t>"</a:t>
            </a:r>
            <a:r>
              <a:rPr lang="ru-RU" dirty="0">
                <a:latin typeface="Times New Roman"/>
                <a:ea typeface="Calibri"/>
              </a:rPr>
              <a:t>О мерах государственной поддержки подготовки рабочих кадров и специалистов для высокотехнологичных производств в государственных образовательных учреждениях начального профессионального и среднего профессионального образования".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05283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bg1"/>
                </a:solidFill>
              </a:rPr>
              <a:t>СУЩНОСТЬ  НАПРАВЛЕНИЯ  ПОДДЕРЖКИ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77301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endParaRPr lang="ru-RU" dirty="0" smtClean="0">
              <a:latin typeface="Times New Roman"/>
              <a:ea typeface="Calibri"/>
            </a:endParaRPr>
          </a:p>
          <a:p>
            <a:pPr marL="0" indent="0" algn="ctr">
              <a:buNone/>
            </a:pPr>
            <a:r>
              <a:rPr lang="ru-RU" dirty="0" smtClean="0">
                <a:latin typeface="Times New Roman"/>
                <a:ea typeface="Calibri"/>
              </a:rPr>
              <a:t>предоставление учреждениям НПО и СПО субсидий </a:t>
            </a:r>
            <a:r>
              <a:rPr lang="ru-RU" dirty="0">
                <a:latin typeface="Times New Roman"/>
                <a:ea typeface="Calibri"/>
              </a:rPr>
              <a:t>из федерального бюджета в объёме от 20 до 30 млн. рублей на реализацию </a:t>
            </a:r>
            <a:r>
              <a:rPr lang="ru-RU" dirty="0" smtClean="0">
                <a:latin typeface="Times New Roman"/>
                <a:ea typeface="Calibri"/>
              </a:rPr>
              <a:t>инновационных </a:t>
            </a:r>
            <a:r>
              <a:rPr lang="ru-RU" dirty="0">
                <a:latin typeface="Times New Roman"/>
                <a:ea typeface="Calibri"/>
              </a:rPr>
              <a:t>образовательных программ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011678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4104456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СОЦИАЛЬНОЕ ПАРТНЕРСТВО В УПРАВЛЕНИИ</a:t>
            </a:r>
            <a:br>
              <a:rPr lang="ru-RU" sz="24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2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sz="2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24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ПРОЦЕССОМ МОДЕРНИЗАЦИИ НАЧАЛЬНОГО И </a:t>
            </a:r>
            <a:br>
              <a:rPr lang="ru-RU" sz="24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2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sz="2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24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СРЕДНЕГО ПРОФЕССИОНАЛЬНОГО </a:t>
            </a:r>
            <a:br>
              <a:rPr lang="ru-RU" sz="24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2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sz="2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24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ОБРАЗОВАНИЯ В РОССИЙСКОЙ ФЕДЕРАЦИИ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85036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latin typeface="Times New Roman"/>
                <a:ea typeface="Calibri"/>
              </a:rPr>
              <a:t>Условие модернизации </a:t>
            </a:r>
            <a:r>
              <a:rPr lang="ru-RU" dirty="0">
                <a:latin typeface="Times New Roman"/>
                <a:ea typeface="Calibri"/>
              </a:rPr>
              <a:t>профессионального образования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374441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endParaRPr lang="ru-RU" dirty="0" smtClean="0">
              <a:latin typeface="Times New Roman"/>
              <a:ea typeface="Calibri"/>
            </a:endParaRPr>
          </a:p>
          <a:p>
            <a:pPr marL="0" indent="0" algn="ctr">
              <a:buNone/>
            </a:pPr>
            <a:r>
              <a:rPr lang="ru-RU" dirty="0" smtClean="0">
                <a:latin typeface="Times New Roman"/>
                <a:ea typeface="Calibri"/>
              </a:rPr>
              <a:t>налаживание </a:t>
            </a:r>
            <a:r>
              <a:rPr lang="ru-RU" dirty="0">
                <a:latin typeface="Times New Roman"/>
                <a:ea typeface="Calibri"/>
              </a:rPr>
              <a:t>эффективной системы социального </a:t>
            </a:r>
            <a:r>
              <a:rPr lang="ru-RU" b="1" dirty="0" smtClean="0">
                <a:latin typeface="Times New Roman"/>
                <a:ea typeface="Calibri"/>
              </a:rPr>
              <a:t>партнерства</a:t>
            </a:r>
            <a:r>
              <a:rPr lang="ru-RU" dirty="0">
                <a:latin typeface="Times New Roman"/>
                <a:ea typeface="Calibri"/>
              </a:rPr>
              <a:t> </a:t>
            </a:r>
            <a:r>
              <a:rPr lang="ru-RU" dirty="0" smtClean="0">
                <a:latin typeface="Times New Roman"/>
                <a:ea typeface="Calibri"/>
              </a:rPr>
              <a:t>– 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/>
                <a:ea typeface="Calibri"/>
              </a:rPr>
              <a:t>плодотворного сотрудничества </a:t>
            </a:r>
            <a:r>
              <a:rPr lang="ru-RU" dirty="0">
                <a:latin typeface="Times New Roman"/>
                <a:ea typeface="Calibri"/>
              </a:rPr>
              <a:t>руководителей системы образования, местных обществ и производственной сферы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842124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260650"/>
            <a:ext cx="8712968" cy="626471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                      Работодатели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Руководители НПО и СПО</a:t>
            </a: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       Местные органы власти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88312"/>
            <a:ext cx="3888432" cy="259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369398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8112" y="3703594"/>
            <a:ext cx="3762360" cy="2821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Выгнутая влево стрелка 3"/>
          <p:cNvSpPr/>
          <p:nvPr/>
        </p:nvSpPr>
        <p:spPr>
          <a:xfrm>
            <a:off x="3851920" y="2780928"/>
            <a:ext cx="1008112" cy="144016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Выгнутая вправо стрелка 7"/>
          <p:cNvSpPr/>
          <p:nvPr/>
        </p:nvSpPr>
        <p:spPr>
          <a:xfrm>
            <a:off x="4932040" y="2780928"/>
            <a:ext cx="936104" cy="144016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29547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ЗАДАЧИ  СОЦИАЛЬНОГО ПАРТНЕРСТВА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061047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endParaRPr lang="ru-RU" dirty="0" smtClean="0">
              <a:latin typeface="Times New Roman"/>
              <a:ea typeface="Calibri"/>
            </a:endParaRPr>
          </a:p>
          <a:p>
            <a:r>
              <a:rPr lang="ru-RU" dirty="0" smtClean="0">
                <a:latin typeface="Times New Roman"/>
                <a:ea typeface="Calibri"/>
              </a:rPr>
              <a:t>повышение конкурентоспособности рабочих</a:t>
            </a:r>
          </a:p>
          <a:p>
            <a:r>
              <a:rPr lang="ru-RU" dirty="0" smtClean="0">
                <a:latin typeface="Times New Roman"/>
                <a:ea typeface="Calibri"/>
              </a:rPr>
              <a:t>развитие мобильности </a:t>
            </a:r>
            <a:r>
              <a:rPr lang="ru-RU" dirty="0">
                <a:latin typeface="Times New Roman"/>
                <a:ea typeface="Calibri"/>
              </a:rPr>
              <a:t>производственного </a:t>
            </a:r>
            <a:r>
              <a:rPr lang="ru-RU" dirty="0" smtClean="0">
                <a:latin typeface="Times New Roman"/>
                <a:ea typeface="Calibri"/>
              </a:rPr>
              <a:t>персонала</a:t>
            </a:r>
          </a:p>
          <a:p>
            <a:r>
              <a:rPr lang="ru-RU" dirty="0" smtClean="0">
                <a:latin typeface="Times New Roman"/>
                <a:ea typeface="Calibri"/>
              </a:rPr>
              <a:t>внедрение инновационных </a:t>
            </a:r>
            <a:r>
              <a:rPr lang="ru-RU" dirty="0">
                <a:latin typeface="Times New Roman"/>
                <a:ea typeface="Calibri"/>
              </a:rPr>
              <a:t>технологий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471449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>
                <a:solidFill>
                  <a:prstClr val="white"/>
                </a:solidFill>
                <a:latin typeface="Times New Roman"/>
                <a:ea typeface="Calibri"/>
              </a:rPr>
              <a:t>ЗАДАЧИ  </a:t>
            </a:r>
            <a:r>
              <a:rPr lang="ru-RU" dirty="0" smtClean="0">
                <a:solidFill>
                  <a:prstClr val="white"/>
                </a:solidFill>
                <a:latin typeface="Times New Roman"/>
                <a:ea typeface="Calibri"/>
              </a:rPr>
              <a:t>ПАРТНЕРСТВА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0939389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195736" y="2348880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бизнес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012160" y="4941168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045703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>
                <a:latin typeface="Times New Roman"/>
                <a:ea typeface="Calibri"/>
              </a:rPr>
              <a:t>ПРОТИВОРЕЧИЯ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712968" cy="506916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32500" lnSpcReduction="20000"/>
          </a:bodyPr>
          <a:lstStyle/>
          <a:p>
            <a:pPr marL="3600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6400" dirty="0">
                <a:latin typeface="Times New Roman"/>
                <a:ea typeface="Calibri"/>
                <a:cs typeface="Times New Roman"/>
              </a:rPr>
              <a:t>между потребностями рыночной экономики в высококвалифицированных рабочих и неудовлетворительным качеством их профессиональной подготовки во многих учебных заведениях профессионально-технического образования; </a:t>
            </a:r>
            <a:endParaRPr lang="ru-RU" sz="6400" dirty="0" smtClean="0">
              <a:latin typeface="Times New Roman"/>
              <a:ea typeface="Calibri"/>
              <a:cs typeface="Times New Roman"/>
            </a:endParaRPr>
          </a:p>
          <a:p>
            <a:pPr marL="3600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6400" dirty="0">
              <a:ea typeface="Calibri"/>
              <a:cs typeface="Times New Roman"/>
            </a:endParaRPr>
          </a:p>
          <a:p>
            <a:pPr marL="3600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6400" dirty="0">
                <a:latin typeface="Times New Roman"/>
                <a:ea typeface="Calibri"/>
                <a:cs typeface="Times New Roman"/>
              </a:rPr>
              <a:t>между диспропорцией структуры кадров на рынке труда и предложениями образовательных услуг в профессионально-техническом учебном заведении (ПТУЗ); </a:t>
            </a:r>
            <a:endParaRPr lang="ru-RU" sz="6400" dirty="0" smtClean="0">
              <a:latin typeface="Times New Roman"/>
              <a:ea typeface="Calibri"/>
              <a:cs typeface="Times New Roman"/>
            </a:endParaRPr>
          </a:p>
          <a:p>
            <a:pPr marL="3600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6400" dirty="0">
              <a:ea typeface="Calibri"/>
              <a:cs typeface="Times New Roman"/>
            </a:endParaRPr>
          </a:p>
          <a:p>
            <a:pPr marL="3600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6400" dirty="0">
                <a:latin typeface="Times New Roman"/>
                <a:ea typeface="Calibri"/>
                <a:cs typeface="Times New Roman"/>
              </a:rPr>
              <a:t>между государственной формой управления профессиональным образованием, закрытым ведомственным характером действующей модели начального и среднего профессионально-технического образования и необходимостью формирования принципиально новой системы профессиональной подготовки, ориентированной на рынок труда и заказчика кадров; </a:t>
            </a:r>
            <a:endParaRPr lang="ru-RU" sz="6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08762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Проблемы начального профобразования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448" y="404664"/>
            <a:ext cx="7704856" cy="532859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2" name="TextBox 1"/>
          <p:cNvSpPr txBox="1"/>
          <p:nvPr/>
        </p:nvSpPr>
        <p:spPr>
          <a:xfrm>
            <a:off x="827584" y="6093296"/>
            <a:ext cx="7704856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hlinkClick r:id="rId3"/>
              </a:rPr>
              <a:t>http://</a:t>
            </a:r>
            <a:r>
              <a:rPr lang="ru-RU" dirty="0" err="1">
                <a:hlinkClick r:id="rId3"/>
              </a:rPr>
              <a:t>проф-обр.рф</a:t>
            </a:r>
            <a:r>
              <a:rPr lang="ru-RU" dirty="0" smtClean="0">
                <a:hlinkClick r:id="rId3"/>
              </a:rPr>
              <a:t>/</a:t>
            </a:r>
            <a:r>
              <a:rPr lang="ru-RU" dirty="0" smtClean="0"/>
              <a:t> - Интернет-издание - ПРОФОБРАЗОВАНИЕ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524780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>
                <a:solidFill>
                  <a:prstClr val="white"/>
                </a:solidFill>
                <a:latin typeface="Times New Roman"/>
                <a:ea typeface="Calibri"/>
              </a:rPr>
              <a:t>ПРОТИВОРЕЧИЯ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marL="36000" lvl="0" indent="0">
              <a:lnSpc>
                <a:spcPct val="120000"/>
              </a:lnSpc>
              <a:spcBef>
                <a:spcPts val="0"/>
              </a:spcBef>
            </a:pPr>
            <a:r>
              <a:rPr lang="ru-RU" sz="20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23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между </a:t>
            </a:r>
            <a:r>
              <a:rPr lang="ru-RU" sz="23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необходимостью развития государственно общественного управления с участием социальных партнеров и несформированностью нормативно правовой базы и неготовностью руководителей учебных заведений к кардинальным изменениям в управленческой деятельности в новой социально-экономической ситуации; </a:t>
            </a:r>
            <a:endParaRPr lang="ru-RU" sz="2300" dirty="0" smtClean="0">
              <a:solidFill>
                <a:prstClr val="black"/>
              </a:solidFill>
              <a:latin typeface="Times New Roman"/>
              <a:ea typeface="Calibri"/>
              <a:cs typeface="Times New Roman"/>
            </a:endParaRPr>
          </a:p>
          <a:p>
            <a:pPr marL="36000" lv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23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marL="36000" lvl="0" indent="0">
              <a:lnSpc>
                <a:spcPct val="120000"/>
              </a:lnSpc>
              <a:spcBef>
                <a:spcPts val="0"/>
              </a:spcBef>
            </a:pPr>
            <a:r>
              <a:rPr lang="ru-RU" sz="23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между динамическим социально-экономическим развитием регионов, возросшими запросами производства, которое нуждается в высококвалифицированных специалистах соответствующего профиля, и отставанием содержания образования, от современных требований, а также недостаточным прогнозированием развития направлений подготовки специалистов</a:t>
            </a:r>
            <a:r>
              <a:rPr lang="ru-RU" sz="23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               </a:t>
            </a:r>
            <a:endParaRPr lang="ru-RU" sz="23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5690208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indent="0" algn="ctr">
              <a:lnSpc>
                <a:spcPct val="120000"/>
              </a:lnSpc>
              <a:spcAft>
                <a:spcPts val="0"/>
              </a:spcAft>
              <a:buNone/>
            </a:pPr>
            <a:endParaRPr lang="ru-RU" dirty="0" smtClean="0">
              <a:latin typeface="Times New Roman"/>
              <a:ea typeface="Calibri"/>
              <a:cs typeface="Times New Roman"/>
            </a:endParaRPr>
          </a:p>
          <a:p>
            <a:pPr indent="0" algn="ctr">
              <a:lnSpc>
                <a:spcPct val="120000"/>
              </a:lnSpc>
              <a:spcAft>
                <a:spcPts val="0"/>
              </a:spcAft>
              <a:buNone/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Стратегия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модернизации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Российского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профессионального образования в условиях децентрализации должна быть ориентирована на сочетание новейших социально-экономических стандартов с национальными традициями. </a:t>
            </a:r>
            <a:endParaRPr lang="ru-RU" dirty="0" smtClean="0">
              <a:latin typeface="Times New Roman"/>
              <a:ea typeface="Calibri"/>
              <a:cs typeface="Times New Roman"/>
            </a:endParaRPr>
          </a:p>
          <a:p>
            <a:pPr indent="0" algn="ctr">
              <a:lnSpc>
                <a:spcPct val="120000"/>
              </a:lnSpc>
              <a:spcAft>
                <a:spcPts val="0"/>
              </a:spcAft>
              <a:buNone/>
            </a:pPr>
            <a:endParaRPr lang="ru-RU" sz="24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274805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02657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342900" lvl="0" indent="-342900">
              <a:lnSpc>
                <a:spcPct val="120000"/>
              </a:lnSpc>
              <a:spcBef>
                <a:spcPct val="20000"/>
              </a:spcBef>
              <a:tabLst>
                <a:tab pos="630555" algn="l"/>
              </a:tabLst>
            </a:pPr>
            <a:r>
              <a:rPr lang="ru-RU" sz="24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sz="24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2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sz="2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3600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Стратегия </a:t>
            </a:r>
            <a:r>
              <a:rPr lang="ru-RU" sz="3600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развития системы подготовки рабочих кадров и формирования прикладных квалификаций до 2020 года. </a:t>
            </a:r>
            <a:r>
              <a:rPr lang="ru-RU" sz="3600" dirty="0">
                <a:solidFill>
                  <a:schemeClr val="bg1"/>
                </a:solidFill>
                <a:ea typeface="Calibri"/>
                <a:cs typeface="Times New Roman"/>
              </a:rPr>
              <a:t/>
            </a:r>
            <a:br>
              <a:rPr lang="ru-RU" sz="3600" dirty="0">
                <a:solidFill>
                  <a:schemeClr val="bg1"/>
                </a:solidFill>
                <a:ea typeface="Calibri"/>
                <a:cs typeface="Times New Roman"/>
              </a:rPr>
            </a:br>
            <a:endParaRPr lang="ru-RU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112078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568178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9600" dirty="0" smtClean="0"/>
              <a:t>СПАСИБО за внимание!</a:t>
            </a: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val="3200415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ПЛАН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00200"/>
            <a:ext cx="8363272" cy="452596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lvl="0">
              <a:lnSpc>
                <a:spcPct val="120000"/>
              </a:lnSpc>
              <a:buFont typeface="+mj-lt"/>
              <a:buAutoNum type="arabicPeriod"/>
              <a:tabLst>
                <a:tab pos="630555" algn="l"/>
              </a:tabLst>
            </a:pPr>
            <a:r>
              <a:rPr lang="ru-RU" sz="2600" dirty="0">
                <a:latin typeface="Times New Roman"/>
                <a:ea typeface="Calibri"/>
                <a:cs typeface="Times New Roman"/>
              </a:rPr>
              <a:t>Профессиональная педагогика – наука об образовании.</a:t>
            </a:r>
            <a:endParaRPr lang="ru-RU" sz="2600" dirty="0">
              <a:ea typeface="Calibri"/>
              <a:cs typeface="Times New Roman"/>
            </a:endParaRPr>
          </a:p>
          <a:p>
            <a:pPr lvl="0">
              <a:lnSpc>
                <a:spcPct val="120000"/>
              </a:lnSpc>
              <a:buFont typeface="+mj-lt"/>
              <a:buAutoNum type="arabicPeriod"/>
              <a:tabLst>
                <a:tab pos="630555" algn="l"/>
              </a:tabLst>
            </a:pPr>
            <a:r>
              <a:rPr lang="ru-RU" sz="2600" dirty="0">
                <a:latin typeface="Times New Roman"/>
                <a:ea typeface="Calibri"/>
                <a:cs typeface="Times New Roman"/>
              </a:rPr>
              <a:t>Цели </a:t>
            </a:r>
            <a:r>
              <a:rPr lang="ru-RU" sz="2600" dirty="0" smtClean="0">
                <a:latin typeface="Times New Roman"/>
                <a:ea typeface="Calibri"/>
                <a:cs typeface="Times New Roman"/>
              </a:rPr>
              <a:t>и задачи начального профессионального </a:t>
            </a:r>
            <a:r>
              <a:rPr lang="ru-RU" sz="2600" dirty="0">
                <a:latin typeface="Times New Roman"/>
                <a:ea typeface="Calibri"/>
                <a:cs typeface="Times New Roman"/>
              </a:rPr>
              <a:t>образования. </a:t>
            </a:r>
            <a:endParaRPr lang="ru-RU" sz="2600" dirty="0" smtClean="0">
              <a:latin typeface="Times New Roman"/>
              <a:ea typeface="Calibri"/>
              <a:cs typeface="Times New Roman"/>
            </a:endParaRPr>
          </a:p>
          <a:p>
            <a:pPr lvl="0">
              <a:lnSpc>
                <a:spcPct val="120000"/>
              </a:lnSpc>
              <a:buFont typeface="+mj-lt"/>
              <a:buAutoNum type="arabicPeriod"/>
              <a:tabLst>
                <a:tab pos="630555" algn="l"/>
              </a:tabLst>
            </a:pPr>
            <a:r>
              <a:rPr lang="ru-RU" sz="2600" dirty="0" smtClean="0">
                <a:latin typeface="Times New Roman"/>
                <a:ea typeface="Calibri"/>
                <a:cs typeface="Times New Roman"/>
              </a:rPr>
              <a:t>Цели и задачи среднего профессионального образования.</a:t>
            </a:r>
          </a:p>
          <a:p>
            <a:pPr lvl="0">
              <a:lnSpc>
                <a:spcPct val="120000"/>
              </a:lnSpc>
              <a:buFont typeface="+mj-lt"/>
              <a:buAutoNum type="arabicPeriod"/>
              <a:tabLst>
                <a:tab pos="630555" algn="l"/>
              </a:tabLst>
            </a:pPr>
            <a:r>
              <a:rPr lang="ru-RU" sz="2600" dirty="0" smtClean="0">
                <a:latin typeface="Times New Roman"/>
                <a:ea typeface="Calibri"/>
                <a:cs typeface="Times New Roman"/>
              </a:rPr>
              <a:t>Оценка </a:t>
            </a:r>
            <a:r>
              <a:rPr lang="ru-RU" sz="2600" dirty="0">
                <a:latin typeface="Times New Roman"/>
                <a:ea typeface="Calibri"/>
                <a:cs typeface="Times New Roman"/>
              </a:rPr>
              <a:t>состояния отечественной системы профессионального образования на современном этапе.</a:t>
            </a:r>
            <a:endParaRPr lang="ru-RU" sz="2600" dirty="0">
              <a:ea typeface="Calibri"/>
              <a:cs typeface="Times New Roman"/>
            </a:endParaRPr>
          </a:p>
          <a:p>
            <a:pPr lvl="0">
              <a:lnSpc>
                <a:spcPct val="120000"/>
              </a:lnSpc>
              <a:buFont typeface="+mj-lt"/>
              <a:buAutoNum type="arabicPeriod"/>
              <a:tabLst>
                <a:tab pos="630555" algn="l"/>
              </a:tabLst>
            </a:pPr>
            <a:r>
              <a:rPr lang="ru-RU" sz="2600" dirty="0" smtClean="0">
                <a:latin typeface="Times New Roman"/>
                <a:ea typeface="Calibri"/>
                <a:cs typeface="Times New Roman"/>
              </a:rPr>
              <a:t>Социальное </a:t>
            </a:r>
            <a:r>
              <a:rPr lang="ru-RU" sz="2600" dirty="0">
                <a:latin typeface="Times New Roman"/>
                <a:ea typeface="Calibri"/>
                <a:cs typeface="Times New Roman"/>
              </a:rPr>
              <a:t>партнерство в управлении процессом модернизации начального </a:t>
            </a:r>
            <a:r>
              <a:rPr lang="ru-RU" sz="2600" dirty="0" smtClean="0">
                <a:latin typeface="Times New Roman"/>
                <a:ea typeface="Calibri"/>
                <a:cs typeface="Times New Roman"/>
              </a:rPr>
              <a:t>профессионального </a:t>
            </a:r>
            <a:r>
              <a:rPr lang="ru-RU" sz="2600" dirty="0">
                <a:latin typeface="Times New Roman"/>
                <a:ea typeface="Calibri"/>
                <a:cs typeface="Times New Roman"/>
              </a:rPr>
              <a:t>образования в </a:t>
            </a:r>
            <a:r>
              <a:rPr lang="ru-RU" sz="2600" dirty="0" smtClean="0">
                <a:latin typeface="Times New Roman"/>
                <a:ea typeface="Calibri"/>
                <a:cs typeface="Times New Roman"/>
              </a:rPr>
              <a:t>РФ</a:t>
            </a:r>
            <a:r>
              <a:rPr lang="ru-RU" sz="2600" dirty="0" smtClean="0"/>
              <a:t>.</a:t>
            </a:r>
          </a:p>
          <a:p>
            <a:pPr lvl="0">
              <a:lnSpc>
                <a:spcPct val="120000"/>
              </a:lnSpc>
              <a:buFont typeface="+mj-lt"/>
              <a:buAutoNum type="arabicPeriod"/>
              <a:tabLst>
                <a:tab pos="630555" algn="l"/>
              </a:tabLst>
            </a:pPr>
            <a:r>
              <a:rPr lang="ru-RU" sz="2600" dirty="0" smtClean="0">
                <a:latin typeface="Times New Roman"/>
                <a:ea typeface="Calibri"/>
                <a:cs typeface="Times New Roman"/>
              </a:rPr>
              <a:t>Стратегия </a:t>
            </a:r>
            <a:r>
              <a:rPr lang="ru-RU" sz="2600" dirty="0">
                <a:latin typeface="Times New Roman"/>
                <a:ea typeface="Calibri"/>
                <a:cs typeface="Times New Roman"/>
              </a:rPr>
              <a:t>развития системы подготовки рабочих кадров </a:t>
            </a:r>
            <a:r>
              <a:rPr lang="ru-RU" sz="2600" dirty="0" smtClean="0">
                <a:latin typeface="Times New Roman"/>
                <a:ea typeface="Calibri"/>
                <a:cs typeface="Times New Roman"/>
              </a:rPr>
              <a:t>и </a:t>
            </a:r>
            <a:r>
              <a:rPr lang="ru-RU" sz="2600" dirty="0">
                <a:latin typeface="Times New Roman"/>
                <a:ea typeface="Calibri"/>
                <a:cs typeface="Times New Roman"/>
              </a:rPr>
              <a:t>формирования прикладных квалификаций до 2020 </a:t>
            </a:r>
            <a:r>
              <a:rPr lang="ru-RU" sz="2600" dirty="0" smtClean="0">
                <a:latin typeface="Times New Roman"/>
                <a:ea typeface="Calibri"/>
                <a:cs typeface="Times New Roman"/>
              </a:rPr>
              <a:t>года. </a:t>
            </a:r>
            <a:endParaRPr lang="ru-RU" sz="2600" dirty="0">
              <a:ea typeface="Calibri"/>
              <a:cs typeface="Times New Roman"/>
            </a:endParaRPr>
          </a:p>
          <a:p>
            <a:pPr lvl="0">
              <a:lnSpc>
                <a:spcPct val="120000"/>
              </a:lnSpc>
              <a:buFont typeface="+mj-lt"/>
              <a:buAutoNum type="arabicPeriod"/>
              <a:tabLst>
                <a:tab pos="630555" algn="l"/>
              </a:tabLst>
            </a:pPr>
            <a:endParaRPr lang="ru-RU" sz="2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521759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ПРОФЕССИОНАЛЬНАЯ ПЕДАГОГИКА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381642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lvl="0" indent="0" algn="ctr">
              <a:buNone/>
            </a:pP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теоретического и практико-ориентированного научного знания, которое распространяется на всю систему профессиональной подготовки человека, независимо от его возраста, уровня предшествующего образования, объектов, характера и профиля трудовой и профессиональной деятельности.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Стрелка вниз 3"/>
          <p:cNvSpPr/>
          <p:nvPr/>
        </p:nvSpPr>
        <p:spPr>
          <a:xfrm>
            <a:off x="4211960" y="1484784"/>
            <a:ext cx="720080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72422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3600" dirty="0" smtClean="0"/>
              <a:t>ПРОФЕССИОНАЛЬНАЯ ПЕДАГОГИКА</a:t>
            </a:r>
            <a:endParaRPr lang="ru-RU" sz="3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35962061"/>
              </p:ext>
            </p:extLst>
          </p:nvPr>
        </p:nvGraphicFramePr>
        <p:xfrm>
          <a:off x="323528" y="1196752"/>
          <a:ext cx="8568952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394749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/>
                <a:ea typeface="Calibri"/>
              </a:rPr>
              <a:t>Функции</a:t>
            </a:r>
            <a:r>
              <a:rPr lang="ru-RU" dirty="0" smtClean="0">
                <a:latin typeface="Times New Roman"/>
                <a:ea typeface="Calibri"/>
              </a:rPr>
              <a:t> </a:t>
            </a:r>
            <a:r>
              <a:rPr lang="ru-RU" dirty="0">
                <a:latin typeface="Times New Roman"/>
                <a:ea typeface="Calibri"/>
              </a:rPr>
              <a:t>профессионального образования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32859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 indent="450215" algn="just">
              <a:lnSpc>
                <a:spcPct val="120000"/>
              </a:lnSpc>
              <a:spcAft>
                <a:spcPts val="0"/>
              </a:spcAft>
            </a:pPr>
            <a:r>
              <a:rPr lang="ru-RU" sz="8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реляционная</a:t>
            </a:r>
            <a:r>
              <a:rPr lang="ru-RU" sz="8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- освоение </a:t>
            </a:r>
            <a:r>
              <a:rPr lang="ru-RU" sz="8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обучающимися определённых социальных ролей и статусов, приобретаемых в процессе социализации и вхождения в мир </a:t>
            </a:r>
            <a:r>
              <a:rPr lang="ru-RU" sz="8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культуры; </a:t>
            </a:r>
          </a:p>
          <a:p>
            <a:pPr indent="450215" algn="just">
              <a:lnSpc>
                <a:spcPct val="120000"/>
              </a:lnSpc>
              <a:spcAft>
                <a:spcPts val="0"/>
              </a:spcAft>
            </a:pPr>
            <a:r>
              <a:rPr lang="ru-RU" sz="8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регулятивная</a:t>
            </a:r>
            <a:r>
              <a:rPr lang="ru-RU" sz="8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- нацеленность </a:t>
            </a:r>
            <a:r>
              <a:rPr lang="ru-RU" sz="8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 выработку определённых стандартов поведения и социального контроля за действиями и поступками индивида - члена профессионального образовательного </a:t>
            </a:r>
            <a:r>
              <a:rPr lang="ru-RU" sz="8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сообщества; </a:t>
            </a:r>
          </a:p>
          <a:p>
            <a:pPr indent="450215" algn="just">
              <a:lnSpc>
                <a:spcPct val="120000"/>
              </a:lnSpc>
              <a:spcAft>
                <a:spcPts val="0"/>
              </a:spcAft>
            </a:pPr>
            <a:r>
              <a:rPr lang="ru-RU" sz="8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аксиологическая</a:t>
            </a:r>
            <a:r>
              <a:rPr lang="ru-RU" sz="8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– становление ценностной сферы личности;</a:t>
            </a:r>
          </a:p>
          <a:p>
            <a:pPr indent="450215" algn="just">
              <a:lnSpc>
                <a:spcPct val="120000"/>
              </a:lnSpc>
              <a:spcAft>
                <a:spcPts val="0"/>
              </a:spcAft>
            </a:pPr>
            <a:r>
              <a:rPr lang="ru-RU" sz="8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группа </a:t>
            </a:r>
            <a:r>
              <a:rPr lang="ru-RU" sz="8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функций, указывающая на </a:t>
            </a:r>
            <a:r>
              <a:rPr lang="ru-RU" sz="80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особенности</a:t>
            </a:r>
            <a:r>
              <a:rPr lang="ru-RU" sz="8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80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системы</a:t>
            </a:r>
            <a:r>
              <a:rPr lang="ru-RU" sz="8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профессионального образования в ряду других социокультурных институтов (образовательная, воспитательная, развивающая, мировоззренческая, инновационная, экономическая функции);</a:t>
            </a:r>
          </a:p>
          <a:p>
            <a:pPr indent="450215" algn="just">
              <a:lnSpc>
                <a:spcPct val="120000"/>
              </a:lnSpc>
              <a:spcAft>
                <a:spcPts val="0"/>
              </a:spcAft>
            </a:pPr>
            <a:r>
              <a:rPr lang="ru-RU" sz="8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неявные</a:t>
            </a:r>
            <a:r>
              <a:rPr lang="ru-RU" sz="8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– латентные - статусная </a:t>
            </a:r>
            <a:r>
              <a:rPr lang="ru-RU" sz="8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 </a:t>
            </a:r>
            <a:r>
              <a:rPr lang="ru-RU" sz="8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политическая стабилизация личности</a:t>
            </a:r>
            <a:r>
              <a:rPr lang="ru-RU" sz="7200" dirty="0" smtClean="0">
                <a:latin typeface="Times New Roman"/>
                <a:ea typeface="Calibri"/>
                <a:cs typeface="Times New Roman"/>
              </a:rPr>
              <a:t>.  </a:t>
            </a:r>
          </a:p>
          <a:p>
            <a:pPr indent="0" algn="r">
              <a:lnSpc>
                <a:spcPct val="120000"/>
              </a:lnSpc>
              <a:spcAft>
                <a:spcPts val="0"/>
              </a:spcAft>
              <a:buNone/>
            </a:pPr>
            <a:endParaRPr lang="ru-RU" sz="4800" dirty="0" smtClean="0">
              <a:latin typeface="Times New Roman"/>
              <a:ea typeface="Calibri"/>
              <a:cs typeface="Times New Roman"/>
            </a:endParaRPr>
          </a:p>
          <a:p>
            <a:pPr indent="0" algn="r">
              <a:lnSpc>
                <a:spcPct val="120000"/>
              </a:lnSpc>
              <a:spcAft>
                <a:spcPts val="0"/>
              </a:spcAft>
              <a:buNone/>
            </a:pPr>
            <a:r>
              <a:rPr lang="ru-RU" sz="4800" dirty="0" smtClean="0">
                <a:latin typeface="Times New Roman"/>
                <a:ea typeface="Calibri"/>
                <a:cs typeface="Times New Roman"/>
              </a:rPr>
              <a:t>см</a:t>
            </a:r>
            <a:r>
              <a:rPr lang="ru-RU" sz="4800" dirty="0">
                <a:latin typeface="Times New Roman"/>
                <a:ea typeface="Calibri"/>
                <a:cs typeface="Times New Roman"/>
              </a:rPr>
              <a:t>. Педагогика профессионального образования: Учеб. пос. для студентов </a:t>
            </a:r>
            <a:r>
              <a:rPr lang="ru-RU" sz="4800" dirty="0" err="1">
                <a:latin typeface="Times New Roman"/>
                <a:ea typeface="Calibri"/>
                <a:cs typeface="Times New Roman"/>
              </a:rPr>
              <a:t>высш</a:t>
            </a:r>
            <a:r>
              <a:rPr lang="ru-RU" sz="4800" dirty="0">
                <a:latin typeface="Times New Roman"/>
                <a:ea typeface="Calibri"/>
                <a:cs typeface="Times New Roman"/>
              </a:rPr>
              <a:t>. учеб. </a:t>
            </a:r>
            <a:r>
              <a:rPr lang="ru-RU" sz="4800" dirty="0" smtClean="0">
                <a:latin typeface="Times New Roman"/>
                <a:ea typeface="Calibri"/>
                <a:cs typeface="Times New Roman"/>
              </a:rPr>
              <a:t>заведений / </a:t>
            </a:r>
            <a:r>
              <a:rPr lang="ru-RU" sz="4800" dirty="0">
                <a:latin typeface="Times New Roman"/>
                <a:ea typeface="Calibri"/>
                <a:cs typeface="Times New Roman"/>
              </a:rPr>
              <a:t>Под ред. В.А. </a:t>
            </a:r>
            <a:r>
              <a:rPr lang="ru-RU" sz="4800" dirty="0" err="1">
                <a:latin typeface="Times New Roman"/>
                <a:ea typeface="Calibri"/>
                <a:cs typeface="Times New Roman"/>
              </a:rPr>
              <a:t>Сластёнина</a:t>
            </a:r>
            <a:r>
              <a:rPr lang="ru-RU" sz="4800" dirty="0">
                <a:latin typeface="Times New Roman"/>
                <a:ea typeface="Calibri"/>
                <a:cs typeface="Times New Roman"/>
              </a:rPr>
              <a:t>. - 2-е изд. – М.: Издатель. центр «Академия», 2006 (10</a:t>
            </a:r>
            <a:r>
              <a:rPr lang="ru-RU" sz="4800" dirty="0" smtClean="0">
                <a:latin typeface="Times New Roman"/>
                <a:ea typeface="Calibri"/>
                <a:cs typeface="Times New Roman"/>
              </a:rPr>
              <a:t>).</a:t>
            </a:r>
            <a:endParaRPr lang="ru-RU" sz="48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406025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60648"/>
            <a:ext cx="8712968" cy="1368152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 начального и среднего профессионального образования РФ </a:t>
            </a:r>
            <a:r>
              <a:rPr lang="ru-RU" sz="32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 </a:t>
            </a:r>
            <a:r>
              <a:rPr lang="ru-RU" sz="32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нач. </a:t>
            </a:r>
            <a:r>
              <a:rPr lang="ru-RU" sz="32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ХХ</a:t>
            </a:r>
            <a:r>
              <a:rPr lang="en-US" sz="32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I</a:t>
            </a:r>
            <a:r>
              <a:rPr lang="ru-RU" sz="32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в</a:t>
            </a:r>
            <a:r>
              <a:rPr lang="ru-RU" sz="3200" dirty="0" smtClean="0">
                <a:latin typeface="Times New Roman"/>
                <a:ea typeface="Times New Roman"/>
                <a:cs typeface="Times New Roman"/>
              </a:rPr>
              <a:t> 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353347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lvl="0">
              <a:lnSpc>
                <a:spcPct val="120000"/>
              </a:lnSpc>
            </a:pPr>
            <a:r>
              <a:rPr lang="ru-RU"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</a:t>
            </a:r>
            <a:r>
              <a:rPr lang="ru-RU" sz="24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еразвитость целостности системы</a:t>
            </a:r>
          </a:p>
          <a:p>
            <a:pPr lvl="0">
              <a:lnSpc>
                <a:spcPct val="120000"/>
              </a:lnSpc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убъективная оценка качества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,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не отвечающая  запросам общества</a:t>
            </a:r>
          </a:p>
          <a:p>
            <a:pPr lvl="0">
              <a:lnSpc>
                <a:spcPct val="120000"/>
              </a:lnSpc>
            </a:pP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низкий уровень доступности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начального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образования</a:t>
            </a:r>
          </a:p>
          <a:p>
            <a:pPr lvl="0">
              <a:lnSpc>
                <a:spcPct val="120000"/>
              </a:lnSpc>
            </a:pP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отсутствие системы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трудоустройства выпускников учреждений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профобразования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неэффективность управления и организации учебного процесса</a:t>
            </a:r>
          </a:p>
          <a:p>
            <a:pPr lvl="0">
              <a:lnSpc>
                <a:spcPct val="120000"/>
              </a:lnSpc>
            </a:pP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устаревшие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схемы финансирования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др.</a:t>
            </a:r>
            <a:endParaRPr lang="ru-RU" sz="2400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08013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Задачи стратегии реформирования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36000" lvl="0" indent="360000">
              <a:lnSpc>
                <a:spcPct val="12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28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разработка новых стандартов</a:t>
            </a:r>
            <a:endParaRPr lang="ru-RU" sz="2800" dirty="0">
              <a:solidFill>
                <a:prstClr val="black"/>
              </a:solidFill>
              <a:latin typeface="Times New Roman"/>
              <a:ea typeface="Times New Roman"/>
              <a:cs typeface="Times New Roman"/>
            </a:endParaRPr>
          </a:p>
          <a:p>
            <a:pPr marL="36000" lvl="0" indent="360000">
              <a:lnSpc>
                <a:spcPct val="12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28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обновление рынка кадров</a:t>
            </a:r>
          </a:p>
          <a:p>
            <a:pPr marL="36000" lvl="0" indent="360000">
              <a:lnSpc>
                <a:spcPct val="12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28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структурные экономические </a:t>
            </a:r>
            <a:r>
              <a:rPr lang="ru-RU" sz="28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изменения</a:t>
            </a:r>
            <a:endParaRPr lang="ru-RU" sz="2800" dirty="0">
              <a:solidFill>
                <a:prstClr val="black"/>
              </a:solidFill>
              <a:latin typeface="Times New Roman"/>
              <a:ea typeface="Times New Roman"/>
              <a:cs typeface="Times New Roman"/>
            </a:endParaRPr>
          </a:p>
          <a:p>
            <a:pPr marL="36000" lvl="0" indent="360000">
              <a:lnSpc>
                <a:spcPct val="12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28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совершенствование классификатора специальностей</a:t>
            </a:r>
          </a:p>
          <a:p>
            <a:pPr marL="36000" lvl="0" indent="360000">
              <a:lnSpc>
                <a:spcPct val="12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28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расширение международного сотрудничества</a:t>
            </a:r>
          </a:p>
          <a:p>
            <a:pPr marL="36000" lvl="0" indent="360000">
              <a:lnSpc>
                <a:spcPct val="12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28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повышение квалификации</a:t>
            </a:r>
          </a:p>
          <a:p>
            <a:pPr marL="36000" lvl="0" indent="360000">
              <a:lnSpc>
                <a:spcPct val="12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28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введение дистанционного образования</a:t>
            </a:r>
          </a:p>
          <a:p>
            <a:pPr marL="36000" lvl="0" indent="360000">
              <a:lnSpc>
                <a:spcPct val="12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28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развитие методик </a:t>
            </a:r>
            <a:r>
              <a:rPr lang="ru-RU" sz="28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профобразования и др.</a:t>
            </a:r>
            <a:endParaRPr lang="ru-RU" sz="2800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075159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832</TotalTime>
  <Words>1409</Words>
  <Application>Microsoft Office PowerPoint</Application>
  <PresentationFormat>Экран (4:3)</PresentationFormat>
  <Paragraphs>136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ОБЩАЯ   И ПРОФЕССИОНАЛЬНАЯ ПЕДАГОГИКА</vt:lpstr>
      <vt:lpstr>Тема 3.3 Основные задачи, структура и организационные особенности начального и среднего профессионального образования</vt:lpstr>
      <vt:lpstr>Презентация PowerPoint</vt:lpstr>
      <vt:lpstr>ПЛАН</vt:lpstr>
      <vt:lpstr>ПРОФЕССИОНАЛЬНАЯ ПЕДАГОГИКА</vt:lpstr>
      <vt:lpstr>ПРОФЕССИОНАЛЬНАЯ ПЕДАГОГИКА</vt:lpstr>
      <vt:lpstr>Функции профессионального образования</vt:lpstr>
      <vt:lpstr>Проблемы начального и среднего профессионального образования РФ в нач. ХХI в </vt:lpstr>
      <vt:lpstr>Задачи стратегии реформирования</vt:lpstr>
      <vt:lpstr>Тенденции развития системы НПО и СПО:</vt:lpstr>
      <vt:lpstr>Тенденции развития системы НПО и СПО:</vt:lpstr>
      <vt:lpstr>Основные направления развития  </vt:lpstr>
      <vt:lpstr>Организационно-педагогические условия реализации направлений</vt:lpstr>
      <vt:lpstr>Задачи начального профессионального образования:</vt:lpstr>
      <vt:lpstr>Задачи среднего профессионального образования:</vt:lpstr>
      <vt:lpstr>ЗАДАЧИ</vt:lpstr>
      <vt:lpstr>Две задачи реформы профессионального образования  (из доклада специалистов Всемирного банка)</vt:lpstr>
      <vt:lpstr>Две задачи реформы профессионального образования  (из доклада специалистов Всемирного банка)</vt:lpstr>
      <vt:lpstr>Цель модернизации профессионального образования -</vt:lpstr>
      <vt:lpstr>Оценка состояния отечественной системы профессионального образования </vt:lpstr>
      <vt:lpstr> Проблемы системы профессионального образования (из доклада специалистов Всемирного банка): </vt:lpstr>
      <vt:lpstr>национальный проект "Образование"  (2007г.)</vt:lpstr>
      <vt:lpstr>СУЩНОСТЬ  НАПРАВЛЕНИЯ  ПОДДЕРЖКИ</vt:lpstr>
      <vt:lpstr>СОЦИАЛЬНОЕ ПАРТНЕРСТВО В УПРАВЛЕНИИ   ПРОЦЕССОМ МОДЕРНИЗАЦИИ НАЧАЛЬНОГО И   СРЕДНЕГО ПРОФЕССИОНАЛЬНОГО   ОБРАЗОВАНИЯ В РОССИЙСКОЙ ФЕДЕРАЦИИ</vt:lpstr>
      <vt:lpstr>Условие модернизации профессионального образования</vt:lpstr>
      <vt:lpstr>Презентация PowerPoint</vt:lpstr>
      <vt:lpstr>ЗАДАЧИ  СОЦИАЛЬНОГО ПАРТНЕРСТВА</vt:lpstr>
      <vt:lpstr>ЗАДАЧИ  ПАРТНЕРСТВА</vt:lpstr>
      <vt:lpstr>ПРОТИВОРЕЧИЯ</vt:lpstr>
      <vt:lpstr>ПРОТИВОРЕЧИЯ</vt:lpstr>
      <vt:lpstr>Презентация PowerPoint</vt:lpstr>
      <vt:lpstr>  Стратегия развития системы подготовки рабочих кадров и формирования прикладных квалификаций до 2020 года.  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Лекция 7 Тема 2.4 Основные задачи, структура и организационные особенности начального профессионального образования</dc:title>
  <dc:creator>Власова Татьяна Ивановна</dc:creator>
  <cp:lastModifiedBy>Власова Татьяна Ивановна</cp:lastModifiedBy>
  <cp:revision>37</cp:revision>
  <dcterms:created xsi:type="dcterms:W3CDTF">2014-03-04T11:01:28Z</dcterms:created>
  <dcterms:modified xsi:type="dcterms:W3CDTF">2015-10-01T08:58:20Z</dcterms:modified>
</cp:coreProperties>
</file>