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86" r:id="rId2"/>
    <p:sldId id="256" r:id="rId3"/>
    <p:sldId id="257" r:id="rId4"/>
    <p:sldId id="258" r:id="rId5"/>
    <p:sldId id="259" r:id="rId6"/>
    <p:sldId id="27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6" r:id="rId18"/>
    <p:sldId id="270" r:id="rId19"/>
    <p:sldId id="284" r:id="rId20"/>
    <p:sldId id="271" r:id="rId21"/>
    <p:sldId id="285" r:id="rId22"/>
    <p:sldId id="281" r:id="rId23"/>
    <p:sldId id="272" r:id="rId24"/>
    <p:sldId id="282" r:id="rId25"/>
    <p:sldId id="273" r:id="rId26"/>
    <p:sldId id="274" r:id="rId27"/>
    <p:sldId id="275" r:id="rId28"/>
    <p:sldId id="2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7" autoAdjust="0"/>
  </p:normalViewPr>
  <p:slideViewPr>
    <p:cSldViewPr>
      <p:cViewPr varScale="1">
        <p:scale>
          <a:sx n="51" d="100"/>
          <a:sy n="51" d="100"/>
        </p:scale>
        <p:origin x="-1243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1491E-2D61-455F-ADEB-3B56C245EAA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9EFC8-2AD1-45A9-8F7A-3E1081194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days.peoples.ru/0814.html" TargetMode="External"/><Relationship Id="rId2" Type="http://schemas.openxmlformats.org/officeDocument/2006/relationships/hyperlink" Target="http://days.peoples.ru/0504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www.worlds.ru/europe/germany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ru.wikipedia.org/wiki/%D0%A4%D0%B0%D0%B9%D0%BB:John_Dewey_lib.jpg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29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Дидактика – от греческого </a:t>
            </a:r>
            <a:r>
              <a:rPr lang="en-US" b="1" dirty="0" err="1" smtClean="0"/>
              <a:t>didaktikos</a:t>
            </a:r>
            <a:r>
              <a:rPr lang="en-US" b="1" dirty="0" smtClean="0"/>
              <a:t> </a:t>
            </a:r>
            <a:r>
              <a:rPr lang="ru-RU" b="1" dirty="0" smtClean="0"/>
              <a:t>– поучающий – </a:t>
            </a:r>
            <a:r>
              <a:rPr lang="ru-RU" dirty="0" smtClean="0"/>
              <a:t>изучает: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400" b="1" dirty="0" smtClean="0"/>
              <a:t>содержание</a:t>
            </a:r>
            <a:r>
              <a:rPr lang="ru-RU" sz="4400" b="1" dirty="0"/>
              <a:t>,</a:t>
            </a:r>
          </a:p>
          <a:p>
            <a:pPr lvl="0"/>
            <a:r>
              <a:rPr lang="ru-RU" sz="4400" b="1" dirty="0"/>
              <a:t>закономерности, </a:t>
            </a:r>
          </a:p>
          <a:p>
            <a:pPr lvl="0"/>
            <a:r>
              <a:rPr lang="ru-RU" sz="4400" b="1" dirty="0"/>
              <a:t>принципы,</a:t>
            </a:r>
          </a:p>
          <a:p>
            <a:pPr lvl="0"/>
            <a:r>
              <a:rPr lang="ru-RU" sz="4400" b="1" dirty="0"/>
              <a:t>методы образования,</a:t>
            </a:r>
          </a:p>
          <a:p>
            <a:pPr lvl="0"/>
            <a:r>
              <a:rPr lang="ru-RU" sz="4400" b="1" dirty="0"/>
              <a:t>методы обучения.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Предмет </a:t>
            </a:r>
            <a:r>
              <a:rPr lang="ru-RU" sz="4400" dirty="0"/>
              <a:t>дидактики – это воспитание и развитие личности в процессе разных видов учебной </a:t>
            </a:r>
            <a:r>
              <a:rPr lang="ru-RU" sz="4400" dirty="0" smtClean="0"/>
              <a:t>деятельности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// </a:t>
            </a:r>
            <a:r>
              <a:rPr lang="ru-RU" dirty="0" err="1" smtClean="0"/>
              <a:t>Загвязинский</a:t>
            </a:r>
            <a:r>
              <a:rPr lang="ru-RU" dirty="0" smtClean="0"/>
              <a:t> </a:t>
            </a:r>
            <a:r>
              <a:rPr lang="ru-RU" dirty="0"/>
              <a:t>В.И. Теория обучения. Современная интерпретация. М, 2004, </a:t>
            </a:r>
            <a:r>
              <a:rPr lang="ru-RU" dirty="0" smtClean="0"/>
              <a:t>С.6. 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/>
              <a:t>Главный предмет изучения дидактики – это процесс обучения. </a:t>
            </a: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Период </a:t>
            </a:r>
            <a:r>
              <a:rPr lang="ru-RU" sz="4800" b="1" dirty="0"/>
              <a:t>школьного обучения рассматривается как труд детей и подростков.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algn="ctr">
              <a:buNone/>
            </a:pPr>
            <a:r>
              <a:rPr lang="ru-RU" sz="8000" b="1" dirty="0"/>
              <a:t>Когда же возникла дидактика? 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Термин «дидактика» впервые </a:t>
            </a:r>
            <a:r>
              <a:rPr lang="ru-RU" sz="4400" b="1" dirty="0"/>
              <a:t>был введен в употребление в 1613г. немецким языковедом и педагогом </a:t>
            </a:r>
            <a:r>
              <a:rPr lang="ru-RU" sz="4400" b="1" dirty="0" err="1"/>
              <a:t>Вольфгантом</a:t>
            </a:r>
            <a:r>
              <a:rPr lang="ru-RU" sz="4400" b="1" dirty="0"/>
              <a:t> </a:t>
            </a:r>
            <a:r>
              <a:rPr lang="ru-RU" sz="4400" b="1" dirty="0" err="1"/>
              <a:t>Ратке</a:t>
            </a:r>
            <a:r>
              <a:rPr lang="ru-RU" sz="4400" b="1" dirty="0"/>
              <a:t> (1571-1635гг.), который придерживался природосообразного обучения.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 другой стороны, откуда возникла идея об учебном труде?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Ответ на вопрос мы найдем в истории влияния протестантизма на образование.</a:t>
            </a:r>
            <a:endParaRPr lang="ru-RU" sz="48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2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/>
              <a:t>В</a:t>
            </a:r>
            <a:r>
              <a:rPr lang="ru-RU" sz="6600" b="1" dirty="0" smtClean="0"/>
              <a:t>лияние протестантизма на образование</a:t>
            </a:r>
            <a:endParaRPr lang="ru-RU" sz="6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8643966" cy="67151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/>
              <a:t>Вопрос 3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6600" b="1" dirty="0" smtClean="0"/>
              <a:t>«</a:t>
            </a:r>
            <a:r>
              <a:rPr lang="ru-RU" sz="6600" b="1" dirty="0"/>
              <a:t>Великая дидактика» </a:t>
            </a:r>
            <a:r>
              <a:rPr lang="ru-RU" sz="6600" b="1" dirty="0" smtClean="0"/>
              <a:t>Я.А. Коменского</a:t>
            </a:r>
            <a:r>
              <a:rPr lang="ru-RU" sz="6600" b="1" dirty="0"/>
              <a:t>.</a:t>
            </a:r>
            <a:endParaRPr lang="ru-RU" sz="6600" dirty="0"/>
          </a:p>
          <a:p>
            <a:pPr algn="ctr">
              <a:buNone/>
            </a:pPr>
            <a:endParaRPr lang="ru-RU" sz="6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Ян </a:t>
            </a:r>
            <a:r>
              <a:rPr lang="ru-RU" dirty="0" err="1" smtClean="0"/>
              <a:t>Амос</a:t>
            </a:r>
            <a:r>
              <a:rPr lang="ru-RU" dirty="0" smtClean="0"/>
              <a:t> Коменский</a:t>
            </a:r>
            <a:br>
              <a:rPr lang="ru-RU" dirty="0" smtClean="0"/>
            </a:br>
            <a:r>
              <a:rPr lang="ru-RU" sz="3100" dirty="0" smtClean="0"/>
              <a:t>( 28.03.1592 года [</a:t>
            </a:r>
            <a:r>
              <a:rPr lang="ru-RU" sz="3100" dirty="0" err="1" smtClean="0"/>
              <a:t>Нивнице</a:t>
            </a:r>
            <a:r>
              <a:rPr lang="ru-RU" sz="3100" dirty="0" smtClean="0"/>
              <a:t>, Южная Моравия ]- 15.11.1670 года [Амстердам]) </a:t>
            </a:r>
            <a:endParaRPr lang="ru-RU" sz="3100" dirty="0"/>
          </a:p>
        </p:txBody>
      </p:sp>
      <p:pic>
        <p:nvPicPr>
          <p:cNvPr id="4" name="Содержимое 3" descr="Коменски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4666" y="1600200"/>
            <a:ext cx="3274667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3"/>
            <a:ext cx="7772400" cy="2386028"/>
          </a:xfrm>
        </p:spPr>
        <p:txBody>
          <a:bodyPr>
            <a:normAutofit/>
          </a:bodyPr>
          <a:lstStyle/>
          <a:p>
            <a:r>
              <a:rPr lang="ru-RU" dirty="0"/>
              <a:t>Тема </a:t>
            </a:r>
            <a:r>
              <a:rPr lang="ru-RU" dirty="0" smtClean="0"/>
              <a:t>5.1 </a:t>
            </a:r>
            <a:r>
              <a:rPr lang="ru-RU" b="1" dirty="0" smtClean="0"/>
              <a:t>Дидактика </a:t>
            </a:r>
            <a:r>
              <a:rPr lang="ru-RU" b="1" dirty="0"/>
              <a:t>как наука. Методологические основы </a:t>
            </a:r>
            <a:br>
              <a:rPr lang="ru-RU" b="1" dirty="0"/>
            </a:br>
            <a:r>
              <a:rPr lang="ru-RU" b="1" dirty="0"/>
              <a:t>образовательного процесса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</a:t>
            </a:r>
            <a:r>
              <a:rPr lang="ru-RU" dirty="0" err="1" smtClean="0">
                <a:solidFill>
                  <a:schemeClr val="tx1"/>
                </a:solidFill>
              </a:rPr>
              <a:t>пед</a:t>
            </a:r>
            <a:r>
              <a:rPr lang="ru-RU" dirty="0" smtClean="0">
                <a:solidFill>
                  <a:schemeClr val="tx1"/>
                </a:solidFill>
              </a:rPr>
              <a:t>. наук, проф.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Татьяна Ивановна Власова</a:t>
            </a:r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Вопрос 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/>
              <a:t>Дидактика Гербарта</a:t>
            </a:r>
            <a:r>
              <a:rPr lang="ru-RU" sz="8000" dirty="0" smtClean="0"/>
              <a:t/>
            </a:r>
            <a:br>
              <a:rPr lang="ru-RU" sz="8000" dirty="0" smtClean="0"/>
            </a:br>
            <a:endParaRPr lang="ru-RU" sz="8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Иоганн Фридрих </a:t>
            </a:r>
            <a:r>
              <a:rPr lang="ru-RU" dirty="0" err="1" smtClean="0"/>
              <a:t>Гербарт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( </a:t>
            </a:r>
            <a:r>
              <a:rPr lang="ru-RU" sz="3100" dirty="0" smtClean="0">
                <a:hlinkClick r:id="rId2" tooltip="Иоганн Фридрих Гербарт родился (Iohann Friedrich Herbart born)"/>
              </a:rPr>
              <a:t>04.05</a:t>
            </a:r>
            <a:r>
              <a:rPr lang="ru-RU" sz="3100" dirty="0" smtClean="0"/>
              <a:t>.1776 года [Ольденбург]- </a:t>
            </a:r>
            <a:r>
              <a:rPr lang="ru-RU" sz="3100" dirty="0" smtClean="0">
                <a:hlinkClick r:id="rId3" tooltip="Иоганн Фридрих Гербарт скончался (Iohann Friedrich Herbart died)"/>
              </a:rPr>
              <a:t>14.08</a:t>
            </a:r>
            <a:r>
              <a:rPr lang="ru-RU" sz="3100" dirty="0" smtClean="0"/>
              <a:t>.1841 года [Кёнигсберг]) </a:t>
            </a:r>
            <a:r>
              <a:rPr lang="ru-RU" sz="3100" dirty="0" smtClean="0">
                <a:hlinkClick r:id="rId4" tooltip="Германия обзоры (germany)"/>
              </a:rPr>
              <a:t>Германия (</a:t>
            </a:r>
            <a:r>
              <a:rPr lang="ru-RU" sz="3100" dirty="0" err="1" smtClean="0">
                <a:hlinkClick r:id="rId4" tooltip="Германия обзоры (germany)"/>
              </a:rPr>
              <a:t>Germany</a:t>
            </a:r>
            <a:r>
              <a:rPr lang="ru-RU" sz="3100" dirty="0" smtClean="0">
                <a:hlinkClick r:id="rId4" tooltip="Германия обзоры (germany)"/>
              </a:rPr>
              <a:t>)</a:t>
            </a:r>
            <a:r>
              <a:rPr lang="ru-RU" sz="3100" dirty="0" smtClean="0"/>
              <a:t> </a:t>
            </a:r>
            <a:br>
              <a:rPr lang="ru-RU" sz="3100" dirty="0" smtClean="0"/>
            </a:br>
            <a:endParaRPr lang="ru-RU" sz="3100" dirty="0"/>
          </a:p>
        </p:txBody>
      </p:sp>
      <p:pic>
        <p:nvPicPr>
          <p:cNvPr id="4" name="Содержимое 3" descr="image005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143240" y="1643050"/>
            <a:ext cx="2858174" cy="4716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Элементы сознания представления. </a:t>
            </a:r>
            <a:br>
              <a:rPr lang="ru-RU" sz="3200" dirty="0" smtClean="0"/>
            </a:br>
            <a:r>
              <a:rPr lang="ru-RU" sz="3200" dirty="0" smtClean="0"/>
              <a:t>По </a:t>
            </a:r>
            <a:r>
              <a:rPr lang="ru-RU" sz="3200" dirty="0" err="1" smtClean="0"/>
              <a:t>Гербарту</a:t>
            </a:r>
            <a:r>
              <a:rPr lang="ru-RU" sz="3200" dirty="0" smtClean="0"/>
              <a:t>, в сознании три области: </a:t>
            </a:r>
            <a:br>
              <a:rPr lang="ru-RU" sz="3200" dirty="0" smtClean="0"/>
            </a:br>
            <a:r>
              <a:rPr lang="ru-RU" sz="3200" dirty="0" smtClean="0"/>
              <a:t>- ясное сознания, </a:t>
            </a:r>
            <a:br>
              <a:rPr lang="ru-RU" sz="3200" dirty="0" smtClean="0"/>
            </a:br>
            <a:r>
              <a:rPr lang="ru-RU" sz="3200" dirty="0" smtClean="0"/>
              <a:t>- «просто» сознание, </a:t>
            </a:r>
            <a:br>
              <a:rPr lang="ru-RU" sz="3200" dirty="0" smtClean="0"/>
            </a:br>
            <a:r>
              <a:rPr lang="ru-RU" sz="3200" dirty="0" smtClean="0"/>
              <a:t>- бессознательное, </a:t>
            </a:r>
            <a:br>
              <a:rPr lang="ru-RU" sz="3200" dirty="0" smtClean="0"/>
            </a:br>
            <a:r>
              <a:rPr lang="ru-RU" sz="3200" dirty="0" smtClean="0"/>
              <a:t>между которыми существуют переходы («пороги»).  </a:t>
            </a:r>
            <a:r>
              <a:rPr lang="ru-RU" sz="3200" smtClean="0"/>
              <a:t>Возможен </a:t>
            </a:r>
            <a:r>
              <a:rPr lang="ru-RU" sz="3200" dirty="0" smtClean="0"/>
              <a:t>переход представлений из бессознательного в сознание за счет силы самого представления и количества связей данного представления с прошлым опытом, а также — обратный переход представления в область бессознательного, получивший </a:t>
            </a:r>
            <a:r>
              <a:rPr lang="ru-RU" sz="3200" smtClean="0"/>
              <a:t>название «вытеснения».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Вопрос 5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/>
              <a:t>Дидактика </a:t>
            </a:r>
            <a:r>
              <a:rPr lang="ru-RU" sz="6000" b="1" dirty="0"/>
              <a:t>прогрессистов. Свобода и заданность в обучении.</a:t>
            </a:r>
            <a:endParaRPr lang="ru-RU" sz="60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Джон Дьюи</a:t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(20 октября 1859— 1 июня 1952) </a:t>
            </a:r>
            <a:endParaRPr lang="ru-RU" sz="3600" dirty="0"/>
          </a:p>
        </p:txBody>
      </p:sp>
      <p:pic>
        <p:nvPicPr>
          <p:cNvPr id="4" name="Picture 5" descr="Портрет">
            <a:hlinkClick r:id="rId2" tooltip="Портрет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857224" y="1571612"/>
            <a:ext cx="3520782" cy="4710511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 американский философ и педагог.</a:t>
            </a:r>
          </a:p>
          <a:p>
            <a:pPr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Автор более 30 книг и 900 научных статей по философии, социологии, педагогике и др. дисциплинам.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Вопрос 6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/>
              <a:t>Дидактика </a:t>
            </a:r>
            <a:r>
              <a:rPr lang="ru-RU" sz="6000" b="1" dirty="0"/>
              <a:t>как система. Влияние парадигмы на развитие дидактических систем.</a:t>
            </a:r>
            <a:endParaRPr lang="ru-RU" sz="60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Структурно-функциональная модель дидактической системы</a:t>
            </a:r>
            <a:endParaRPr lang="ru-RU" dirty="0"/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7409" name="Group 1"/>
          <p:cNvGrpSpPr>
            <a:grpSpLocks noChangeAspect="1"/>
          </p:cNvGrpSpPr>
          <p:nvPr/>
        </p:nvGrpSpPr>
        <p:grpSpPr bwMode="auto">
          <a:xfrm>
            <a:off x="928662" y="1428736"/>
            <a:ext cx="7643866" cy="5000660"/>
            <a:chOff x="2274" y="420"/>
            <a:chExt cx="7200" cy="4319"/>
          </a:xfrm>
        </p:grpSpPr>
        <p:sp>
          <p:nvSpPr>
            <p:cNvPr id="17433" name="AutoShape 25"/>
            <p:cNvSpPr>
              <a:spLocks noChangeAspect="1" noChangeArrowheads="1" noTextEdit="1"/>
            </p:cNvSpPr>
            <p:nvPr/>
          </p:nvSpPr>
          <p:spPr bwMode="auto">
            <a:xfrm>
              <a:off x="2274" y="420"/>
              <a:ext cx="7200" cy="431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32" name="Text Box 24"/>
            <p:cNvSpPr txBox="1">
              <a:spLocks noChangeArrowheads="1"/>
            </p:cNvSpPr>
            <p:nvPr/>
          </p:nvSpPr>
          <p:spPr bwMode="auto">
            <a:xfrm>
              <a:off x="5239" y="838"/>
              <a:ext cx="1553" cy="69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Смысл 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образования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31" name="Text Box 23"/>
            <p:cNvSpPr txBox="1">
              <a:spLocks noChangeArrowheads="1"/>
            </p:cNvSpPr>
            <p:nvPr/>
          </p:nvSpPr>
          <p:spPr bwMode="auto">
            <a:xfrm>
              <a:off x="5239" y="1953"/>
              <a:ext cx="1553" cy="69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Цели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обучения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30" name="Text Box 22"/>
            <p:cNvSpPr txBox="1">
              <a:spLocks noChangeArrowheads="1"/>
            </p:cNvSpPr>
            <p:nvPr/>
          </p:nvSpPr>
          <p:spPr bwMode="auto">
            <a:xfrm>
              <a:off x="2698" y="1535"/>
              <a:ext cx="1975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Учитель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9" name="Text Box 21"/>
            <p:cNvSpPr txBox="1">
              <a:spLocks noChangeArrowheads="1"/>
            </p:cNvSpPr>
            <p:nvPr/>
          </p:nvSpPr>
          <p:spPr bwMode="auto">
            <a:xfrm>
              <a:off x="7215" y="1535"/>
              <a:ext cx="1974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Ученик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8" name="Text Box 20"/>
            <p:cNvSpPr txBox="1">
              <a:spLocks noChangeArrowheads="1"/>
            </p:cNvSpPr>
            <p:nvPr/>
          </p:nvSpPr>
          <p:spPr bwMode="auto">
            <a:xfrm>
              <a:off x="4392" y="2928"/>
              <a:ext cx="2964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Образовательные технологии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7" name="Text Box 19"/>
            <p:cNvSpPr txBox="1">
              <a:spLocks noChangeArrowheads="1"/>
            </p:cNvSpPr>
            <p:nvPr/>
          </p:nvSpPr>
          <p:spPr bwMode="auto">
            <a:xfrm>
              <a:off x="4392" y="3346"/>
              <a:ext cx="2965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Формы и методы обучения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6" name="Text Box 18"/>
            <p:cNvSpPr txBox="1">
              <a:spLocks noChangeArrowheads="1"/>
            </p:cNvSpPr>
            <p:nvPr/>
          </p:nvSpPr>
          <p:spPr bwMode="auto">
            <a:xfrm>
              <a:off x="2556" y="2928"/>
              <a:ext cx="1553" cy="69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Содержание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обучения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5" name="Text Box 17"/>
            <p:cNvSpPr txBox="1">
              <a:spLocks noChangeArrowheads="1"/>
            </p:cNvSpPr>
            <p:nvPr/>
          </p:nvSpPr>
          <p:spPr bwMode="auto">
            <a:xfrm>
              <a:off x="7639" y="2928"/>
              <a:ext cx="1553" cy="69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Средства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обучения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4" name="Text Box 16"/>
            <p:cNvSpPr txBox="1">
              <a:spLocks noChangeArrowheads="1"/>
            </p:cNvSpPr>
            <p:nvPr/>
          </p:nvSpPr>
          <p:spPr bwMode="auto">
            <a:xfrm>
              <a:off x="4109" y="4182"/>
              <a:ext cx="3530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РЕЗУЛЬТАТЫ ОБУЧЕНИЯ</a:t>
              </a:r>
              <a:endPara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23" name="Line 15"/>
            <p:cNvSpPr>
              <a:spLocks noChangeShapeType="1"/>
            </p:cNvSpPr>
            <p:nvPr/>
          </p:nvSpPr>
          <p:spPr bwMode="auto">
            <a:xfrm>
              <a:off x="3968" y="699"/>
              <a:ext cx="409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22" name="Line 14"/>
            <p:cNvSpPr>
              <a:spLocks noChangeShapeType="1"/>
            </p:cNvSpPr>
            <p:nvPr/>
          </p:nvSpPr>
          <p:spPr bwMode="auto">
            <a:xfrm>
              <a:off x="3968" y="699"/>
              <a:ext cx="0" cy="8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21" name="Line 13"/>
            <p:cNvSpPr>
              <a:spLocks noChangeShapeType="1"/>
            </p:cNvSpPr>
            <p:nvPr/>
          </p:nvSpPr>
          <p:spPr bwMode="auto">
            <a:xfrm>
              <a:off x="8062" y="699"/>
              <a:ext cx="0" cy="8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>
              <a:off x="4674" y="1813"/>
              <a:ext cx="254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9" name="Line 11"/>
            <p:cNvSpPr>
              <a:spLocks noChangeShapeType="1"/>
            </p:cNvSpPr>
            <p:nvPr/>
          </p:nvSpPr>
          <p:spPr bwMode="auto">
            <a:xfrm>
              <a:off x="5945" y="1535"/>
              <a:ext cx="0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8" name="Line 10"/>
            <p:cNvSpPr>
              <a:spLocks noChangeShapeType="1"/>
            </p:cNvSpPr>
            <p:nvPr/>
          </p:nvSpPr>
          <p:spPr bwMode="auto">
            <a:xfrm>
              <a:off x="5945" y="2649"/>
              <a:ext cx="0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 flipV="1">
              <a:off x="3403" y="2789"/>
              <a:ext cx="0" cy="1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>
              <a:off x="3403" y="2789"/>
              <a:ext cx="50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>
              <a:off x="8486" y="2789"/>
              <a:ext cx="0" cy="1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5945" y="3764"/>
              <a:ext cx="0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3" name="Line 5"/>
            <p:cNvSpPr>
              <a:spLocks noChangeShapeType="1"/>
            </p:cNvSpPr>
            <p:nvPr/>
          </p:nvSpPr>
          <p:spPr bwMode="auto">
            <a:xfrm>
              <a:off x="3121" y="3625"/>
              <a:ext cx="0" cy="8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2" name="Line 4"/>
            <p:cNvSpPr>
              <a:spLocks noChangeShapeType="1"/>
            </p:cNvSpPr>
            <p:nvPr/>
          </p:nvSpPr>
          <p:spPr bwMode="auto">
            <a:xfrm>
              <a:off x="3121" y="4461"/>
              <a:ext cx="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1" name="Line 3"/>
            <p:cNvSpPr>
              <a:spLocks noChangeShapeType="1"/>
            </p:cNvSpPr>
            <p:nvPr/>
          </p:nvSpPr>
          <p:spPr bwMode="auto">
            <a:xfrm>
              <a:off x="8486" y="3625"/>
              <a:ext cx="0" cy="8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10" name="Line 2"/>
            <p:cNvSpPr>
              <a:spLocks noChangeShapeType="1"/>
            </p:cNvSpPr>
            <p:nvPr/>
          </p:nvSpPr>
          <p:spPr bwMode="auto">
            <a:xfrm flipH="1">
              <a:off x="7639" y="4461"/>
              <a:ext cx="84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В зависимости от образовательной парадигмы элементы наполняются определенным содержанием. Существуют: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/>
              <a:t>традиционная </a:t>
            </a:r>
            <a:r>
              <a:rPr lang="ru-RU" b="1" dirty="0"/>
              <a:t>парадигма, направленная на репродукцию знаний,</a:t>
            </a:r>
          </a:p>
          <a:p>
            <a:pPr lvl="0"/>
            <a:r>
              <a:rPr lang="ru-RU" b="1" dirty="0"/>
              <a:t>развивающая парадигма, направленная на развитие способов деятельности учащихся;</a:t>
            </a:r>
          </a:p>
          <a:p>
            <a:pPr lvl="0"/>
            <a:r>
              <a:rPr lang="ru-RU" b="1" dirty="0"/>
              <a:t>личностно ориентированная парадигма, направленная на творческое развитие и саморазвитие учащихся.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415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Понятие </a:t>
            </a:r>
            <a:r>
              <a:rPr lang="ru-RU" dirty="0"/>
              <a:t>«дидактика». Происхождение и развитие дидактики.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Влияние протестантизма на развитие теории обучения.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«Великая дидактика» </a:t>
            </a:r>
            <a:r>
              <a:rPr lang="ru-RU" dirty="0" smtClean="0"/>
              <a:t>Я.А. Коменского</a:t>
            </a:r>
            <a:r>
              <a:rPr lang="ru-RU" dirty="0"/>
              <a:t>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Дидактика Герберта.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Дидактика прогрессистов. Свобода и заданность в обучении.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Дидактика как система. Влияние парадигмы на развитие дидактических систем.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/>
          </a:bodyPr>
          <a:lstStyle/>
          <a:p>
            <a:pPr lvl="0"/>
            <a:r>
              <a:rPr lang="ru-RU" sz="6600" b="1" dirty="0" smtClean="0"/>
              <a:t>Понятие «дидактика». Происхождение и развитие дидактики.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>
            <a:normAutofit/>
          </a:bodyPr>
          <a:lstStyle/>
          <a:p>
            <a:r>
              <a:rPr lang="ru-RU" sz="6000" b="1" dirty="0"/>
              <a:t>Можно ли обойтись без общей теории обучения?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48592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Как включить внутренний механизм мышления учащихся? Какая отрасль педагогики занимается этими вопросами?</a:t>
            </a:r>
            <a:endParaRPr lang="ru-RU" sz="2400" dirty="0"/>
          </a:p>
        </p:txBody>
      </p:sp>
      <p:pic>
        <p:nvPicPr>
          <p:cNvPr id="6" name="Рисунок 5" descr="дети на уроке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467" r="5467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/>
              <a:t>Общими </a:t>
            </a:r>
            <a:r>
              <a:rPr lang="ru-RU" sz="5400" dirty="0" smtClean="0"/>
              <a:t>закономерностями обучения занимается </a:t>
            </a:r>
            <a:r>
              <a:rPr lang="ru-RU" sz="5400" dirty="0"/>
              <a:t>такая область педагогики – как </a:t>
            </a:r>
            <a:r>
              <a:rPr lang="ru-RU" sz="5400" b="1" dirty="0"/>
              <a:t>дидактика</a:t>
            </a:r>
            <a:endParaRPr lang="ru-RU" sz="5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Возникает вопрос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/>
              <a:t>Ч</a:t>
            </a:r>
            <a:r>
              <a:rPr lang="ru-RU" sz="6000" b="1" dirty="0" smtClean="0"/>
              <a:t>ем дидактика отличается от методики обучения?</a:t>
            </a:r>
            <a:br>
              <a:rPr lang="ru-RU" sz="6000" b="1" dirty="0" smtClean="0"/>
            </a:br>
            <a:endParaRPr lang="ru-RU" sz="6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Дидактика отвечает на </a:t>
            </a:r>
            <a:r>
              <a:rPr lang="ru-RU" b="1" dirty="0" smtClean="0"/>
              <a:t>ключевые вопросы</a:t>
            </a:r>
            <a:r>
              <a:rPr lang="ru-RU" dirty="0" smtClean="0"/>
              <a:t> образовательной практики: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Во </a:t>
            </a:r>
            <a:r>
              <a:rPr lang="ru-RU" dirty="0"/>
              <a:t>имя чего и для чего учить, т.е. каковы цели и ценности образования? </a:t>
            </a:r>
            <a:r>
              <a:rPr lang="ru-RU" b="1" dirty="0"/>
              <a:t>– смысл обучения.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Кого учить?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Когда начинать систематическое обучение?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Где учить?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Чему учить, т.е. каково </a:t>
            </a:r>
            <a:r>
              <a:rPr lang="ru-RU" b="1" dirty="0"/>
              <a:t>содержание</a:t>
            </a:r>
            <a:r>
              <a:rPr lang="ru-RU" dirty="0"/>
              <a:t> образования?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Как учить, т.е. каковы </a:t>
            </a:r>
            <a:r>
              <a:rPr lang="ru-RU" b="1" dirty="0"/>
              <a:t>методы</a:t>
            </a:r>
            <a:r>
              <a:rPr lang="ru-RU" dirty="0"/>
              <a:t>, приемы, технологии обучения?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Как создать условия для полноценного и эффективного образования?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437</Words>
  <Application>Microsoft Office PowerPoint</Application>
  <PresentationFormat>Экран (4:3)</PresentationFormat>
  <Paragraphs>82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ОБЩАЯ   И ПРОФЕССИОНАЛЬНАЯ ПЕДАГОГИКА</vt:lpstr>
      <vt:lpstr>Тема 5.1 Дидактика как наука. Методологические основы  образовательного процесса</vt:lpstr>
      <vt:lpstr>ПЛАН</vt:lpstr>
      <vt:lpstr>Понятие «дидактика». Происхождение и развитие дидактики.  </vt:lpstr>
      <vt:lpstr>Можно ли обойтись без общей теории обучения?</vt:lpstr>
      <vt:lpstr>Как включить внутренний механизм мышления учащихся? Какая отрасль педагогики занимается этими вопросами?</vt:lpstr>
      <vt:lpstr>Презентация PowerPoint</vt:lpstr>
      <vt:lpstr>Возникает вопрос  </vt:lpstr>
      <vt:lpstr> Дидактика отвечает на ключевые вопросы образовательной практики:  </vt:lpstr>
      <vt:lpstr>Дидактика – от греческого didaktikos – поучающий – изучает:</vt:lpstr>
      <vt:lpstr>Презентация PowerPoint</vt:lpstr>
      <vt:lpstr>Презентация PowerPoint</vt:lpstr>
      <vt:lpstr>Презентация PowerPoint</vt:lpstr>
      <vt:lpstr>Презентация PowerPoint</vt:lpstr>
      <vt:lpstr>С другой стороны, откуда возникла идея об учебном труде? </vt:lpstr>
      <vt:lpstr>Вопрос 2</vt:lpstr>
      <vt:lpstr>Презентация PowerPoint</vt:lpstr>
      <vt:lpstr>Вопрос 3 </vt:lpstr>
      <vt:lpstr>Ян Амос Коменский ( 28.03.1592 года [Нивнице, Южная Моравия ]- 15.11.1670 года [Амстердам]) </vt:lpstr>
      <vt:lpstr>Вопрос 4 </vt:lpstr>
      <vt:lpstr>Иоганн Фридрих Гербарт ( 04.05.1776 года [Ольденбург]- 14.08.1841 года [Кёнигсберг]) Германия (Germany)  </vt:lpstr>
      <vt:lpstr>Элементы сознания представления.  По Гербарту, в сознании три области:  - ясное сознания,  - «просто» сознание,  - бессознательное,  между которыми существуют переходы («пороги»).  Возможен переход представлений из бессознательного в сознание за счет силы самого представления и количества связей данного представления с прошлым опытом, а также — обратный переход представления в область бессознательного, получивший название «вытеснения». </vt:lpstr>
      <vt:lpstr>Вопрос 5 </vt:lpstr>
      <vt:lpstr>Джон Дьюи (20 октября 1859— 1 июня 1952) </vt:lpstr>
      <vt:lpstr>Вопрос 6 </vt:lpstr>
      <vt:lpstr>Структурно-функциональная модель дидактической системы</vt:lpstr>
      <vt:lpstr>В зависимости от образовательной парадигмы элементы наполняются определенным содержанием. Существуют: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Дидактика как наука. Методологические основы  образовательного процесса</dc:title>
  <dc:creator>Власова</dc:creator>
  <cp:lastModifiedBy>1</cp:lastModifiedBy>
  <cp:revision>30</cp:revision>
  <dcterms:created xsi:type="dcterms:W3CDTF">2011-02-02T12:46:07Z</dcterms:created>
  <dcterms:modified xsi:type="dcterms:W3CDTF">2015-11-01T02:28:00Z</dcterms:modified>
</cp:coreProperties>
</file>