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780" r:id="rId2"/>
    <p:sldMasterId id="2147483792" r:id="rId3"/>
  </p:sldMasterIdLst>
  <p:sldIdLst>
    <p:sldId id="288" r:id="rId4"/>
    <p:sldId id="257" r:id="rId5"/>
    <p:sldId id="259" r:id="rId6"/>
    <p:sldId id="261" r:id="rId7"/>
    <p:sldId id="263" r:id="rId8"/>
    <p:sldId id="262" r:id="rId9"/>
    <p:sldId id="264" r:id="rId10"/>
    <p:sldId id="268" r:id="rId11"/>
    <p:sldId id="260" r:id="rId12"/>
    <p:sldId id="273" r:id="rId13"/>
    <p:sldId id="272" r:id="rId14"/>
    <p:sldId id="265" r:id="rId15"/>
    <p:sldId id="281" r:id="rId16"/>
    <p:sldId id="269" r:id="rId17"/>
    <p:sldId id="258" r:id="rId18"/>
    <p:sldId id="282" r:id="rId19"/>
    <p:sldId id="277" r:id="rId20"/>
    <p:sldId id="283" r:id="rId21"/>
    <p:sldId id="284" r:id="rId22"/>
    <p:sldId id="278" r:id="rId23"/>
    <p:sldId id="275" r:id="rId24"/>
    <p:sldId id="274" r:id="rId25"/>
    <p:sldId id="279" r:id="rId26"/>
    <p:sldId id="285" r:id="rId27"/>
    <p:sldId id="28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F352E8-1D6D-426C-B22A-155D489909E6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3E73BFC-C776-44E7-8B9B-3424B3F9A7B3}">
      <dgm:prSet phldrT="[Текст]"/>
      <dgm:spPr/>
      <dgm:t>
        <a:bodyPr/>
        <a:lstStyle/>
        <a:p>
          <a:r>
            <a:rPr lang="ru-RU" dirty="0" smtClean="0"/>
            <a:t>О ПРИРОДЕ</a:t>
          </a:r>
          <a:endParaRPr lang="ru-RU" dirty="0"/>
        </a:p>
      </dgm:t>
    </dgm:pt>
    <dgm:pt modelId="{547C5348-2057-4699-AD85-AD199CDF06D0}" type="parTrans" cxnId="{AF186075-9804-441E-83C7-460D9F051D19}">
      <dgm:prSet/>
      <dgm:spPr/>
      <dgm:t>
        <a:bodyPr/>
        <a:lstStyle/>
        <a:p>
          <a:endParaRPr lang="ru-RU"/>
        </a:p>
      </dgm:t>
    </dgm:pt>
    <dgm:pt modelId="{234D8BEB-6B29-4235-96DC-66BADA2B950C}" type="sibTrans" cxnId="{AF186075-9804-441E-83C7-460D9F051D19}">
      <dgm:prSet/>
      <dgm:spPr/>
      <dgm:t>
        <a:bodyPr/>
        <a:lstStyle/>
        <a:p>
          <a:endParaRPr lang="ru-RU"/>
        </a:p>
      </dgm:t>
    </dgm:pt>
    <dgm:pt modelId="{60817702-1770-42AD-A23C-A1A8666F2DB2}">
      <dgm:prSet phldrT="[Текст]"/>
      <dgm:spPr/>
      <dgm:t>
        <a:bodyPr/>
        <a:lstStyle/>
        <a:p>
          <a:r>
            <a:rPr lang="ru-RU" dirty="0" smtClean="0"/>
            <a:t>О ЧЕЛОВЕКЕ </a:t>
          </a:r>
          <a:endParaRPr lang="ru-RU" dirty="0"/>
        </a:p>
      </dgm:t>
    </dgm:pt>
    <dgm:pt modelId="{03B89E7E-86FB-4EAC-9B0C-72F7B268C66E}" type="parTrans" cxnId="{F698A7C1-7D85-479B-A81B-D42FE7624963}">
      <dgm:prSet/>
      <dgm:spPr/>
      <dgm:t>
        <a:bodyPr/>
        <a:lstStyle/>
        <a:p>
          <a:endParaRPr lang="ru-RU"/>
        </a:p>
      </dgm:t>
    </dgm:pt>
    <dgm:pt modelId="{EF86AE71-EFC4-4BFB-86A8-12415F6F850D}" type="sibTrans" cxnId="{F698A7C1-7D85-479B-A81B-D42FE7624963}">
      <dgm:prSet/>
      <dgm:spPr/>
      <dgm:t>
        <a:bodyPr/>
        <a:lstStyle/>
        <a:p>
          <a:endParaRPr lang="ru-RU"/>
        </a:p>
      </dgm:t>
    </dgm:pt>
    <dgm:pt modelId="{1989081F-6BD7-4774-B788-2DB196FF4AFA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ОБ ОБЩЕСТВЕ</a:t>
          </a:r>
        </a:p>
        <a:p>
          <a:pPr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7E6F8990-BF76-46EE-ACB9-FBE5B35666B1}" type="parTrans" cxnId="{4BDBC409-EF38-4076-A5A5-C79D757839F3}">
      <dgm:prSet/>
      <dgm:spPr/>
      <dgm:t>
        <a:bodyPr/>
        <a:lstStyle/>
        <a:p>
          <a:endParaRPr lang="ru-RU"/>
        </a:p>
      </dgm:t>
    </dgm:pt>
    <dgm:pt modelId="{E0E3D0D7-8F2E-4924-982F-AD09DDCE0C9E}" type="sibTrans" cxnId="{4BDBC409-EF38-4076-A5A5-C79D757839F3}">
      <dgm:prSet/>
      <dgm:spPr/>
      <dgm:t>
        <a:bodyPr/>
        <a:lstStyle/>
        <a:p>
          <a:endParaRPr lang="ru-RU"/>
        </a:p>
      </dgm:t>
    </dgm:pt>
    <dgm:pt modelId="{C41D20CE-3D4B-4BF2-8616-2E3EECDA2337}">
      <dgm:prSet phldrT="[Текст]"/>
      <dgm:spPr/>
      <dgm:t>
        <a:bodyPr/>
        <a:lstStyle/>
        <a:p>
          <a:r>
            <a:rPr lang="ru-RU" dirty="0" smtClean="0"/>
            <a:t>О МЫШЛЕНИИ</a:t>
          </a:r>
          <a:endParaRPr lang="ru-RU" dirty="0"/>
        </a:p>
      </dgm:t>
    </dgm:pt>
    <dgm:pt modelId="{9FBA1D32-5040-44E2-A9F0-ADB97B7CE1D3}" type="parTrans" cxnId="{A60FC701-58C3-4465-BA7D-D7BF5AD9C250}">
      <dgm:prSet/>
      <dgm:spPr/>
      <dgm:t>
        <a:bodyPr/>
        <a:lstStyle/>
        <a:p>
          <a:endParaRPr lang="ru-RU"/>
        </a:p>
      </dgm:t>
    </dgm:pt>
    <dgm:pt modelId="{F8060DAC-52A6-4DEF-842E-9054D17262C7}" type="sibTrans" cxnId="{A60FC701-58C3-4465-BA7D-D7BF5AD9C250}">
      <dgm:prSet/>
      <dgm:spPr/>
      <dgm:t>
        <a:bodyPr/>
        <a:lstStyle/>
        <a:p>
          <a:endParaRPr lang="ru-RU"/>
        </a:p>
      </dgm:t>
    </dgm:pt>
    <dgm:pt modelId="{1DD1FD51-3470-4423-8B8B-D9AC9FD104B2}" type="pres">
      <dgm:prSet presAssocID="{EFF352E8-1D6D-426C-B22A-155D489909E6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AAF408-B087-466B-8118-E44E2F7A6F67}" type="pres">
      <dgm:prSet presAssocID="{EFF352E8-1D6D-426C-B22A-155D489909E6}" presName="diamond" presStyleLbl="bgShp" presStyleIdx="0" presStyleCnt="1" custLinFactNeighborX="-290"/>
      <dgm:spPr/>
    </dgm:pt>
    <dgm:pt modelId="{D6956A61-8785-488D-9085-E5F88D7D7505}" type="pres">
      <dgm:prSet presAssocID="{EFF352E8-1D6D-426C-B22A-155D489909E6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F42AC6-3E1E-49C7-BBD0-2C5DD883579A}" type="pres">
      <dgm:prSet presAssocID="{EFF352E8-1D6D-426C-B22A-155D489909E6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DC13FC-095C-40FD-8FEA-873E6BF0F757}" type="pres">
      <dgm:prSet presAssocID="{EFF352E8-1D6D-426C-B22A-155D489909E6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0B246C-569C-4008-BBA8-CCA9998A1DB2}" type="pres">
      <dgm:prSet presAssocID="{EFF352E8-1D6D-426C-B22A-155D489909E6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DBC409-EF38-4076-A5A5-C79D757839F3}" srcId="{EFF352E8-1D6D-426C-B22A-155D489909E6}" destId="{1989081F-6BD7-4774-B788-2DB196FF4AFA}" srcOrd="2" destOrd="0" parTransId="{7E6F8990-BF76-46EE-ACB9-FBE5B35666B1}" sibTransId="{E0E3D0D7-8F2E-4924-982F-AD09DDCE0C9E}"/>
    <dgm:cxn modelId="{A60FC701-58C3-4465-BA7D-D7BF5AD9C250}" srcId="{EFF352E8-1D6D-426C-B22A-155D489909E6}" destId="{C41D20CE-3D4B-4BF2-8616-2E3EECDA2337}" srcOrd="3" destOrd="0" parTransId="{9FBA1D32-5040-44E2-A9F0-ADB97B7CE1D3}" sibTransId="{F8060DAC-52A6-4DEF-842E-9054D17262C7}"/>
    <dgm:cxn modelId="{5E536AEE-4F2F-4CBC-B8A8-5069AC9E1265}" type="presOf" srcId="{60817702-1770-42AD-A23C-A1A8666F2DB2}" destId="{3AF42AC6-3E1E-49C7-BBD0-2C5DD883579A}" srcOrd="0" destOrd="0" presId="urn:microsoft.com/office/officeart/2005/8/layout/matrix3"/>
    <dgm:cxn modelId="{F698A7C1-7D85-479B-A81B-D42FE7624963}" srcId="{EFF352E8-1D6D-426C-B22A-155D489909E6}" destId="{60817702-1770-42AD-A23C-A1A8666F2DB2}" srcOrd="1" destOrd="0" parTransId="{03B89E7E-86FB-4EAC-9B0C-72F7B268C66E}" sibTransId="{EF86AE71-EFC4-4BFB-86A8-12415F6F850D}"/>
    <dgm:cxn modelId="{57F5673E-2677-4B9E-A3CC-E54FAD0E4BED}" type="presOf" srcId="{1989081F-6BD7-4774-B788-2DB196FF4AFA}" destId="{7FDC13FC-095C-40FD-8FEA-873E6BF0F757}" srcOrd="0" destOrd="0" presId="urn:microsoft.com/office/officeart/2005/8/layout/matrix3"/>
    <dgm:cxn modelId="{D6ECFDED-48AF-400B-8D4B-1D435C7D2E0E}" type="presOf" srcId="{23E73BFC-C776-44E7-8B9B-3424B3F9A7B3}" destId="{D6956A61-8785-488D-9085-E5F88D7D7505}" srcOrd="0" destOrd="0" presId="urn:microsoft.com/office/officeart/2005/8/layout/matrix3"/>
    <dgm:cxn modelId="{4B962249-24A0-4283-A9F9-F9FF804C5CCE}" type="presOf" srcId="{C41D20CE-3D4B-4BF2-8616-2E3EECDA2337}" destId="{4D0B246C-569C-4008-BBA8-CCA9998A1DB2}" srcOrd="0" destOrd="0" presId="urn:microsoft.com/office/officeart/2005/8/layout/matrix3"/>
    <dgm:cxn modelId="{AF186075-9804-441E-83C7-460D9F051D19}" srcId="{EFF352E8-1D6D-426C-B22A-155D489909E6}" destId="{23E73BFC-C776-44E7-8B9B-3424B3F9A7B3}" srcOrd="0" destOrd="0" parTransId="{547C5348-2057-4699-AD85-AD199CDF06D0}" sibTransId="{234D8BEB-6B29-4235-96DC-66BADA2B950C}"/>
    <dgm:cxn modelId="{5C624B8E-039D-47B5-B0AA-48A7FB22B5FC}" type="presOf" srcId="{EFF352E8-1D6D-426C-B22A-155D489909E6}" destId="{1DD1FD51-3470-4423-8B8B-D9AC9FD104B2}" srcOrd="0" destOrd="0" presId="urn:microsoft.com/office/officeart/2005/8/layout/matrix3"/>
    <dgm:cxn modelId="{829EFBBC-02CE-4057-9077-0E3EB8535E68}" type="presParOf" srcId="{1DD1FD51-3470-4423-8B8B-D9AC9FD104B2}" destId="{FCAAF408-B087-466B-8118-E44E2F7A6F67}" srcOrd="0" destOrd="0" presId="urn:microsoft.com/office/officeart/2005/8/layout/matrix3"/>
    <dgm:cxn modelId="{42BDAD66-7481-48B3-99D1-5CB43ABEB3EA}" type="presParOf" srcId="{1DD1FD51-3470-4423-8B8B-D9AC9FD104B2}" destId="{D6956A61-8785-488D-9085-E5F88D7D7505}" srcOrd="1" destOrd="0" presId="urn:microsoft.com/office/officeart/2005/8/layout/matrix3"/>
    <dgm:cxn modelId="{EDCE1207-D3FE-4387-9683-D407E0AD943D}" type="presParOf" srcId="{1DD1FD51-3470-4423-8B8B-D9AC9FD104B2}" destId="{3AF42AC6-3E1E-49C7-BBD0-2C5DD883579A}" srcOrd="2" destOrd="0" presId="urn:microsoft.com/office/officeart/2005/8/layout/matrix3"/>
    <dgm:cxn modelId="{A4909CA2-FDBF-4AC0-8601-050858FA106E}" type="presParOf" srcId="{1DD1FD51-3470-4423-8B8B-D9AC9FD104B2}" destId="{7FDC13FC-095C-40FD-8FEA-873E6BF0F757}" srcOrd="3" destOrd="0" presId="urn:microsoft.com/office/officeart/2005/8/layout/matrix3"/>
    <dgm:cxn modelId="{BC9453DA-09C6-44CF-B5BB-53916882C4F6}" type="presParOf" srcId="{1DD1FD51-3470-4423-8B8B-D9AC9FD104B2}" destId="{4D0B246C-569C-4008-BBA8-CCA9998A1DB2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B42EDF-EA59-49D4-9553-69BCD31C926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C97299-4C59-4985-8535-31D5E8089B44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6500" b="1" dirty="0" smtClean="0"/>
            <a:t>Педагогика</a:t>
          </a:r>
        </a:p>
        <a:p>
          <a:pPr rtl="0"/>
          <a:r>
            <a:rPr lang="ru-RU" sz="4400" b="1" dirty="0" smtClean="0"/>
            <a:t>наука </a:t>
          </a:r>
          <a:r>
            <a:rPr lang="ru-RU" sz="4400" b="1" dirty="0" smtClean="0"/>
            <a:t>о воспитании и обучении человека</a:t>
          </a:r>
          <a:endParaRPr lang="ru-RU" sz="6500" dirty="0"/>
        </a:p>
      </dgm:t>
    </dgm:pt>
    <dgm:pt modelId="{CA69E670-16EE-4AF5-B460-3055A4D28CD9}" type="parTrans" cxnId="{02F306B6-1C00-4EC2-8A6A-2DE2AB7D03C7}">
      <dgm:prSet/>
      <dgm:spPr/>
      <dgm:t>
        <a:bodyPr/>
        <a:lstStyle/>
        <a:p>
          <a:endParaRPr lang="ru-RU"/>
        </a:p>
      </dgm:t>
    </dgm:pt>
    <dgm:pt modelId="{7FB9B62C-7C7A-4EE2-BF65-A9E93BD0CD22}" type="sibTrans" cxnId="{02F306B6-1C00-4EC2-8A6A-2DE2AB7D03C7}">
      <dgm:prSet/>
      <dgm:spPr/>
      <dgm:t>
        <a:bodyPr/>
        <a:lstStyle/>
        <a:p>
          <a:endParaRPr lang="ru-RU"/>
        </a:p>
      </dgm:t>
    </dgm:pt>
    <dgm:pt modelId="{3CD2068E-C2E3-442B-A16D-5C1731841F0A}" type="pres">
      <dgm:prSet presAssocID="{CDB42EDF-EA59-49D4-9553-69BCD31C926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C245E35-9E0D-4238-9BC0-083C13D4AF25}" type="pres">
      <dgm:prSet presAssocID="{25C97299-4C59-4985-8535-31D5E8089B44}" presName="hierRoot1" presStyleCnt="0">
        <dgm:presLayoutVars>
          <dgm:hierBranch val="init"/>
        </dgm:presLayoutVars>
      </dgm:prSet>
      <dgm:spPr/>
    </dgm:pt>
    <dgm:pt modelId="{D66A3944-128D-4A51-9FC7-BEA81BA108DD}" type="pres">
      <dgm:prSet presAssocID="{25C97299-4C59-4985-8535-31D5E8089B44}" presName="rootComposite1" presStyleCnt="0"/>
      <dgm:spPr/>
    </dgm:pt>
    <dgm:pt modelId="{913B221F-B09A-4129-9889-C79DD28CF9DB}" type="pres">
      <dgm:prSet presAssocID="{25C97299-4C59-4985-8535-31D5E8089B44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C58C2FB-1618-47EA-A3FD-A2A4E12E7FA3}" type="pres">
      <dgm:prSet presAssocID="{25C97299-4C59-4985-8535-31D5E8089B44}" presName="rootConnector1" presStyleLbl="node1" presStyleIdx="0" presStyleCnt="0"/>
      <dgm:spPr/>
      <dgm:t>
        <a:bodyPr/>
        <a:lstStyle/>
        <a:p>
          <a:endParaRPr lang="ru-RU"/>
        </a:p>
      </dgm:t>
    </dgm:pt>
    <dgm:pt modelId="{1255F636-6424-4DD7-B862-35444A0A82B3}" type="pres">
      <dgm:prSet presAssocID="{25C97299-4C59-4985-8535-31D5E8089B44}" presName="hierChild2" presStyleCnt="0"/>
      <dgm:spPr/>
    </dgm:pt>
    <dgm:pt modelId="{EA50037A-AA04-484C-AFF9-8379C1D7CEB1}" type="pres">
      <dgm:prSet presAssocID="{25C97299-4C59-4985-8535-31D5E8089B44}" presName="hierChild3" presStyleCnt="0"/>
      <dgm:spPr/>
    </dgm:pt>
  </dgm:ptLst>
  <dgm:cxnLst>
    <dgm:cxn modelId="{02F306B6-1C00-4EC2-8A6A-2DE2AB7D03C7}" srcId="{CDB42EDF-EA59-49D4-9553-69BCD31C9264}" destId="{25C97299-4C59-4985-8535-31D5E8089B44}" srcOrd="0" destOrd="0" parTransId="{CA69E670-16EE-4AF5-B460-3055A4D28CD9}" sibTransId="{7FB9B62C-7C7A-4EE2-BF65-A9E93BD0CD22}"/>
    <dgm:cxn modelId="{02DA1338-2B24-4514-8768-162BCEEB0CBA}" type="presOf" srcId="{25C97299-4C59-4985-8535-31D5E8089B44}" destId="{913B221F-B09A-4129-9889-C79DD28CF9DB}" srcOrd="0" destOrd="0" presId="urn:microsoft.com/office/officeart/2005/8/layout/orgChart1"/>
    <dgm:cxn modelId="{CCB9D098-590E-4377-8BB9-52CBDF489AD4}" type="presOf" srcId="{25C97299-4C59-4985-8535-31D5E8089B44}" destId="{0C58C2FB-1618-47EA-A3FD-A2A4E12E7FA3}" srcOrd="1" destOrd="0" presId="urn:microsoft.com/office/officeart/2005/8/layout/orgChart1"/>
    <dgm:cxn modelId="{4A096AEF-9271-45AA-91F4-9551E2CED2EA}" type="presOf" srcId="{CDB42EDF-EA59-49D4-9553-69BCD31C9264}" destId="{3CD2068E-C2E3-442B-A16D-5C1731841F0A}" srcOrd="0" destOrd="0" presId="urn:microsoft.com/office/officeart/2005/8/layout/orgChart1"/>
    <dgm:cxn modelId="{02E5BB50-3189-4F40-BA52-E5E8808FF0E1}" type="presParOf" srcId="{3CD2068E-C2E3-442B-A16D-5C1731841F0A}" destId="{CC245E35-9E0D-4238-9BC0-083C13D4AF25}" srcOrd="0" destOrd="0" presId="urn:microsoft.com/office/officeart/2005/8/layout/orgChart1"/>
    <dgm:cxn modelId="{4C77150B-C271-451E-8072-385313857DC0}" type="presParOf" srcId="{CC245E35-9E0D-4238-9BC0-083C13D4AF25}" destId="{D66A3944-128D-4A51-9FC7-BEA81BA108DD}" srcOrd="0" destOrd="0" presId="urn:microsoft.com/office/officeart/2005/8/layout/orgChart1"/>
    <dgm:cxn modelId="{B39B8026-813C-4BAF-B66B-452470D00137}" type="presParOf" srcId="{D66A3944-128D-4A51-9FC7-BEA81BA108DD}" destId="{913B221F-B09A-4129-9889-C79DD28CF9DB}" srcOrd="0" destOrd="0" presId="urn:microsoft.com/office/officeart/2005/8/layout/orgChart1"/>
    <dgm:cxn modelId="{015A259A-4D0E-4E89-B8B1-ECF0201EB42E}" type="presParOf" srcId="{D66A3944-128D-4A51-9FC7-BEA81BA108DD}" destId="{0C58C2FB-1618-47EA-A3FD-A2A4E12E7FA3}" srcOrd="1" destOrd="0" presId="urn:microsoft.com/office/officeart/2005/8/layout/orgChart1"/>
    <dgm:cxn modelId="{6B1EF4F8-D747-4852-9EFF-AF487964A74D}" type="presParOf" srcId="{CC245E35-9E0D-4238-9BC0-083C13D4AF25}" destId="{1255F636-6424-4DD7-B862-35444A0A82B3}" srcOrd="1" destOrd="0" presId="urn:microsoft.com/office/officeart/2005/8/layout/orgChart1"/>
    <dgm:cxn modelId="{85144BD8-E434-4E3A-BE23-DB0E67C9A9CF}" type="presParOf" srcId="{CC245E35-9E0D-4238-9BC0-083C13D4AF25}" destId="{EA50037A-AA04-484C-AFF9-8379C1D7CEB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AAF408-B087-466B-8118-E44E2F7A6F67}">
      <dsp:nvSpPr>
        <dsp:cNvPr id="0" name=""/>
        <dsp:cNvSpPr/>
      </dsp:nvSpPr>
      <dsp:spPr>
        <a:xfrm>
          <a:off x="1738525" y="0"/>
          <a:ext cx="4725144" cy="4725144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956A61-8785-488D-9085-E5F88D7D7505}">
      <dsp:nvSpPr>
        <dsp:cNvPr id="0" name=""/>
        <dsp:cNvSpPr/>
      </dsp:nvSpPr>
      <dsp:spPr>
        <a:xfrm>
          <a:off x="2201116" y="448888"/>
          <a:ext cx="1842806" cy="18428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 ПРИРОДЕ</a:t>
          </a:r>
          <a:endParaRPr lang="ru-RU" sz="2100" kern="1200" dirty="0"/>
        </a:p>
      </dsp:txBody>
      <dsp:txXfrm>
        <a:off x="2291074" y="538846"/>
        <a:ext cx="1662890" cy="1662890"/>
      </dsp:txXfrm>
    </dsp:sp>
    <dsp:sp modelId="{3AF42AC6-3E1E-49C7-BBD0-2C5DD883579A}">
      <dsp:nvSpPr>
        <dsp:cNvPr id="0" name=""/>
        <dsp:cNvSpPr/>
      </dsp:nvSpPr>
      <dsp:spPr>
        <a:xfrm>
          <a:off x="4185677" y="448888"/>
          <a:ext cx="1842806" cy="18428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 ЧЕЛОВЕКЕ </a:t>
          </a:r>
          <a:endParaRPr lang="ru-RU" sz="2100" kern="1200" dirty="0"/>
        </a:p>
      </dsp:txBody>
      <dsp:txXfrm>
        <a:off x="4275635" y="538846"/>
        <a:ext cx="1662890" cy="1662890"/>
      </dsp:txXfrm>
    </dsp:sp>
    <dsp:sp modelId="{7FDC13FC-095C-40FD-8FEA-873E6BF0F757}">
      <dsp:nvSpPr>
        <dsp:cNvPr id="0" name=""/>
        <dsp:cNvSpPr/>
      </dsp:nvSpPr>
      <dsp:spPr>
        <a:xfrm>
          <a:off x="2201116" y="2433449"/>
          <a:ext cx="1842806" cy="18428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100" kern="1200" dirty="0" smtClean="0"/>
            <a:t>ОБ ОБЩЕСТВЕ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>
        <a:off x="2291074" y="2523407"/>
        <a:ext cx="1662890" cy="1662890"/>
      </dsp:txXfrm>
    </dsp:sp>
    <dsp:sp modelId="{4D0B246C-569C-4008-BBA8-CCA9998A1DB2}">
      <dsp:nvSpPr>
        <dsp:cNvPr id="0" name=""/>
        <dsp:cNvSpPr/>
      </dsp:nvSpPr>
      <dsp:spPr>
        <a:xfrm>
          <a:off x="4185677" y="2433449"/>
          <a:ext cx="1842806" cy="18428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 МЫШЛЕНИИ</a:t>
          </a:r>
          <a:endParaRPr lang="ru-RU" sz="2100" kern="1200" dirty="0"/>
        </a:p>
      </dsp:txBody>
      <dsp:txXfrm>
        <a:off x="4275635" y="2523407"/>
        <a:ext cx="1662890" cy="16628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3B221F-B09A-4129-9889-C79DD28CF9DB}">
      <dsp:nvSpPr>
        <dsp:cNvPr id="0" name=""/>
        <dsp:cNvSpPr/>
      </dsp:nvSpPr>
      <dsp:spPr>
        <a:xfrm>
          <a:off x="1004" y="639979"/>
          <a:ext cx="8227590" cy="4113795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b="1" kern="1200" dirty="0" smtClean="0"/>
            <a:t>Педагогика</a:t>
          </a:r>
        </a:p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/>
            <a:t>наука </a:t>
          </a:r>
          <a:r>
            <a:rPr lang="ru-RU" sz="4400" b="1" kern="1200" dirty="0" smtClean="0"/>
            <a:t>о воспитании и обучении человека</a:t>
          </a:r>
          <a:endParaRPr lang="ru-RU" sz="6500" kern="1200" dirty="0"/>
        </a:p>
      </dsp:txBody>
      <dsp:txXfrm>
        <a:off x="1004" y="639979"/>
        <a:ext cx="8227590" cy="41137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511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764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4780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0986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6053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0635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648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0316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3903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3732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893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6615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4581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1577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6477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9368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7944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4133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3577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8867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582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405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00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0750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7978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8832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903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898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166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544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043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533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438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5BBDA-19DA-4383-8AFB-491A2F55B4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A61A6-3A48-4030-A68A-10241EA56C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621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888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403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0%D0%B0%D0%B1" TargetMode="External"/><Relationship Id="rId7" Type="http://schemas.openxmlformats.org/officeDocument/2006/relationships/hyperlink" Target="http://ru.wikipedia.org/wiki/%D0%9A%D0%BE%D0%BC%D0%B5%D0%BD%D1%81%D0%BA%D0%B8%D0%B9,_%D0%AF%D0%BD_%D0%90%D0%BC%D0%BE%D1%81" TargetMode="External"/><Relationship Id="rId2" Type="http://schemas.openxmlformats.org/officeDocument/2006/relationships/hyperlink" Target="http://ru.wikipedia.org/wiki/%D0%94%D1%80%D0%B5%D0%B2%D0%BD%D1%8F%D1%8F_%D0%93%D1%80%D0%B5%D1%86%D0%B8%D1%8F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u.wikipedia.org/wiki/%D0%91%D1%8D%D0%BA%D0%BE%D0%BD,_%D0%A4%D1%80%D1%8D%D0%BD%D1%81%D0%B8%D1%81" TargetMode="External"/><Relationship Id="rId5" Type="http://schemas.openxmlformats.org/officeDocument/2006/relationships/hyperlink" Target="http://ru.wikipedia.org/wiki/%D0%A4%D0%B8%D0%BB%D0%BE%D1%81%D0%BE%D1%84%D0%B8%D1%8F" TargetMode="External"/><Relationship Id="rId4" Type="http://schemas.openxmlformats.org/officeDocument/2006/relationships/hyperlink" Target="http://ru.wikipedia.org/wiki/%D0%A2%D0%B5%D0%BE%D0%BB%D0%BE%D0%B3%D0%B8%D1%8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276373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4300" b="1" dirty="0">
                <a:solidFill>
                  <a:prstClr val="black"/>
                </a:solidFill>
              </a:rPr>
              <a:t>ОБЩАЯ </a:t>
            </a:r>
            <a:r>
              <a:rPr lang="ru-RU" sz="4300" b="1" dirty="0" smtClean="0">
                <a:solidFill>
                  <a:prstClr val="black"/>
                </a:solidFill>
              </a:rPr>
              <a:t/>
            </a:r>
            <a:br>
              <a:rPr lang="ru-RU" sz="4300" b="1" dirty="0" smtClean="0">
                <a:solidFill>
                  <a:prstClr val="black"/>
                </a:solidFill>
              </a:rPr>
            </a:br>
            <a:r>
              <a:rPr lang="ru-RU" sz="4300" b="1" dirty="0" smtClean="0">
                <a:solidFill>
                  <a:prstClr val="black"/>
                </a:solidFill>
              </a:rPr>
              <a:t> И ПРОФЕССИОНАЛЬНАЯ </a:t>
            </a:r>
            <a:r>
              <a:rPr lang="ru-RU" sz="4300" b="1" dirty="0">
                <a:solidFill>
                  <a:prstClr val="black"/>
                </a:solidFill>
              </a:rPr>
              <a:t>ПЕДАГОГИКА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Власова Татьяна Ивановна,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доктор педагогических наук,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профессор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95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effectLst/>
                <a:latin typeface="Times New Roman"/>
                <a:ea typeface="Times New Roman"/>
              </a:rPr>
              <a:t>Историко-научные представления о педагогике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800" b="1" dirty="0"/>
              <a:t>Педагогика – </a:t>
            </a:r>
            <a:r>
              <a:rPr lang="ru-RU" sz="2800" b="1" dirty="0" smtClean="0"/>
              <a:t>это прикладная философия – Сергей Иосифович Гессен </a:t>
            </a:r>
            <a:r>
              <a:rPr lang="ru-RU" sz="2400" dirty="0" smtClean="0"/>
              <a:t>(1887-1950)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140968"/>
            <a:ext cx="2291626" cy="2877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472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/>
              <a:t>Историко-научные представления о педагогике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800" b="1" dirty="0"/>
              <a:t>Педагогика – это </a:t>
            </a:r>
            <a:r>
              <a:rPr lang="ru-RU" sz="2800" b="1" dirty="0" smtClean="0"/>
              <a:t>теоретическая наука, </a:t>
            </a:r>
            <a:r>
              <a:rPr lang="ru-RU" sz="2800" b="1" i="1" dirty="0" smtClean="0"/>
              <a:t>самостоятельная </a:t>
            </a:r>
            <a:r>
              <a:rPr lang="ru-RU" sz="2800" b="1" dirty="0" smtClean="0"/>
              <a:t>– основатель русской педагогики – К.Д. Ушинский</a:t>
            </a:r>
            <a:endParaRPr lang="ru-RU" sz="2800" b="1" dirty="0"/>
          </a:p>
          <a:p>
            <a:pPr marL="64008" indent="0"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356992"/>
            <a:ext cx="2323202" cy="3017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376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effectLst/>
                <a:latin typeface="Times New Roman"/>
                <a:ea typeface="Times New Roman"/>
              </a:rPr>
              <a:t>Историко-научные представления о педагогике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3200" b="1" dirty="0"/>
              <a:t>Педагогика – это наука</a:t>
            </a:r>
          </a:p>
          <a:p>
            <a:pPr marL="64008" indent="0" algn="ctr"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3203848" y="2636912"/>
            <a:ext cx="2808312" cy="3596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19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611560" y="812725"/>
            <a:ext cx="2880320" cy="28803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искусство</a:t>
            </a: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интуиция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" name="Выгнутая вниз стрелка 6"/>
          <p:cNvSpPr/>
          <p:nvPr/>
        </p:nvSpPr>
        <p:spPr>
          <a:xfrm>
            <a:off x="1043608" y="1856841"/>
            <a:ext cx="2016224" cy="93610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328084" y="956741"/>
            <a:ext cx="2808312" cy="27363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технология</a:t>
            </a:r>
          </a:p>
          <a:p>
            <a:pPr algn="ctr"/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наука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3" name="Выгнутая вниз стрелка 12"/>
          <p:cNvSpPr/>
          <p:nvPr/>
        </p:nvSpPr>
        <p:spPr>
          <a:xfrm>
            <a:off x="5747518" y="1856842"/>
            <a:ext cx="2016224" cy="936104"/>
          </a:xfrm>
          <a:prstGeom prst="curvedUpArrow">
            <a:avLst>
              <a:gd name="adj1" fmla="val 25000"/>
              <a:gd name="adj2" fmla="val 46923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59632" y="4653136"/>
            <a:ext cx="64807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/>
              <a:t>С искусства все начинается, технологией – заканчивается, чтобы затем все началось </a:t>
            </a:r>
            <a:r>
              <a:rPr lang="ru-RU" sz="3200" b="1" dirty="0" smtClean="0"/>
              <a:t>сначала </a:t>
            </a:r>
            <a:r>
              <a:rPr lang="ru-RU" sz="3200" b="1" dirty="0"/>
              <a:t>(В.П. Беспалько</a:t>
            </a:r>
            <a:r>
              <a:rPr lang="ru-RU" sz="3200" b="1" dirty="0" smtClean="0"/>
              <a:t>)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45761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969818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/>
              <a:t>ВЫБЕРИТЕ СВОЙ ВАРИАНТ</a:t>
            </a:r>
            <a:endParaRPr lang="ru-RU" sz="8000" b="1" dirty="0"/>
          </a:p>
        </p:txBody>
      </p:sp>
    </p:spTree>
    <p:extLst>
      <p:ext uri="{BB962C8B-B14F-4D97-AF65-F5344CB8AC3E}">
        <p14:creationId xmlns:p14="http://schemas.microsoft.com/office/powerpoint/2010/main" val="360231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730482"/>
            <a:ext cx="2792101" cy="242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646" y="4077072"/>
            <a:ext cx="2704228" cy="2375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166" y="662550"/>
            <a:ext cx="2695707" cy="2493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Gr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27990" y="4077072"/>
            <a:ext cx="2664296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162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393754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 smtClean="0"/>
              <a:t>ПЕДАГОГИКА </a:t>
            </a:r>
            <a:r>
              <a:rPr lang="ru-RU" sz="8000" b="1" dirty="0" smtClean="0"/>
              <a:t/>
            </a:r>
            <a:br>
              <a:rPr lang="ru-RU" sz="8000" b="1" dirty="0" smtClean="0"/>
            </a:br>
            <a:r>
              <a:rPr lang="ru-RU" sz="5400" b="1" dirty="0" smtClean="0"/>
              <a:t>КАК   НАУКА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12823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19256" cy="18002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НАУКА – ЭТО СФЕРА ИССЛЕДОВАТЕЛЬСКОЙ ДЕЯТЕЛЬНОСТИ, НАПРАВЛЕННАЯ НА ПРОИЗВОДСТВО НОВЫХ ЗНАНИЙ </a:t>
            </a:r>
            <a:endParaRPr lang="ru-RU" sz="3200" b="1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84830"/>
              </p:ext>
            </p:extLst>
          </p:nvPr>
        </p:nvGraphicFramePr>
        <p:xfrm>
          <a:off x="457200" y="2132856"/>
          <a:ext cx="8229600" cy="4725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4770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093360935"/>
              </p:ext>
            </p:extLst>
          </p:nvPr>
        </p:nvGraphicFramePr>
        <p:xfrm>
          <a:off x="457200" y="267494"/>
          <a:ext cx="8229600" cy="53937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6340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640186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0000" indent="457200" algn="l"/>
            <a:r>
              <a:rPr lang="ru-RU" b="1" dirty="0" smtClean="0"/>
              <a:t>Историческая </a:t>
            </a:r>
            <a:r>
              <a:rPr lang="ru-RU" b="1" dirty="0"/>
              <a:t>справка</a:t>
            </a:r>
            <a:br>
              <a:rPr lang="ru-RU" b="1" dirty="0"/>
            </a:br>
            <a:r>
              <a:rPr lang="ru-RU" b="1" dirty="0" smtClean="0"/>
              <a:t>	</a:t>
            </a:r>
            <a:r>
              <a:rPr lang="ru-RU" sz="2200" dirty="0" smtClean="0">
                <a:solidFill>
                  <a:schemeClr val="tx1"/>
                </a:solidFill>
              </a:rPr>
              <a:t>Слово </a:t>
            </a:r>
            <a:r>
              <a:rPr lang="ru-RU" sz="2200" dirty="0">
                <a:solidFill>
                  <a:schemeClr val="tx1"/>
                </a:solidFill>
              </a:rPr>
              <a:t>«педагогика» происходит от греческого </a:t>
            </a:r>
            <a:r>
              <a:rPr lang="ru-RU" sz="2200" dirty="0" smtClean="0">
                <a:solidFill>
                  <a:schemeClr val="tx1"/>
                </a:solidFill>
              </a:rPr>
              <a:t>слова</a:t>
            </a:r>
            <a:r>
              <a:rPr lang="ru-RU" sz="2200" i="1" dirty="0" smtClean="0">
                <a:solidFill>
                  <a:schemeClr val="tx1"/>
                </a:solidFill>
              </a:rPr>
              <a:t> «</a:t>
            </a:r>
            <a:r>
              <a:rPr lang="ru-RU" sz="2200" i="1" dirty="0" err="1" smtClean="0">
                <a:solidFill>
                  <a:schemeClr val="tx1"/>
                </a:solidFill>
              </a:rPr>
              <a:t>детоведение</a:t>
            </a:r>
            <a:r>
              <a:rPr lang="ru-RU" sz="2200" i="1" dirty="0">
                <a:solidFill>
                  <a:schemeClr val="tx1"/>
                </a:solidFill>
              </a:rPr>
              <a:t>, детовождение»</a:t>
            </a:r>
            <a:r>
              <a:rPr lang="ru-RU" sz="2200" dirty="0">
                <a:solidFill>
                  <a:schemeClr val="tx1"/>
                </a:solidFill>
              </a:rPr>
              <a:t>. В </a:t>
            </a:r>
            <a:r>
              <a:rPr lang="ru-RU" sz="2200" dirty="0">
                <a:solidFill>
                  <a:schemeClr val="tx1"/>
                </a:solidFill>
                <a:hlinkClick r:id="rId2" tooltip="Древняя Греция"/>
              </a:rPr>
              <a:t>Древней Греции</a:t>
            </a:r>
            <a:r>
              <a:rPr lang="ru-RU" sz="2200" dirty="0">
                <a:solidFill>
                  <a:schemeClr val="tx1"/>
                </a:solidFill>
              </a:rPr>
              <a:t> «педагог» — </a:t>
            </a:r>
            <a:r>
              <a:rPr lang="ru-RU" sz="2200" dirty="0">
                <a:solidFill>
                  <a:schemeClr val="tx1"/>
                </a:solidFill>
                <a:hlinkClick r:id="rId3" tooltip="Раб"/>
              </a:rPr>
              <a:t>раб</a:t>
            </a:r>
            <a:r>
              <a:rPr lang="ru-RU" sz="2200" dirty="0">
                <a:solidFill>
                  <a:schemeClr val="tx1"/>
                </a:solidFill>
              </a:rPr>
              <a:t> , наблюдающий за ребёнком, отвечающий за посещение им </a:t>
            </a:r>
            <a:r>
              <a:rPr lang="ru-RU" sz="2200" dirty="0" smtClean="0">
                <a:solidFill>
                  <a:schemeClr val="tx1"/>
                </a:solidFill>
              </a:rPr>
              <a:t>школы.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>
                <a:solidFill>
                  <a:schemeClr val="tx1"/>
                </a:solidFill>
              </a:rPr>
              <a:t>	</a:t>
            </a:r>
            <a:r>
              <a:rPr lang="ru-RU" sz="2200" dirty="0" smtClean="0">
                <a:solidFill>
                  <a:schemeClr val="tx1"/>
                </a:solidFill>
              </a:rPr>
              <a:t>Развитие </a:t>
            </a:r>
            <a:r>
              <a:rPr lang="ru-RU" sz="2200" dirty="0">
                <a:solidFill>
                  <a:schemeClr val="tx1"/>
                </a:solidFill>
              </a:rPr>
              <a:t>педагогики неотделимо от истории человечества. Педагогическая мысль зародилась и на протяжении тысячелетий развивалась в древнегреческой, древневосточной и средневековой </a:t>
            </a:r>
            <a:r>
              <a:rPr lang="ru-RU" sz="2200" dirty="0">
                <a:solidFill>
                  <a:schemeClr val="tx1"/>
                </a:solidFill>
                <a:hlinkClick r:id="rId4" tooltip="Теология"/>
              </a:rPr>
              <a:t>теологии</a:t>
            </a:r>
            <a:r>
              <a:rPr lang="ru-RU" sz="2200" dirty="0">
                <a:solidFill>
                  <a:schemeClr val="tx1"/>
                </a:solidFill>
              </a:rPr>
              <a:t> и </a:t>
            </a:r>
            <a:r>
              <a:rPr lang="ru-RU" sz="2200" dirty="0">
                <a:solidFill>
                  <a:schemeClr val="tx1"/>
                </a:solidFill>
                <a:hlinkClick r:id="rId5" tooltip="Философия"/>
              </a:rPr>
              <a:t>философии</a:t>
            </a:r>
            <a:r>
              <a:rPr lang="ru-RU" sz="2200" dirty="0" smtClean="0">
                <a:solidFill>
                  <a:schemeClr val="tx1"/>
                </a:solidFill>
              </a:rPr>
              <a:t>. 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>
                <a:solidFill>
                  <a:schemeClr val="tx1"/>
                </a:solidFill>
              </a:rPr>
              <a:t>	</a:t>
            </a:r>
            <a:r>
              <a:rPr lang="ru-RU" sz="2200" dirty="0" smtClean="0">
                <a:solidFill>
                  <a:schemeClr val="tx1"/>
                </a:solidFill>
              </a:rPr>
              <a:t>Впервые </a:t>
            </a:r>
            <a:r>
              <a:rPr lang="ru-RU" sz="2200" dirty="0">
                <a:solidFill>
                  <a:schemeClr val="tx1"/>
                </a:solidFill>
              </a:rPr>
              <a:t>педагогика вычленена из системы философских знаний в начале XVII в. английским философом и естествоиспытателем </a:t>
            </a:r>
            <a:r>
              <a:rPr lang="ru-RU" sz="2200" dirty="0" err="1">
                <a:solidFill>
                  <a:schemeClr val="tx1"/>
                </a:solidFill>
                <a:hlinkClick r:id="rId6" tooltip="Бэкон, Фрэнсис"/>
              </a:rPr>
              <a:t>Фрэнсисом</a:t>
            </a:r>
            <a:r>
              <a:rPr lang="ru-RU" sz="2200" dirty="0">
                <a:solidFill>
                  <a:schemeClr val="tx1"/>
                </a:solidFill>
                <a:hlinkClick r:id="rId6" tooltip="Бэкон, Фрэнсис"/>
              </a:rPr>
              <a:t> Бэконом</a:t>
            </a:r>
            <a:r>
              <a:rPr lang="ru-RU" sz="2200" dirty="0">
                <a:solidFill>
                  <a:schemeClr val="tx1"/>
                </a:solidFill>
              </a:rPr>
              <a:t> и закреплена как наука трудами чешского педагога </a:t>
            </a:r>
            <a:r>
              <a:rPr lang="ru-RU" sz="2200" dirty="0">
                <a:solidFill>
                  <a:schemeClr val="tx1"/>
                </a:solidFill>
                <a:hlinkClick r:id="rId7" tooltip="Коменский, Ян Амос"/>
              </a:rPr>
              <a:t>Яна </a:t>
            </a:r>
            <a:r>
              <a:rPr lang="ru-RU" sz="2200" dirty="0" err="1">
                <a:solidFill>
                  <a:schemeClr val="tx1"/>
                </a:solidFill>
                <a:hlinkClick r:id="rId7" tooltip="Коменский, Ян Амос"/>
              </a:rPr>
              <a:t>Амоса</a:t>
            </a:r>
            <a:r>
              <a:rPr lang="ru-RU" sz="2200" dirty="0">
                <a:solidFill>
                  <a:schemeClr val="tx1"/>
                </a:solidFill>
                <a:hlinkClick r:id="rId7" tooltip="Коменский, Ян Амос"/>
              </a:rPr>
              <a:t> Коменского</a:t>
            </a:r>
            <a:r>
              <a:rPr lang="ru-RU" sz="2200" dirty="0">
                <a:solidFill>
                  <a:schemeClr val="tx1"/>
                </a:solidFill>
              </a:rPr>
              <a:t>.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1736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146608"/>
            <a:ext cx="8660544" cy="205188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/>
            <a:r>
              <a:rPr lang="ru-RU" sz="4600" b="1" dirty="0" smtClean="0">
                <a:effectLst/>
              </a:rPr>
              <a:t>Тема 1: </a:t>
            </a:r>
            <a:r>
              <a:rPr lang="ru-RU" sz="4600" b="1" dirty="0">
                <a:effectLst/>
              </a:rPr>
              <a:t>Педагогика </a:t>
            </a:r>
            <a:r>
              <a:rPr lang="ru-RU" sz="4600" b="1" dirty="0" smtClean="0">
                <a:effectLst/>
              </a:rPr>
              <a:t/>
            </a:r>
            <a:br>
              <a:rPr lang="ru-RU" sz="4600" b="1" dirty="0" smtClean="0">
                <a:effectLst/>
              </a:rPr>
            </a:br>
            <a:r>
              <a:rPr lang="ru-RU" sz="4600" b="1" dirty="0" smtClean="0">
                <a:effectLst/>
              </a:rPr>
              <a:t>как отрасль </a:t>
            </a:r>
            <a:r>
              <a:rPr lang="ru-RU" sz="4600" b="1" dirty="0">
                <a:effectLst/>
              </a:rPr>
              <a:t>гуманитарных наук. </a:t>
            </a:r>
            <a:endParaRPr lang="ru-RU" sz="4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06378"/>
            <a:ext cx="2850715" cy="2636912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882"/>
            <a:ext cx="2611872" cy="2166319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71132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89781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7200" b="1" dirty="0">
                <a:solidFill>
                  <a:schemeClr val="bg1"/>
                </a:solidFill>
              </a:rPr>
              <a:t>Современное состояние педагогики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20404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документ 3"/>
          <p:cNvSpPr/>
          <p:nvPr/>
        </p:nvSpPr>
        <p:spPr>
          <a:xfrm>
            <a:off x="1187624" y="1124744"/>
            <a:ext cx="6624736" cy="5400600"/>
          </a:xfrm>
          <a:prstGeom prst="flowChartDocumen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979712" y="2708920"/>
            <a:ext cx="50405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/>
              <a:t>КРИЗИС</a:t>
            </a:r>
            <a:endParaRPr lang="ru-RU" sz="8800" b="1" dirty="0"/>
          </a:p>
        </p:txBody>
      </p:sp>
    </p:spTree>
    <p:extLst>
      <p:ext uri="{BB962C8B-B14F-4D97-AF65-F5344CB8AC3E}">
        <p14:creationId xmlns:p14="http://schemas.microsoft.com/office/powerpoint/2010/main" val="298111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Современное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/>
              <a:t>состояние педагогики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44824"/>
            <a:ext cx="5715000" cy="3737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483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583264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5000" b="1" dirty="0" smtClean="0">
                <a:effectLst/>
              </a:rPr>
              <a:t/>
            </a:r>
            <a:br>
              <a:rPr lang="ru-RU" sz="5000" b="1" dirty="0" smtClean="0">
                <a:effectLst/>
              </a:rPr>
            </a:br>
            <a:r>
              <a:rPr lang="ru-RU" sz="5000" b="1" dirty="0" smtClean="0">
                <a:effectLst/>
              </a:rPr>
              <a:t>Современная </a:t>
            </a:r>
            <a:r>
              <a:rPr lang="ru-RU" sz="5000" b="1" dirty="0">
                <a:effectLst/>
              </a:rPr>
              <a:t>педагогика нуждается в новых подходах к исследованию, которые будут опираться на научную </a:t>
            </a:r>
            <a:r>
              <a:rPr lang="ru-RU" sz="5000" b="1" dirty="0" smtClean="0">
                <a:effectLst/>
              </a:rPr>
              <a:t>методологию </a:t>
            </a:r>
            <a:r>
              <a:rPr lang="ru-RU" sz="5000" b="1" dirty="0">
                <a:effectLst/>
              </a:rPr>
              <a:t/>
            </a:r>
            <a:br>
              <a:rPr lang="ru-RU" sz="5000" b="1" dirty="0">
                <a:effectLst/>
              </a:rPr>
            </a:br>
            <a:endParaRPr lang="ru-RU" sz="5000" b="1" dirty="0"/>
          </a:p>
        </p:txBody>
      </p:sp>
    </p:spTree>
    <p:extLst>
      <p:ext uri="{BB962C8B-B14F-4D97-AF65-F5344CB8AC3E}">
        <p14:creationId xmlns:p14="http://schemas.microsoft.com/office/powerpoint/2010/main" val="160186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ОСНОВНЫЕ ИДЕИ</a:t>
            </a:r>
            <a:endParaRPr lang="ru-RU" b="1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62129961"/>
              </p:ext>
            </p:extLst>
          </p:nvPr>
        </p:nvGraphicFramePr>
        <p:xfrm>
          <a:off x="457200" y="1484785"/>
          <a:ext cx="4038600" cy="5324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8600"/>
              </a:tblGrid>
              <a:tr h="72362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МАТЕРИАЛИСТИЧЕСКАЯ методология</a:t>
                      </a:r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872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effectLst/>
                        </a:rPr>
                        <a:t>Человек – совокупность общественных отношений (социологизаторская концепция развития человека).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096">
                <a:tc>
                  <a:txBody>
                    <a:bodyPr/>
                    <a:lstStyle/>
                    <a:p>
                      <a:r>
                        <a:rPr lang="ru-RU" dirty="0" smtClean="0"/>
                        <a:t>Материальные условия первичны, сознание вторично. Следовательно, изменение условий предполагает изменение сущности человека.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653996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effectLst/>
                        </a:rPr>
                        <a:t>Цель воспитания – формирование нового человека. Цель образования – знания, умения и навыки, выработанные у учащегося.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98283158"/>
              </p:ext>
            </p:extLst>
          </p:nvPr>
        </p:nvGraphicFramePr>
        <p:xfrm>
          <a:off x="4648200" y="1484784"/>
          <a:ext cx="4244280" cy="5417048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244280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ИДЕАЛИСТИЧЕСКАЯ </a:t>
                      </a:r>
                    </a:p>
                    <a:p>
                      <a:pPr algn="ctr"/>
                      <a:r>
                        <a:rPr lang="ru-RU" dirty="0" smtClean="0"/>
                        <a:t>методология</a:t>
                      </a:r>
                      <a:endParaRPr lang="ru-RU" dirty="0"/>
                    </a:p>
                  </a:txBody>
                  <a:tcPr/>
                </a:tc>
              </a:tr>
              <a:tr h="1296144">
                <a:tc>
                  <a:txBody>
                    <a:bodyPr/>
                    <a:lstStyle/>
                    <a:p>
                      <a:r>
                        <a:rPr lang="ru-RU" dirty="0" smtClean="0"/>
                        <a:t>Человек – самоценность. Человек – Богочеловек (гуманистическая концепция развития человека).</a:t>
                      </a:r>
                      <a:endParaRPr lang="ru-RU" dirty="0"/>
                    </a:p>
                  </a:txBody>
                  <a:tcPr/>
                </a:tc>
              </a:tr>
              <a:tr h="1656184">
                <a:tc>
                  <a:txBody>
                    <a:bodyPr/>
                    <a:lstStyle/>
                    <a:p>
                      <a:r>
                        <a:rPr lang="ru-RU" dirty="0" smtClean="0"/>
                        <a:t>Источник развития личности – духовная работа, духовное внутреннее напряжение сил человека. </a:t>
                      </a:r>
                      <a:endParaRPr lang="ru-RU" dirty="0"/>
                    </a:p>
                  </a:txBody>
                  <a:tcPr/>
                </a:tc>
              </a:tr>
              <a:tr h="1744640">
                <a:tc>
                  <a:txBody>
                    <a:bodyPr/>
                    <a:lstStyle/>
                    <a:p>
                      <a:r>
                        <a:rPr lang="ru-RU" sz="1550" dirty="0" smtClean="0"/>
                        <a:t>Цель воспитания – развитие человека, его индивидуальности. Цель образования – развитие и расширение отношений человека с миром, с социумом, с собой посредством овладения способами деятельности.</a:t>
                      </a:r>
                      <a:endParaRPr lang="ru-RU" sz="155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649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68178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9600" b="1" dirty="0" smtClean="0"/>
              <a:t>СПАСИБО за внимание!</a:t>
            </a:r>
            <a:endParaRPr lang="ru-RU" sz="9600" b="1" dirty="0"/>
          </a:p>
        </p:txBody>
      </p:sp>
      <p:sp>
        <p:nvSpPr>
          <p:cNvPr id="3" name="Заголовок 4"/>
          <p:cNvSpPr txBox="1">
            <a:spLocks/>
          </p:cNvSpPr>
          <p:nvPr/>
        </p:nvSpPr>
        <p:spPr>
          <a:xfrm>
            <a:off x="467544" y="260648"/>
            <a:ext cx="8229600" cy="56817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9600" b="1" smtClean="0">
                <a:solidFill>
                  <a:prstClr val="black"/>
                </a:solidFill>
              </a:rPr>
              <a:t>СПАСИБО за внимание!</a:t>
            </a:r>
            <a:endParaRPr lang="ru-RU" sz="96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30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352839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b="1" dirty="0" smtClean="0"/>
          </a:p>
          <a:p>
            <a:pPr marL="64008" indent="0" algn="ctr">
              <a:buNone/>
            </a:pPr>
            <a:r>
              <a:rPr lang="ru-RU" b="1" dirty="0" smtClean="0"/>
              <a:t>ПЛАН</a:t>
            </a:r>
            <a:endParaRPr lang="ru-RU" b="1" dirty="0"/>
          </a:p>
          <a:p>
            <a:r>
              <a:rPr lang="ru-RU" b="1" dirty="0" smtClean="0"/>
              <a:t>Историко-научные </a:t>
            </a:r>
            <a:r>
              <a:rPr lang="ru-RU" b="1" dirty="0"/>
              <a:t>представления о педагогике.</a:t>
            </a:r>
          </a:p>
          <a:p>
            <a:r>
              <a:rPr lang="ru-RU" b="1" dirty="0" smtClean="0"/>
              <a:t>Современное </a:t>
            </a:r>
            <a:r>
              <a:rPr lang="ru-RU" b="1" dirty="0"/>
              <a:t>состояние </a:t>
            </a:r>
            <a:r>
              <a:rPr lang="ru-RU" b="1" dirty="0" smtClean="0"/>
              <a:t>педагогики</a:t>
            </a:r>
            <a:r>
              <a:rPr lang="ru-RU" b="1" dirty="0"/>
              <a:t>.</a:t>
            </a:r>
          </a:p>
          <a:p>
            <a:pPr marL="64008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279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effectLst/>
                <a:latin typeface="Times New Roman"/>
                <a:ea typeface="Times New Roman"/>
              </a:rPr>
              <a:t>Историко-научные представления о педагогике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99792" y="3429000"/>
            <a:ext cx="3075607" cy="328523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99592" y="2204864"/>
            <a:ext cx="7560840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/>
              <a:t>Педагогика – это метод (ремесло) – Ян </a:t>
            </a:r>
            <a:r>
              <a:rPr lang="ru-RU" sz="3200" b="1" dirty="0" err="1"/>
              <a:t>Амос</a:t>
            </a:r>
            <a:r>
              <a:rPr lang="ru-RU" sz="3200" b="1" dirty="0"/>
              <a:t> Коменский </a:t>
            </a:r>
            <a:r>
              <a:rPr lang="ru-RU" sz="3200" b="1" dirty="0" smtClean="0"/>
              <a:t>(1592-1670)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50656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>
                <a:effectLst/>
              </a:rPr>
              <a:t>Ян </a:t>
            </a:r>
            <a:r>
              <a:rPr lang="ru-RU" sz="5400" b="1" dirty="0" err="1">
                <a:effectLst/>
              </a:rPr>
              <a:t>Амос</a:t>
            </a:r>
            <a:r>
              <a:rPr lang="ru-RU" sz="5400" b="1" dirty="0">
                <a:effectLst/>
              </a:rPr>
              <a:t> Коменский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64008" indent="0">
              <a:buNone/>
            </a:pPr>
            <a:r>
              <a:rPr lang="ru-RU" sz="4000" dirty="0"/>
              <a:t>«Надо желать, чтобы метод человеческого образования был механическим, т.е. он должен  все предписывать столь определенно, чтобы все, чему учатся, чем занимаются, не могло не иметь успеха</a:t>
            </a:r>
            <a:r>
              <a:rPr lang="ru-RU" sz="4000" dirty="0" smtClean="0"/>
              <a:t>». </a:t>
            </a:r>
          </a:p>
          <a:p>
            <a:pPr marL="64008" indent="0" algn="r">
              <a:buNone/>
            </a:pPr>
            <a:r>
              <a:rPr lang="ru-RU" sz="4000" b="1" dirty="0" smtClean="0"/>
              <a:t>Обучение </a:t>
            </a:r>
            <a:r>
              <a:rPr lang="ru-RU" sz="4000" b="1" dirty="0"/>
              <a:t>должно </a:t>
            </a:r>
            <a:r>
              <a:rPr lang="ru-RU" sz="4000" b="1" dirty="0" smtClean="0"/>
              <a:t>стать</a:t>
            </a:r>
          </a:p>
          <a:p>
            <a:pPr marL="64008" indent="0" algn="r">
              <a:buNone/>
            </a:pPr>
            <a:r>
              <a:rPr lang="ru-RU" sz="4000" b="1" dirty="0" smtClean="0"/>
              <a:t> </a:t>
            </a:r>
            <a:r>
              <a:rPr lang="ru-RU" sz="4000" b="1" dirty="0"/>
              <a:t>«дидактической машиной</a:t>
            </a:r>
            <a:r>
              <a:rPr lang="ru-RU" sz="4000" b="1" dirty="0" smtClean="0"/>
              <a:t>».</a:t>
            </a:r>
            <a:r>
              <a:rPr lang="ru-RU" dirty="0" smtClean="0"/>
              <a:t> </a:t>
            </a:r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413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effectLst/>
                <a:latin typeface="Times New Roman"/>
                <a:ea typeface="Times New Roman"/>
              </a:rPr>
              <a:t>Историко-научные представления о педагогике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3200" b="1" dirty="0"/>
              <a:t>Педагогика – это техника – </a:t>
            </a:r>
            <a:r>
              <a:rPr lang="ru-RU" sz="3200" b="1" dirty="0" smtClean="0"/>
              <a:t>Гуго </a:t>
            </a:r>
            <a:r>
              <a:rPr lang="ru-RU" sz="3200" b="1" dirty="0" err="1" smtClean="0"/>
              <a:t>Мюнстерберг</a:t>
            </a:r>
            <a:r>
              <a:rPr lang="ru-RU" sz="3200" b="1" smtClean="0"/>
              <a:t> </a:t>
            </a:r>
            <a:r>
              <a:rPr lang="ru-RU" sz="3200" smtClean="0"/>
              <a:t>(</a:t>
            </a:r>
            <a:r>
              <a:rPr lang="ru-RU" sz="3200" dirty="0" smtClean="0"/>
              <a:t>1863- </a:t>
            </a:r>
            <a:r>
              <a:rPr lang="ru-RU" sz="3200" dirty="0"/>
              <a:t>1916) </a:t>
            </a:r>
            <a:endParaRPr lang="ru-RU" sz="3200" b="1" dirty="0"/>
          </a:p>
          <a:p>
            <a:pPr algn="ctr"/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924944"/>
            <a:ext cx="2407184" cy="3567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772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>
                <a:effectLst/>
                <a:latin typeface="Times New Roman"/>
                <a:ea typeface="Times New Roman"/>
              </a:rPr>
              <a:t>Историко-научные представления о педагогике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 algn="ctr">
              <a:buNone/>
            </a:pPr>
            <a:r>
              <a:rPr lang="ru-RU" sz="3200" b="1" dirty="0"/>
              <a:t>Педагогика – это </a:t>
            </a:r>
            <a:r>
              <a:rPr lang="ru-RU" sz="3200" b="1" dirty="0" smtClean="0"/>
              <a:t>технология – </a:t>
            </a:r>
          </a:p>
          <a:p>
            <a:pPr marL="64008" indent="0" algn="ctr">
              <a:buNone/>
            </a:pPr>
            <a:r>
              <a:rPr lang="ru-RU" sz="3200" b="1" dirty="0" smtClean="0"/>
              <a:t>Герман Константинович </a:t>
            </a:r>
            <a:r>
              <a:rPr lang="ru-RU" sz="3200" b="1" dirty="0" err="1" smtClean="0"/>
              <a:t>Селевко</a:t>
            </a:r>
            <a:r>
              <a:rPr lang="ru-RU" sz="3200" b="1" dirty="0" smtClean="0"/>
              <a:t> </a:t>
            </a:r>
            <a:r>
              <a:rPr lang="ru-RU" sz="2400" dirty="0" smtClean="0"/>
              <a:t>(род. </a:t>
            </a:r>
            <a:r>
              <a:rPr lang="ru-RU" sz="2400" dirty="0"/>
              <a:t>в</a:t>
            </a:r>
            <a:r>
              <a:rPr lang="ru-RU" sz="2400" dirty="0" smtClean="0"/>
              <a:t> 1959)</a:t>
            </a:r>
            <a:endParaRPr lang="ru-RU" sz="2400" dirty="0"/>
          </a:p>
          <a:p>
            <a:pPr marL="64008" indent="0" algn="ctr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256" y="3068960"/>
            <a:ext cx="2195736" cy="3097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597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effectLst/>
                <a:latin typeface="Times New Roman"/>
                <a:ea typeface="Times New Roman"/>
              </a:rPr>
              <a:t>Историко-научные представления о педагогике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3200" b="1" dirty="0"/>
              <a:t>Педагогика – это </a:t>
            </a:r>
            <a:r>
              <a:rPr lang="ru-RU" sz="3200" b="1" dirty="0" smtClean="0"/>
              <a:t>искусство –</a:t>
            </a:r>
          </a:p>
          <a:p>
            <a:pPr marL="64008" indent="0" algn="ctr">
              <a:buNone/>
            </a:pPr>
            <a:r>
              <a:rPr lang="ru-RU" sz="3200" b="1" dirty="0" smtClean="0"/>
              <a:t>Константин Дмитриевич Ушинский </a:t>
            </a:r>
            <a:r>
              <a:rPr lang="ru-RU" sz="2400" dirty="0" smtClean="0"/>
              <a:t>(1824-1870)</a:t>
            </a:r>
            <a:endParaRPr lang="ru-RU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068960"/>
            <a:ext cx="2323202" cy="3017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714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effectLst/>
                <a:latin typeface="Times New Roman"/>
                <a:ea typeface="Times New Roman"/>
              </a:rPr>
              <a:t>Историко-научные представления о педагогике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Педагогика </a:t>
            </a:r>
            <a:r>
              <a:rPr lang="ru-RU" sz="3200" b="1" dirty="0"/>
              <a:t>– </a:t>
            </a:r>
            <a:r>
              <a:rPr lang="ru-RU" sz="3200" b="1" dirty="0" smtClean="0"/>
              <a:t>это индивидуальное творчество – </a:t>
            </a:r>
            <a:r>
              <a:rPr lang="ru-RU" sz="3200" dirty="0" smtClean="0"/>
              <a:t>Павел Петрович </a:t>
            </a:r>
            <a:r>
              <a:rPr lang="ru-RU" sz="3200" dirty="0" err="1"/>
              <a:t>Блонский</a:t>
            </a:r>
            <a:r>
              <a:rPr lang="ru-RU" sz="3200" dirty="0"/>
              <a:t> </a:t>
            </a:r>
            <a:r>
              <a:rPr lang="ru-RU" sz="2400" dirty="0" smtClean="0"/>
              <a:t>(1884-1941)</a:t>
            </a:r>
            <a:r>
              <a:rPr lang="ru-RU" sz="3200" dirty="0"/>
              <a:t> </a:t>
            </a:r>
            <a:endParaRPr lang="ru-RU" sz="3200" b="1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284984"/>
            <a:ext cx="2241277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838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1527</TotalTime>
  <Words>375</Words>
  <Application>Microsoft Office PowerPoint</Application>
  <PresentationFormat>Экран (4:3)</PresentationFormat>
  <Paragraphs>70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Тема Office</vt:lpstr>
      <vt:lpstr>1_Тема Office</vt:lpstr>
      <vt:lpstr>2_Тема Office</vt:lpstr>
      <vt:lpstr>ОБЩАЯ   И ПРОФЕССИОНАЛЬНАЯ ПЕДАГОГИКА</vt:lpstr>
      <vt:lpstr>Тема 1: Педагогика  как отрасль гуманитарных наук. </vt:lpstr>
      <vt:lpstr>Презентация PowerPoint</vt:lpstr>
      <vt:lpstr>Историко-научные представления о педагогике</vt:lpstr>
      <vt:lpstr>Ян Амос Коменский</vt:lpstr>
      <vt:lpstr>Историко-научные представления о педагогике</vt:lpstr>
      <vt:lpstr>Историко-научные представления о педагогике</vt:lpstr>
      <vt:lpstr>Историко-научные представления о педагогике</vt:lpstr>
      <vt:lpstr>Историко-научные представления о педагогике</vt:lpstr>
      <vt:lpstr>Историко-научные представления о педагогике</vt:lpstr>
      <vt:lpstr>Историко-научные представления о педагогике</vt:lpstr>
      <vt:lpstr>Историко-научные представления о педагогике</vt:lpstr>
      <vt:lpstr>Презентация PowerPoint</vt:lpstr>
      <vt:lpstr>ВЫБЕРИТЕ СВОЙ ВАРИАНТ</vt:lpstr>
      <vt:lpstr>Презентация PowerPoint</vt:lpstr>
      <vt:lpstr>ПЕДАГОГИКА  КАК   НАУКА</vt:lpstr>
      <vt:lpstr>НАУКА – ЭТО СФЕРА ИССЛЕДОВАТЕЛЬСКОЙ ДЕЯТЕЛЬНОСТИ, НАПРАВЛЕННАЯ НА ПРОИЗВОДСТВО НОВЫХ ЗНАНИЙ </vt:lpstr>
      <vt:lpstr>Презентация PowerPoint</vt:lpstr>
      <vt:lpstr>Историческая справка  Слово «педагогика» происходит от греческого слова «детоведение, детовождение». В Древней Греции «педагог» — раб , наблюдающий за ребёнком, отвечающий за посещение им школы.  Развитие педагогики неотделимо от истории человечества. Педагогическая мысль зародилась и на протяжении тысячелетий развивалась в древнегреческой, древневосточной и средневековой теологии и философии.   Впервые педагогика вычленена из системы философских знаний в начале XVII в. английским философом и естествоиспытателем Фрэнсисом Бэконом и закреплена как наука трудами чешского педагога Яна Амоса Коменского. </vt:lpstr>
      <vt:lpstr>Современное состояние педагогики</vt:lpstr>
      <vt:lpstr>Презентация PowerPoint</vt:lpstr>
      <vt:lpstr>Современное состояние педагогики</vt:lpstr>
      <vt:lpstr> Современная педагогика нуждается в новых подходах к исследованию, которые будут опираться на научную методологию  </vt:lpstr>
      <vt:lpstr>ОСНОВНЫЕ ИДЕИ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Власова Татьяна Ивановна</dc:creator>
  <cp:lastModifiedBy>Власова Татьяна Ивановна</cp:lastModifiedBy>
  <cp:revision>62</cp:revision>
  <dcterms:created xsi:type="dcterms:W3CDTF">2013-09-25T08:56:41Z</dcterms:created>
  <dcterms:modified xsi:type="dcterms:W3CDTF">2015-12-01T08:08:16Z</dcterms:modified>
</cp:coreProperties>
</file>