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9" r:id="rId3"/>
    <p:sldId id="262" r:id="rId4"/>
    <p:sldId id="257" r:id="rId5"/>
    <p:sldId id="261" r:id="rId6"/>
    <p:sldId id="260" r:id="rId7"/>
    <p:sldId id="263" r:id="rId8"/>
    <p:sldId id="265" r:id="rId9"/>
    <p:sldId id="266" r:id="rId10"/>
    <p:sldId id="267" r:id="rId11"/>
    <p:sldId id="268" r:id="rId12"/>
    <p:sldId id="269" r:id="rId13"/>
    <p:sldId id="270" r:id="rId14"/>
    <p:sldId id="258"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68" autoAdjust="0"/>
  </p:normalViewPr>
  <p:slideViewPr>
    <p:cSldViewPr>
      <p:cViewPr varScale="1">
        <p:scale>
          <a:sx n="95" d="100"/>
          <a:sy n="95" d="100"/>
        </p:scale>
        <p:origin x="-159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2D4B6D-A6D8-4DF5-9954-6B7B33FB33FB}" type="datetimeFigureOut">
              <a:rPr lang="ru-RU" smtClean="0"/>
              <a:pPr/>
              <a:t>21.04.2015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2ECDE1-1D3E-4BB1-9B7F-198E9153FACC}" type="slidenum">
              <a:rPr lang="ru-RU" smtClean="0"/>
              <a:pPr/>
              <a:t>‹#›</a:t>
            </a:fld>
            <a:endParaRPr lang="ru-RU"/>
          </a:p>
        </p:txBody>
      </p:sp>
    </p:spTree>
    <p:extLst>
      <p:ext uri="{BB962C8B-B14F-4D97-AF65-F5344CB8AC3E}">
        <p14:creationId xmlns:p14="http://schemas.microsoft.com/office/powerpoint/2010/main" val="2211248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ru.wikipedia.org/wiki/%D0%9E%D0%B4%D0%B5%D1%81%D1%81%D0%B0" TargetMode="External"/><Relationship Id="rId3" Type="http://schemas.openxmlformats.org/officeDocument/2006/relationships/hyperlink" Target="https://ru.wikipedia.org/wiki/3_%D0%BC%D0%B0%D1%80%D1%82%D0%B0" TargetMode="External"/><Relationship Id="rId7" Type="http://schemas.openxmlformats.org/officeDocument/2006/relationships/hyperlink" Target="https://ru.wikipedia.org/wiki/1871_%D0%B3%D0%BE%D0%B4"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ru.wikipedia.org/wiki/3_%D1%8F%D0%BD%D0%B2%D0%B0%D1%80%D1%8F" TargetMode="External"/><Relationship Id="rId5" Type="http://schemas.openxmlformats.org/officeDocument/2006/relationships/hyperlink" Target="https://ru.wikipedia.org/wiki/%D0%A2%D1%83%D0%BB%D0%B0" TargetMode="External"/><Relationship Id="rId10" Type="http://schemas.openxmlformats.org/officeDocument/2006/relationships/hyperlink" Target="https://ru.wikipedia.org/wiki/%D0%A0%D0%BE%D1%81%D1%81%D0%B8%D1%8F" TargetMode="External"/><Relationship Id="rId4" Type="http://schemas.openxmlformats.org/officeDocument/2006/relationships/hyperlink" Target="https://ru.wikipedia.org/wiki/1823_%D0%B3%D0%BE%D0%B4" TargetMode="External"/><Relationship Id="rId9" Type="http://schemas.openxmlformats.org/officeDocument/2006/relationships/hyperlink" Target="https://ru.wikipedia.org/wiki/%D0%9F%D0%B5%D0%B4%D0%B0%D0%B3%D0%BE%D0%B3%D0%B8%D0%BA%D0%B0"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i="0" kern="1200" dirty="0" err="1" smtClean="0">
                <a:solidFill>
                  <a:schemeClr val="tx1"/>
                </a:solidFill>
                <a:latin typeface="+mn-lt"/>
                <a:ea typeface="+mn-ea"/>
                <a:cs typeface="+mn-cs"/>
              </a:rPr>
              <a:t>Константи́н</a:t>
            </a:r>
            <a:r>
              <a:rPr lang="ru-RU" sz="1200" b="1" i="0" kern="1200" dirty="0" smtClean="0">
                <a:solidFill>
                  <a:schemeClr val="tx1"/>
                </a:solidFill>
                <a:latin typeface="+mn-lt"/>
                <a:ea typeface="+mn-ea"/>
                <a:cs typeface="+mn-cs"/>
              </a:rPr>
              <a:t> </a:t>
            </a:r>
            <a:r>
              <a:rPr lang="ru-RU" sz="1200" b="1" i="0" kern="1200" dirty="0" err="1" smtClean="0">
                <a:solidFill>
                  <a:schemeClr val="tx1"/>
                </a:solidFill>
                <a:latin typeface="+mn-lt"/>
                <a:ea typeface="+mn-ea"/>
                <a:cs typeface="+mn-cs"/>
              </a:rPr>
              <a:t>Дми́триевич</a:t>
            </a:r>
            <a:r>
              <a:rPr lang="ru-RU" sz="1200" b="1" i="0" kern="1200" dirty="0" smtClean="0">
                <a:solidFill>
                  <a:schemeClr val="tx1"/>
                </a:solidFill>
                <a:latin typeface="+mn-lt"/>
                <a:ea typeface="+mn-ea"/>
                <a:cs typeface="+mn-cs"/>
              </a:rPr>
              <a:t> </a:t>
            </a:r>
            <a:r>
              <a:rPr lang="ru-RU" sz="1200" b="1" i="0" kern="1200" dirty="0" err="1" smtClean="0">
                <a:solidFill>
                  <a:schemeClr val="tx1"/>
                </a:solidFill>
                <a:latin typeface="+mn-lt"/>
                <a:ea typeface="+mn-ea"/>
                <a:cs typeface="+mn-cs"/>
              </a:rPr>
              <a:t>Уши́нский</a:t>
            </a:r>
            <a:r>
              <a:rPr lang="ru-RU" sz="1200" b="0" i="0" kern="1200" dirty="0" smtClean="0">
                <a:solidFill>
                  <a:schemeClr val="tx1"/>
                </a:solidFill>
                <a:latin typeface="+mn-lt"/>
                <a:ea typeface="+mn-ea"/>
                <a:cs typeface="+mn-cs"/>
              </a:rPr>
              <a:t> (</a:t>
            </a:r>
            <a:r>
              <a:rPr lang="ru-RU" dirty="0" smtClean="0"/>
              <a:t>19 февраля</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3" tooltip="3 марта"/>
              </a:rPr>
              <a:t>3 марта</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4" tooltip="1823 год"/>
              </a:rPr>
              <a:t>1823</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5" tooltip="Тула"/>
              </a:rPr>
              <a:t>Тула</a:t>
            </a:r>
            <a:r>
              <a:rPr lang="ru-RU" sz="1200" b="0" i="0" kern="1200" dirty="0" smtClean="0">
                <a:solidFill>
                  <a:schemeClr val="tx1"/>
                </a:solidFill>
                <a:latin typeface="+mn-lt"/>
                <a:ea typeface="+mn-ea"/>
                <a:cs typeface="+mn-cs"/>
              </a:rPr>
              <a:t> — </a:t>
            </a:r>
            <a:r>
              <a:rPr lang="ru-RU" dirty="0" smtClean="0"/>
              <a:t>22 декабря 1870</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6" tooltip="3 января"/>
              </a:rPr>
              <a:t>3 января</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7" tooltip="1871 год"/>
              </a:rPr>
              <a:t>1871</a:t>
            </a:r>
            <a:r>
              <a:rPr lang="ru-RU" sz="1200" b="0" i="0" kern="1200" dirty="0" smtClean="0">
                <a:solidFill>
                  <a:schemeClr val="tx1"/>
                </a:solidFill>
                <a:latin typeface="+mn-lt"/>
                <a:ea typeface="+mn-ea"/>
                <a:cs typeface="+mn-cs"/>
              </a:rPr>
              <a:t>), </a:t>
            </a:r>
            <a:r>
              <a:rPr lang="ru-RU" sz="1200" b="0" i="0" kern="1200" dirty="0" smtClean="0">
                <a:solidFill>
                  <a:schemeClr val="tx1"/>
                </a:solidFill>
                <a:latin typeface="+mn-lt"/>
                <a:ea typeface="+mn-ea"/>
                <a:cs typeface="+mn-cs"/>
                <a:hlinkClick r:id="rId8" tooltip="Одесса"/>
              </a:rPr>
              <a:t>Одесса</a:t>
            </a:r>
            <a:r>
              <a:rPr lang="ru-RU" sz="1200" b="0" i="0" kern="1200" dirty="0" smtClean="0">
                <a:solidFill>
                  <a:schemeClr val="tx1"/>
                </a:solidFill>
                <a:latin typeface="+mn-lt"/>
                <a:ea typeface="+mn-ea"/>
                <a:cs typeface="+mn-cs"/>
              </a:rPr>
              <a:t>) — русский педагог, основоположник </a:t>
            </a:r>
            <a:r>
              <a:rPr lang="ru-RU" sz="1200" b="0" i="0" kern="1200" dirty="0" smtClean="0">
                <a:solidFill>
                  <a:schemeClr val="tx1"/>
                </a:solidFill>
                <a:latin typeface="+mn-lt"/>
                <a:ea typeface="+mn-ea"/>
                <a:cs typeface="+mn-cs"/>
                <a:hlinkClick r:id="rId9" tooltip="Педагогика"/>
              </a:rPr>
              <a:t>научной педагогики</a:t>
            </a:r>
            <a:r>
              <a:rPr lang="ru-RU" sz="1200" b="0" i="0" kern="1200" dirty="0" smtClean="0">
                <a:solidFill>
                  <a:schemeClr val="tx1"/>
                </a:solidFill>
                <a:latin typeface="+mn-lt"/>
                <a:ea typeface="+mn-ea"/>
                <a:cs typeface="+mn-cs"/>
              </a:rPr>
              <a:t> в </a:t>
            </a:r>
            <a:r>
              <a:rPr lang="ru-RU" sz="1200" b="0" i="0" kern="1200" dirty="0" smtClean="0">
                <a:solidFill>
                  <a:schemeClr val="tx1"/>
                </a:solidFill>
                <a:latin typeface="+mn-lt"/>
                <a:ea typeface="+mn-ea"/>
                <a:cs typeface="+mn-cs"/>
                <a:hlinkClick r:id="rId10" tooltip="Россия"/>
              </a:rPr>
              <a:t>России</a:t>
            </a:r>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dirty="0" smtClean="0"/>
              <a:t>В книге «Труд в его психическом и воспитательном значении» Ушинский предлагает средства, способные развить привычку к труду.</a:t>
            </a:r>
          </a:p>
          <a:p>
            <a:r>
              <a:rPr lang="ru-RU" dirty="0" smtClean="0"/>
              <a:t>Не учить ученика, а только помогать ему учиться. На долю ученика необходимо оставить столько труда, сколько он в состоянии одолеть, а наставнику следует помочь с освоением учебного предмета, дать возможность испытать наслаждение от своего труда.</a:t>
            </a:r>
          </a:p>
          <a:p>
            <a:r>
              <a:rPr lang="ru-RU" dirty="0" smtClean="0"/>
              <a:t>Не надрывать сил ребенка в умственной работе. Но и не давать им засыпать. Умственный труд тяжел, мечтать — легко и приятно, думать же трудно. Ученик готов лучше часами сидеть без мысли над одной и той же страницей или вызубрить ее, чем подумать серьезно хотя бы несколько минут. Значит, надо приучать его к умственному труду.</a:t>
            </a:r>
          </a:p>
          <a:p>
            <a:r>
              <a:rPr lang="ru-RU" dirty="0" smtClean="0"/>
              <a:t>Приучать к труду постепенно. Для того чтобы ученик был способен легко и без вреда для здоровья выносить умственный труд, нужно действовать осторожно, понемногу увеличивать нагрузку, приучая его к умственным усилиям. Вместе с привычкой к труду появится и любовь к нему, и жажда труда.</a:t>
            </a:r>
          </a:p>
          <a:p>
            <a:r>
              <a:rPr lang="ru-RU" dirty="0" smtClean="0"/>
              <a:t>Менять виды трудовой деятельности. Отдых от умственного труда состоит вовсе не в том, чтобы ничего не делать, а в том, чтобы переменить дело. Физический труд является приятным после труда умственного; поэтому уборка классных комнат, занятия в саду и огороде, токарным мастерством, переплетом книг и та принесет как материальную пользу, так и послужит отдыхом. В детском возрасте такой переменой деятельности является игра.</a:t>
            </a:r>
          </a:p>
          <a:p>
            <a:r>
              <a:rPr lang="ru-RU" dirty="0" smtClean="0"/>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p>
          <a:p>
            <a:r>
              <a:rPr lang="ru-RU" dirty="0" smtClean="0"/>
              <a:t>"Воспитание должно неусыпно заботиться, чтобы, с одной стороны, открыть воспитаннику возможность найти себе полезный труд в мире, а с другой – внушить ему неутомимую жажду труда".</a:t>
            </a:r>
          </a:p>
          <a:p>
            <a:r>
              <a:rPr lang="ru-RU" dirty="0" smtClean="0"/>
              <a:t>"Без личного труда человек не может идти вперед, не может оставаться на одном месте, но должен идти назад".</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i="0" kern="1200" dirty="0" smtClean="0">
                <a:solidFill>
                  <a:schemeClr val="tx1"/>
                </a:solidFill>
                <a:latin typeface="+mn-lt"/>
                <a:ea typeface="+mn-ea"/>
                <a:cs typeface="+mn-cs"/>
              </a:rPr>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endParaRPr lang="ru-RU" sz="1200" b="0" i="0" kern="1200" dirty="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Ушинский считает, что «педагогическая литература одна </a:t>
            </a:r>
            <a:br>
              <a:rPr lang="ru-RU" dirty="0" smtClean="0"/>
            </a:br>
            <a:r>
              <a:rPr lang="ru-RU" dirty="0" smtClean="0"/>
              <a:t>только может придать ей (педагогической деятельности) тот смысл и ту </a:t>
            </a:r>
            <a:br>
              <a:rPr lang="ru-RU" dirty="0" smtClean="0"/>
            </a:br>
            <a:r>
              <a:rPr lang="ru-RU" dirty="0" smtClean="0"/>
              <a:t>занимательность, без которой она делается машинальным препровождением </a:t>
            </a:r>
            <a:br>
              <a:rPr lang="ru-RU" dirty="0" smtClean="0"/>
            </a:br>
            <a:r>
              <a:rPr lang="ru-RU" dirty="0" smtClean="0"/>
              <a:t>времени, назначенного на уроки» , а так же: «Педагогическая литература … </a:t>
            </a:r>
            <a:br>
              <a:rPr lang="ru-RU" dirty="0" smtClean="0"/>
            </a:br>
            <a:r>
              <a:rPr lang="ru-RU" dirty="0" smtClean="0"/>
              <a:t>знакомит нас с психологическими наблюдениями множества умных и опытных </a:t>
            </a:r>
            <a:br>
              <a:rPr lang="ru-RU" dirty="0" smtClean="0"/>
            </a:br>
            <a:r>
              <a:rPr lang="ru-RU" dirty="0" smtClean="0"/>
              <a:t>педагогов и … направляет нашу собственную мысль на такие предметы, которые </a:t>
            </a:r>
            <a:br>
              <a:rPr lang="ru-RU" dirty="0" smtClean="0"/>
            </a:br>
            <a:r>
              <a:rPr lang="ru-RU" dirty="0" smtClean="0"/>
              <a:t>легко могли бы ускользнуть от нашего внимания»</a:t>
            </a:r>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13</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Говоря об К.Д. Ушинском нельзя не упомянуть о его принципах обучения:</a:t>
            </a:r>
          </a:p>
          <a:p>
            <a:r>
              <a:rPr lang="ru-RU" sz="1200" b="0" i="0" kern="1200" dirty="0" smtClean="0">
                <a:solidFill>
                  <a:schemeClr val="tx1"/>
                </a:solidFill>
                <a:latin typeface="+mn-lt"/>
                <a:ea typeface="+mn-ea"/>
                <a:cs typeface="+mn-cs"/>
              </a:rPr>
              <a:t>1.  построение обучения с учетом возрастных, физиологических и индивидуальных особенностей учащихся;</a:t>
            </a:r>
          </a:p>
          <a:p>
            <a:r>
              <a:rPr lang="ru-RU" sz="1200" b="0" i="0" kern="1200" dirty="0" smtClean="0">
                <a:solidFill>
                  <a:schemeClr val="tx1"/>
                </a:solidFill>
                <a:latin typeface="+mn-lt"/>
                <a:ea typeface="+mn-ea"/>
                <a:cs typeface="+mn-cs"/>
              </a:rPr>
              <a:t>2.  обращение внимания на посильность содержания </a:t>
            </a:r>
            <a:r>
              <a:rPr lang="ru-RU" sz="1200" b="0" i="0" kern="1200" dirty="0" err="1" smtClean="0">
                <a:solidFill>
                  <a:schemeClr val="tx1"/>
                </a:solidFill>
                <a:latin typeface="+mn-lt"/>
                <a:ea typeface="+mn-ea"/>
                <a:cs typeface="+mn-cs"/>
              </a:rPr>
              <a:t>обученияи</a:t>
            </a:r>
            <a:r>
              <a:rPr lang="ru-RU" sz="1200" b="0" i="0" kern="1200" dirty="0" smtClean="0">
                <a:solidFill>
                  <a:schemeClr val="tx1"/>
                </a:solidFill>
                <a:latin typeface="+mn-lt"/>
                <a:ea typeface="+mn-ea"/>
                <a:cs typeface="+mn-cs"/>
              </a:rPr>
              <a:t> его последовательность;</a:t>
            </a:r>
          </a:p>
          <a:p>
            <a:r>
              <a:rPr lang="ru-RU" sz="1200" b="0" i="0" kern="1200" dirty="0" smtClean="0">
                <a:solidFill>
                  <a:schemeClr val="tx1"/>
                </a:solidFill>
                <a:latin typeface="+mn-lt"/>
                <a:ea typeface="+mn-ea"/>
                <a:cs typeface="+mn-cs"/>
              </a:rPr>
              <a:t>3.  единство теории и практики;</a:t>
            </a:r>
          </a:p>
          <a:p>
            <a:r>
              <a:rPr lang="ru-RU" sz="1200" b="0" i="0" kern="1200" dirty="0" smtClean="0">
                <a:solidFill>
                  <a:schemeClr val="tx1"/>
                </a:solidFill>
                <a:latin typeface="+mn-lt"/>
                <a:ea typeface="+mn-ea"/>
                <a:cs typeface="+mn-cs"/>
              </a:rPr>
              <a:t>4.  использование игры как метода обучения</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Одной из главнейших в педагогической теории К.Д. Ушинского являлась мысль о народности воспитания.</a:t>
            </a:r>
          </a:p>
          <a:p>
            <a:r>
              <a:rPr lang="ru-RU" sz="1200" b="0" i="0" kern="1200" dirty="0" smtClean="0">
                <a:solidFill>
                  <a:schemeClr val="tx1"/>
                </a:solidFill>
                <a:latin typeface="+mn-lt"/>
                <a:ea typeface="+mn-ea"/>
                <a:cs typeface="+mn-cs"/>
              </a:rPr>
              <a:t>«О народности в общественном воспитании» (1875 г.)</a:t>
            </a:r>
          </a:p>
          <a:p>
            <a:r>
              <a:rPr lang="ru-RU" sz="1200" b="0" i="0" kern="1200" dirty="0" smtClean="0">
                <a:solidFill>
                  <a:schemeClr val="tx1"/>
                </a:solidFill>
                <a:latin typeface="+mn-lt"/>
                <a:ea typeface="+mn-ea"/>
                <a:cs typeface="+mn-cs"/>
              </a:rPr>
              <a:t>Одной из главнейших в педагогической теории К.Д. Ушинского являлась мысль о народности воспитания.</a:t>
            </a:r>
          </a:p>
          <a:p>
            <a:r>
              <a:rPr lang="ru-RU" sz="1200" b="0" i="0" kern="1200" dirty="0" smtClean="0">
                <a:solidFill>
                  <a:schemeClr val="tx1"/>
                </a:solidFill>
                <a:latin typeface="+mn-lt"/>
                <a:ea typeface="+mn-ea"/>
                <a:cs typeface="+mn-cs"/>
              </a:rPr>
              <a:t>Система воспитания детей в каждой стране, подчеркивал он, связана с условиями исторического развития народа, с его нуждами и потребностями. «Есть одна только общая для всех прирожденная наклонность, на которую всегда может рассчитывать воспитание: это то, что мы называем народностью. Воспитание, созданное самим народом и основанное на народных началах, имеет ту воспитательную силу, которой нет в самых лучших системах, основанных на абстрактных идеях или заимствованных у другого народа«, - писал Ушинский.</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tx1"/>
                </a:solidFill>
                <a:latin typeface="+mn-lt"/>
                <a:ea typeface="+mn-ea"/>
                <a:cs typeface="+mn-cs"/>
              </a:rPr>
              <a:t>Ушинский доказал, что система воспитания, построенная соответственно интересам народа, развивает и укрепляет в детях ценнейшие психологические черты и моральные качества - патриотизм и национальную гордость, любовь к труду. Он требовал, чтобы дети, начиная с раннего возраста, усваивали элементы народной культуры, овладевали родным языком, знакомились с произведениями устного народного творчества.</a:t>
            </a:r>
            <a:endParaRPr lang="ru-RU" dirty="0" smtClean="0"/>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Особое место в педагогической системе К. Д. Ушинского занимает родной язык. Русский язык он рассматривал как составную часть жизни народа. Без языка невозможна человеческая жизнь, существование человеческого общежития, без него не могла бы развиваться ни одна отрасль научных знаний. Родной язык он рассматривал как ни с чем не сравнимую духовную ценность. В подготовительных материалах к «Педагогической антропологии» он раскрывает вопрос происхождения языка, связь языка и мышления, изучения иностранных языков, их взаимоотношениям с русским языком и особую роль придавал русскому языку в формировании личности человека</a:t>
            </a:r>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0" i="0" kern="1200" dirty="0" smtClean="0">
                <a:solidFill>
                  <a:schemeClr val="tx1"/>
                </a:solidFill>
                <a:latin typeface="+mn-lt"/>
                <a:ea typeface="+mn-ea"/>
                <a:cs typeface="+mn-cs"/>
              </a:rPr>
              <a:t>Исходя из того, что родной язык «есть единственное орудие, посредством которого мы усваиваем идеи, знания, а потом передаем их", К.Д. Ушинский считал главной задачей элементарного обучения овладение родным языком. «Эта работа постепенного </a:t>
            </a:r>
            <a:r>
              <a:rPr lang="ru-RU" sz="1200" b="0" i="0" kern="1200" dirty="0" err="1" smtClean="0">
                <a:solidFill>
                  <a:schemeClr val="tx1"/>
                </a:solidFill>
                <a:latin typeface="+mn-lt"/>
                <a:ea typeface="+mn-ea"/>
                <a:cs typeface="+mn-cs"/>
              </a:rPr>
              <a:t>сознавания</a:t>
            </a:r>
            <a:r>
              <a:rPr lang="ru-RU" sz="1200" b="0" i="0" kern="1200" dirty="0" smtClean="0">
                <a:solidFill>
                  <a:schemeClr val="tx1"/>
                </a:solidFill>
                <a:latin typeface="+mn-lt"/>
                <a:ea typeface="+mn-ea"/>
                <a:cs typeface="+mn-cs"/>
              </a:rPr>
              <a:t> родного языка должна начаться с самых первых дней учения и по своей первостепенной важности для всего развития человека должна составлять одну из главнейших забот воспитания".</a:t>
            </a:r>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dirty="0" smtClean="0"/>
              <a:t>В книге «Труд в его психическом и воспитательном значении» Ушинский предлагает средства, способные развить привычку к труду.</a:t>
            </a:r>
          </a:p>
          <a:p>
            <a:r>
              <a:rPr lang="ru-RU" dirty="0" smtClean="0"/>
              <a:t>Не учить ученика, а только помогать ему учиться. На долю ученика необходимо оставить столько труда, сколько он в состоянии одолеть, а наставнику следует помочь с освоением учебного предмета, дать возможность испытать наслаждение от своего труда.</a:t>
            </a:r>
          </a:p>
          <a:p>
            <a:r>
              <a:rPr lang="ru-RU" dirty="0" smtClean="0"/>
              <a:t>Не надрывать сил ребенка в умственной работе. Но и не давать им засыпать. Умственный труд тяжел, мечтать — легко и приятно, думать же трудно. Ученик готов лучше часами сидеть без мысли над одной и той же страницей или вызубрить ее, чем подумать серьезно хотя бы несколько минут. Значит, надо приучать его к умственному труду.</a:t>
            </a:r>
          </a:p>
          <a:p>
            <a:r>
              <a:rPr lang="ru-RU" dirty="0" smtClean="0"/>
              <a:t>Приучать к труду постепенно. Для того чтобы ученик был способен легко и без вреда для здоровья выносить умственный труд, нужно действовать осторожно, понемногу увеличивать нагрузку, приучая его к умственным усилиям. Вместе с привычкой к труду появится и любовь к нему, и жажда труда.</a:t>
            </a:r>
          </a:p>
          <a:p>
            <a:r>
              <a:rPr lang="ru-RU" dirty="0" smtClean="0"/>
              <a:t>Менять виды трудовой деятельности. Отдых от умственного труда состоит вовсе не в том, чтобы ничего не делать, а в том, чтобы переменить дело. Физический труд является приятным после труда умственного; поэтому уборка классных комнат, занятия в саду и огороде, токарным мастерством, переплетом книг и та принесет как материальную пользу, так и послужит отдыхом. В детском возрасте такой переменой деятельности является игра.</a:t>
            </a:r>
          </a:p>
          <a:p>
            <a:r>
              <a:rPr lang="ru-RU" dirty="0" smtClean="0"/>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p>
          <a:p>
            <a:r>
              <a:rPr lang="ru-RU" dirty="0" smtClean="0"/>
              <a:t>"Воспитание должно неусыпно заботиться, чтобы, с одной стороны, открыть воспитаннику возможность найти себе полезный труд в мире, а с другой – внушить ему неутомимую жажду труда".</a:t>
            </a:r>
          </a:p>
          <a:p>
            <a:r>
              <a:rPr lang="ru-RU" dirty="0" smtClean="0"/>
              <a:t>"Без личного труда человек не может идти вперед, не может оставаться на одном месте, но должен идти назад".</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dirty="0" smtClean="0"/>
              <a:t>В книге «Труд в его психическом и воспитательном значении» Ушинский предлагает средства, способные развить привычку к труду.</a:t>
            </a:r>
          </a:p>
          <a:p>
            <a:r>
              <a:rPr lang="ru-RU" dirty="0" smtClean="0"/>
              <a:t>Не учить ученика, а только помогать ему учиться. На долю ученика необходимо оставить столько труда, сколько он в состоянии одолеть, а наставнику следует помочь с освоением учебного предмета, дать возможность испытать наслаждение от своего труда.</a:t>
            </a:r>
          </a:p>
          <a:p>
            <a:r>
              <a:rPr lang="ru-RU" dirty="0" smtClean="0"/>
              <a:t>Не надрывать сил ребенка в умственной работе. Но и не давать им засыпать. Умственный труд тяжел, мечтать — легко и приятно, думать же трудно. Ученик готов лучше часами сидеть без мысли над одной и той же страницей или вызубрить ее, чем подумать серьезно хотя бы несколько минут. Значит, надо приучать его к умственному труду.</a:t>
            </a:r>
          </a:p>
          <a:p>
            <a:r>
              <a:rPr lang="ru-RU" dirty="0" smtClean="0"/>
              <a:t>Приучать к труду постепенно. Для того чтобы ученик был способен легко и без вреда для здоровья выносить умственный труд, нужно действовать осторожно, понемногу увеличивать нагрузку, приучая его к умственным усилиям. Вместе с привычкой к труду появится и любовь к нему, и жажда труда.</a:t>
            </a:r>
          </a:p>
          <a:p>
            <a:r>
              <a:rPr lang="ru-RU" dirty="0" smtClean="0"/>
              <a:t>Менять виды трудовой деятельности. Отдых от умственного труда состоит вовсе не в том, чтобы ничего не делать, а в том, чтобы переменить дело. Физический труд является приятным после труда умственного; поэтому уборка классных комнат, занятия в саду и огороде, токарным мастерством, переплетом книг и та принесет как материальную пользу, так и послужит отдыхом. В детском возрасте такой переменой деятельности является игра.</a:t>
            </a:r>
          </a:p>
          <a:p>
            <a:r>
              <a:rPr lang="ru-RU" dirty="0" smtClean="0"/>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p>
          <a:p>
            <a:r>
              <a:rPr lang="ru-RU" dirty="0" smtClean="0"/>
              <a:t>"Воспитание должно неусыпно заботиться, чтобы, с одной стороны, открыть воспитаннику возможность найти себе полезный труд в мире, а с другой – внушить ему неутомимую жажду труда".</a:t>
            </a:r>
          </a:p>
          <a:p>
            <a:r>
              <a:rPr lang="ru-RU" dirty="0" smtClean="0"/>
              <a:t>"Без личного труда человек не может идти вперед, не может оставаться на одном месте, но должен идти назад".</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20000"/>
          </a:bodyPr>
          <a:lstStyle/>
          <a:p>
            <a:r>
              <a:rPr lang="ru-RU" dirty="0" smtClean="0"/>
              <a:t>В книге «Труд в его психическом и воспитательном значении» Ушинский предлагает средства, способные развить привычку к труду.</a:t>
            </a:r>
          </a:p>
          <a:p>
            <a:r>
              <a:rPr lang="ru-RU" dirty="0" smtClean="0"/>
              <a:t>Не учить ученика, а только помогать ему учиться. На долю ученика необходимо оставить столько труда, сколько он в состоянии одолеть, а наставнику следует помочь с освоением учебного предмета, дать возможность испытать наслаждение от своего труда.</a:t>
            </a:r>
          </a:p>
          <a:p>
            <a:r>
              <a:rPr lang="ru-RU" dirty="0" smtClean="0"/>
              <a:t>Не надрывать сил ребенка в умственной работе. Но и не давать им засыпать. Умственный труд тяжел, мечтать — легко и приятно, думать же трудно. Ученик готов лучше часами сидеть без мысли над одной и той же страницей или вызубрить ее, чем подумать серьезно хотя бы несколько минут. Значит, надо приучать его к умственному труду.</a:t>
            </a:r>
          </a:p>
          <a:p>
            <a:r>
              <a:rPr lang="ru-RU" dirty="0" smtClean="0"/>
              <a:t>Приучать к труду постепенно. Для того чтобы ученик был способен легко и без вреда для здоровья выносить умственный труд, нужно действовать осторожно, понемногу увеличивать нагрузку, приучая его к умственным усилиям. Вместе с привычкой к труду появится и любовь к нему, и жажда труда.</a:t>
            </a:r>
          </a:p>
          <a:p>
            <a:r>
              <a:rPr lang="ru-RU" dirty="0" smtClean="0"/>
              <a:t>Менять виды трудовой деятельности. Отдых от умственного труда состоит вовсе не в том, чтобы ничего не делать, а в том, чтобы переменить дело. Физический труд является приятным после труда умственного; поэтому уборка классных комнат, занятия в саду и огороде, токарным мастерством, переплетом книг и та принесет как материальную пользу, так и послужит отдыхом. В детском возрасте такой переменой деятельности является игра.</a:t>
            </a:r>
          </a:p>
          <a:p>
            <a:r>
              <a:rPr lang="ru-RU" dirty="0" smtClean="0"/>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p>
          <a:p>
            <a:r>
              <a:rPr lang="ru-RU" dirty="0" smtClean="0"/>
              <a:t>"Воспитание должно неусыпно заботиться, чтобы, с одной стороны, открыть воспитаннику возможность найти себе полезный труд в мире, а с другой – внушить ему неутомимую жажду труда".</a:t>
            </a:r>
          </a:p>
          <a:p>
            <a:r>
              <a:rPr lang="ru-RU" dirty="0" smtClean="0"/>
              <a:t>"Без личного труда человек не может идти вперед, не может оставаться на одном месте, но должен идти назад".</a:t>
            </a:r>
          </a:p>
          <a:p>
            <a:endParaRPr lang="ru-RU" dirty="0"/>
          </a:p>
        </p:txBody>
      </p:sp>
      <p:sp>
        <p:nvSpPr>
          <p:cNvPr id="4" name="Номер слайда 3"/>
          <p:cNvSpPr>
            <a:spLocks noGrp="1"/>
          </p:cNvSpPr>
          <p:nvPr>
            <p:ph type="sldNum" sz="quarter" idx="10"/>
          </p:nvPr>
        </p:nvSpPr>
        <p:spPr/>
        <p:txBody>
          <a:bodyPr/>
          <a:lstStyle/>
          <a:p>
            <a:fld id="{682ECDE1-1D3E-4BB1-9B7F-198E9153FACC}"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gs>
            <a:gs pos="90000">
              <a:schemeClr val="accent6">
                <a:lumMod val="40000"/>
                <a:lumOff val="60000"/>
              </a:schemeClr>
            </a:gs>
            <a:gs pos="65000">
              <a:srgbClr val="FFFF00"/>
            </a:gs>
            <a:gs pos="30000">
              <a:srgbClr val="FFC000"/>
            </a:gs>
            <a:gs pos="4000">
              <a:srgbClr val="FF0000"/>
            </a:gs>
            <a:gs pos="0">
              <a:srgbClr val="C00000"/>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21.04.2015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692696"/>
            <a:ext cx="8206680" cy="1902073"/>
          </a:xfrm>
        </p:spPr>
        <p:txBody>
          <a:bodyPr>
            <a:normAutofit fontScale="90000"/>
          </a:bodyPr>
          <a:lstStyle/>
          <a:p>
            <a:r>
              <a:rPr lang="ru-RU" dirty="0" smtClean="0"/>
              <a:t>Жизнь и общественно-педагогическая деятельность </a:t>
            </a:r>
            <a:br>
              <a:rPr lang="ru-RU" dirty="0" smtClean="0"/>
            </a:br>
            <a:r>
              <a:rPr lang="ru-RU" dirty="0" smtClean="0"/>
              <a:t>К.Д. Ушинского</a:t>
            </a:r>
            <a:endParaRPr lang="ru-RU" dirty="0"/>
          </a:p>
        </p:txBody>
      </p:sp>
      <p:sp>
        <p:nvSpPr>
          <p:cNvPr id="3" name="Подзаголовок 2"/>
          <p:cNvSpPr>
            <a:spLocks noGrp="1"/>
          </p:cNvSpPr>
          <p:nvPr>
            <p:ph type="subTitle" idx="1"/>
          </p:nvPr>
        </p:nvSpPr>
        <p:spPr>
          <a:xfrm>
            <a:off x="3707904" y="3886200"/>
            <a:ext cx="4896544" cy="1752600"/>
          </a:xfrm>
        </p:spPr>
        <p:txBody>
          <a:bodyPr/>
          <a:lstStyle/>
          <a:p>
            <a:pPr marL="7938" indent="-7938" algn="l"/>
            <a:r>
              <a:rPr lang="ru-RU" smtClean="0">
                <a:solidFill>
                  <a:schemeClr val="tx2">
                    <a:lumMod val="75000"/>
                  </a:schemeClr>
                </a:solidFill>
              </a:rPr>
              <a:t> </a:t>
            </a:r>
            <a:endParaRPr lang="ru-RU" dirty="0" smtClean="0">
              <a:solidFill>
                <a:schemeClr val="tx2">
                  <a:lumMod val="75000"/>
                </a:schemeClr>
              </a:solidFill>
            </a:endParaRPr>
          </a:p>
          <a:p>
            <a:endParaRPr lang="ru-RU" dirty="0" smtClean="0"/>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ДГТУ\Фил и ист отеч пед и обр\3.2\Ушинский о труде   Воспитать человека_files\Ushinskii (5).jpg"/>
          <p:cNvPicPr>
            <a:picLocks noChangeAspect="1" noChangeArrowheads="1"/>
          </p:cNvPicPr>
          <p:nvPr/>
        </p:nvPicPr>
        <p:blipFill>
          <a:blip r:embed="rId3" cstate="print"/>
          <a:srcRect/>
          <a:stretch>
            <a:fillRect/>
          </a:stretch>
        </p:blipFill>
        <p:spPr bwMode="auto">
          <a:xfrm>
            <a:off x="6319202" y="1844824"/>
            <a:ext cx="2501270" cy="3744416"/>
          </a:xfrm>
          <a:prstGeom prst="rect">
            <a:avLst/>
          </a:prstGeom>
          <a:noFill/>
        </p:spPr>
      </p:pic>
      <p:sp>
        <p:nvSpPr>
          <p:cNvPr id="2" name="Заголовок 1"/>
          <p:cNvSpPr>
            <a:spLocks noGrp="1"/>
          </p:cNvSpPr>
          <p:nvPr>
            <p:ph type="title"/>
          </p:nvPr>
        </p:nvSpPr>
        <p:spPr/>
        <p:txBody>
          <a:bodyPr>
            <a:normAutofit/>
          </a:bodyPr>
          <a:lstStyle/>
          <a:p>
            <a:r>
              <a:rPr lang="ru-RU" dirty="0" smtClean="0"/>
              <a:t>Ушинский о труде</a:t>
            </a:r>
            <a:endParaRPr lang="ru-RU" dirty="0"/>
          </a:p>
        </p:txBody>
      </p:sp>
      <p:sp>
        <p:nvSpPr>
          <p:cNvPr id="3" name="Содержимое 2"/>
          <p:cNvSpPr>
            <a:spLocks noGrp="1"/>
          </p:cNvSpPr>
          <p:nvPr>
            <p:ph idx="1"/>
          </p:nvPr>
        </p:nvSpPr>
        <p:spPr>
          <a:xfrm>
            <a:off x="251520" y="1600200"/>
            <a:ext cx="6203032" cy="4525963"/>
          </a:xfrm>
        </p:spPr>
        <p:txBody>
          <a:bodyPr>
            <a:normAutofit/>
          </a:bodyPr>
          <a:lstStyle/>
          <a:p>
            <a:pPr marL="0" indent="342900">
              <a:spcBef>
                <a:spcPts val="0"/>
              </a:spcBef>
              <a:buNone/>
            </a:pPr>
            <a:r>
              <a:rPr lang="ru-RU" sz="2700" dirty="0" smtClean="0">
                <a:solidFill>
                  <a:srgbClr val="C00000"/>
                </a:solidFill>
              </a:rPr>
              <a:t>3.Приучать к труду постепенно</a:t>
            </a:r>
            <a:r>
              <a:rPr lang="ru-RU" sz="2700" dirty="0" smtClean="0"/>
              <a:t>. Для того чтобы ученик был способен легко и без вреда для здоровья выносить умственный труд, нужно действовать осторожно, понемногу увеличивать нагрузку, приучая его к умственным усилиям. Вместе с привычкой к труду появится и любовь к нему, и жажда труда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ДГТУ\Фил и ист отеч пед и обр\3.2\Ушинский о труде   Воспитать человека_files\Ushinskii (5).jpg"/>
          <p:cNvPicPr>
            <a:picLocks noChangeAspect="1" noChangeArrowheads="1"/>
          </p:cNvPicPr>
          <p:nvPr/>
        </p:nvPicPr>
        <p:blipFill>
          <a:blip r:embed="rId3" cstate="print"/>
          <a:srcRect/>
          <a:stretch>
            <a:fillRect/>
          </a:stretch>
        </p:blipFill>
        <p:spPr bwMode="auto">
          <a:xfrm>
            <a:off x="6319202" y="1844824"/>
            <a:ext cx="2501270" cy="3744416"/>
          </a:xfrm>
          <a:prstGeom prst="rect">
            <a:avLst/>
          </a:prstGeom>
          <a:noFill/>
        </p:spPr>
      </p:pic>
      <p:sp>
        <p:nvSpPr>
          <p:cNvPr id="2" name="Заголовок 1"/>
          <p:cNvSpPr>
            <a:spLocks noGrp="1"/>
          </p:cNvSpPr>
          <p:nvPr>
            <p:ph type="title"/>
          </p:nvPr>
        </p:nvSpPr>
        <p:spPr/>
        <p:txBody>
          <a:bodyPr>
            <a:normAutofit/>
          </a:bodyPr>
          <a:lstStyle/>
          <a:p>
            <a:r>
              <a:rPr lang="ru-RU" dirty="0" smtClean="0"/>
              <a:t>Ушинский о труде</a:t>
            </a:r>
            <a:endParaRPr lang="ru-RU" dirty="0"/>
          </a:p>
        </p:txBody>
      </p:sp>
      <p:sp>
        <p:nvSpPr>
          <p:cNvPr id="3" name="Содержимое 2"/>
          <p:cNvSpPr>
            <a:spLocks noGrp="1"/>
          </p:cNvSpPr>
          <p:nvPr>
            <p:ph idx="1"/>
          </p:nvPr>
        </p:nvSpPr>
        <p:spPr>
          <a:xfrm>
            <a:off x="251520" y="1600200"/>
            <a:ext cx="6203032" cy="4525963"/>
          </a:xfrm>
        </p:spPr>
        <p:txBody>
          <a:bodyPr>
            <a:normAutofit fontScale="85000" lnSpcReduction="20000"/>
          </a:bodyPr>
          <a:lstStyle/>
          <a:p>
            <a:pPr marL="0" indent="342900">
              <a:spcBef>
                <a:spcPts val="0"/>
              </a:spcBef>
              <a:buNone/>
            </a:pPr>
            <a:r>
              <a:rPr lang="ru-RU" dirty="0" smtClean="0">
                <a:solidFill>
                  <a:srgbClr val="C00000"/>
                </a:solidFill>
              </a:rPr>
              <a:t>4.Менять виды трудовой деятельности. </a:t>
            </a:r>
            <a:r>
              <a:rPr lang="ru-RU" dirty="0" smtClean="0"/>
              <a:t>Отдых от умственного труда состоит вовсе не в том, чтобы ничего не делать, а в том, чтобы переменить дело. Физический труд является приятным после труда умственного; поэтому уборка классных комнат, занятия в саду и огороде, токарным мастерством, переплетом книг и та принесет как материальную пользу, так и послужит отдыхом. В детском возрасте такой переменой деятельности является игра.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Ушинский писал</a:t>
            </a:r>
            <a:endParaRPr lang="ru-RU" dirty="0"/>
          </a:p>
        </p:txBody>
      </p:sp>
      <p:sp>
        <p:nvSpPr>
          <p:cNvPr id="3" name="Содержимое 2"/>
          <p:cNvSpPr>
            <a:spLocks noGrp="1"/>
          </p:cNvSpPr>
          <p:nvPr>
            <p:ph idx="1"/>
          </p:nvPr>
        </p:nvSpPr>
        <p:spPr>
          <a:xfrm>
            <a:off x="395536" y="1855365"/>
            <a:ext cx="8352928" cy="4525963"/>
          </a:xfrm>
        </p:spPr>
        <p:txBody>
          <a:bodyPr>
            <a:normAutofit/>
          </a:bodyPr>
          <a:lstStyle/>
          <a:p>
            <a:pPr marL="0" indent="342900">
              <a:spcBef>
                <a:spcPts val="0"/>
              </a:spcBef>
              <a:buNone/>
            </a:pPr>
            <a:r>
              <a:rPr lang="ru-RU" i="1" dirty="0" smtClean="0"/>
              <a:t>«Самое воспитание, если оно желает счастья человеку, должно воспитывать его не для счастья, а приготовлять к труду жизни... должно развить в человеке привычку и любовь к труду; оно должно дать ему возможность отыскать для себя труд в жизни».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 пользе педагогической литературы»</a:t>
            </a:r>
            <a:endParaRPr lang="ru-RU" dirty="0"/>
          </a:p>
        </p:txBody>
      </p:sp>
      <p:sp>
        <p:nvSpPr>
          <p:cNvPr id="3" name="Содержимое 2"/>
          <p:cNvSpPr>
            <a:spLocks noGrp="1"/>
          </p:cNvSpPr>
          <p:nvPr>
            <p:ph idx="1"/>
          </p:nvPr>
        </p:nvSpPr>
        <p:spPr/>
        <p:txBody>
          <a:bodyPr>
            <a:normAutofit fontScale="85000" lnSpcReduction="20000"/>
          </a:bodyPr>
          <a:lstStyle/>
          <a:p>
            <a:pPr marL="0" indent="342900">
              <a:spcBef>
                <a:spcPts val="0"/>
              </a:spcBef>
              <a:buNone/>
            </a:pPr>
            <a:r>
              <a:rPr lang="ru-RU" dirty="0" smtClean="0"/>
              <a:t>Ушинский считает: </a:t>
            </a:r>
          </a:p>
          <a:p>
            <a:pPr marL="0" indent="342900">
              <a:spcBef>
                <a:spcPts val="0"/>
              </a:spcBef>
              <a:buNone/>
            </a:pPr>
            <a:endParaRPr lang="ru-RU" dirty="0" smtClean="0"/>
          </a:p>
          <a:p>
            <a:pPr marL="0" indent="342900">
              <a:spcBef>
                <a:spcPts val="0"/>
              </a:spcBef>
              <a:buNone/>
            </a:pPr>
            <a:r>
              <a:rPr lang="ru-RU" dirty="0" smtClean="0"/>
              <a:t>«педагогическая литература одна только может придать ей (педагогической деятельности) тот </a:t>
            </a:r>
            <a:r>
              <a:rPr lang="ru-RU" dirty="0" smtClean="0">
                <a:solidFill>
                  <a:srgbClr val="C00000"/>
                </a:solidFill>
              </a:rPr>
              <a:t>смысл</a:t>
            </a:r>
            <a:r>
              <a:rPr lang="ru-RU" dirty="0" smtClean="0"/>
              <a:t> и ту </a:t>
            </a:r>
            <a:r>
              <a:rPr lang="ru-RU" dirty="0" smtClean="0">
                <a:solidFill>
                  <a:srgbClr val="C00000"/>
                </a:solidFill>
              </a:rPr>
              <a:t>занимательность</a:t>
            </a:r>
            <a:r>
              <a:rPr lang="ru-RU" dirty="0" smtClean="0"/>
              <a:t>, без которой она делается машинальным препровождением времени, назначенного на уроки» </a:t>
            </a:r>
          </a:p>
          <a:p>
            <a:pPr marL="0" indent="342900">
              <a:spcBef>
                <a:spcPts val="0"/>
              </a:spcBef>
              <a:buNone/>
            </a:pPr>
            <a:endParaRPr lang="ru-RU" dirty="0" smtClean="0"/>
          </a:p>
          <a:p>
            <a:pPr marL="0" indent="342900">
              <a:spcBef>
                <a:spcPts val="0"/>
              </a:spcBef>
              <a:buNone/>
            </a:pPr>
            <a:r>
              <a:rPr lang="ru-RU" dirty="0" smtClean="0"/>
              <a:t>«Педагогическая литература … </a:t>
            </a:r>
            <a:r>
              <a:rPr lang="ru-RU" dirty="0" smtClean="0">
                <a:solidFill>
                  <a:srgbClr val="C00000"/>
                </a:solidFill>
              </a:rPr>
              <a:t>знакомит </a:t>
            </a:r>
            <a:r>
              <a:rPr lang="ru-RU" dirty="0" smtClean="0"/>
              <a:t>нас с психологическими наблюдениями множества умных и опытных  педагогов и … </a:t>
            </a:r>
            <a:r>
              <a:rPr lang="ru-RU" dirty="0" smtClean="0">
                <a:solidFill>
                  <a:srgbClr val="FFFF00"/>
                </a:solidFill>
              </a:rPr>
              <a:t>направляет</a:t>
            </a:r>
            <a:r>
              <a:rPr lang="ru-RU" dirty="0" smtClean="0"/>
              <a:t> нашу собственную мысль на такие предметы, которые легко могли бы ускользнуть от нашего внимания»</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txBox="1">
            <a:spLocks/>
          </p:cNvSpPr>
          <p:nvPr/>
        </p:nvSpPr>
        <p:spPr>
          <a:xfrm>
            <a:off x="467544" y="2420888"/>
            <a:ext cx="8229600" cy="12192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0" i="0" u="none" strike="noStrike" kern="1200" cap="none" spc="0" normalizeH="0" baseline="0" noProof="0" dirty="0" smtClean="0">
                <a:ln>
                  <a:noFill/>
                </a:ln>
                <a:effectLst/>
                <a:uLnTx/>
                <a:uFillTx/>
                <a:latin typeface="+mj-lt"/>
                <a:ea typeface="+mj-ea"/>
                <a:cs typeface="+mj-cs"/>
              </a:rPr>
              <a:t> </a:t>
            </a:r>
            <a:endParaRPr kumimoji="0" lang="ru-RU" sz="6600" b="0" i="0" u="none" strike="noStrike" kern="1200" cap="none" spc="0" normalizeH="0" baseline="0" noProof="0" dirty="0">
              <a:ln>
                <a:noFill/>
              </a:ln>
              <a:effectLst/>
              <a:uLnTx/>
              <a:uFillTx/>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Константин Дмитриевич Ушинский</a:t>
            </a:r>
            <a:endParaRPr lang="ru-RU" dirty="0"/>
          </a:p>
        </p:txBody>
      </p:sp>
      <p:sp>
        <p:nvSpPr>
          <p:cNvPr id="3" name="Содержимое 2"/>
          <p:cNvSpPr>
            <a:spLocks noGrp="1"/>
          </p:cNvSpPr>
          <p:nvPr>
            <p:ph idx="1"/>
          </p:nvPr>
        </p:nvSpPr>
        <p:spPr>
          <a:xfrm>
            <a:off x="3995936" y="1628800"/>
            <a:ext cx="4824536" cy="4525963"/>
          </a:xfrm>
        </p:spPr>
        <p:txBody>
          <a:bodyPr>
            <a:normAutofit/>
          </a:bodyPr>
          <a:lstStyle/>
          <a:p>
            <a:pPr marL="0" indent="0">
              <a:spcBef>
                <a:spcPts val="0"/>
              </a:spcBef>
              <a:buNone/>
            </a:pPr>
            <a:r>
              <a:rPr lang="ru-RU" dirty="0" smtClean="0"/>
              <a:t>Родился 19 февраля (3 марта) </a:t>
            </a:r>
            <a:r>
              <a:rPr lang="ru-RU" dirty="0" smtClean="0">
                <a:solidFill>
                  <a:srgbClr val="C00000"/>
                </a:solidFill>
              </a:rPr>
              <a:t>1823</a:t>
            </a:r>
            <a:r>
              <a:rPr lang="ru-RU" dirty="0" smtClean="0"/>
              <a:t>, в Туле — умер 22 декабря </a:t>
            </a:r>
            <a:r>
              <a:rPr lang="ru-RU" dirty="0" smtClean="0">
                <a:solidFill>
                  <a:srgbClr val="C00000"/>
                </a:solidFill>
              </a:rPr>
              <a:t>1870</a:t>
            </a:r>
            <a:r>
              <a:rPr lang="ru-RU" dirty="0" smtClean="0"/>
              <a:t> (3 января 1871)в Одессе.</a:t>
            </a:r>
          </a:p>
          <a:p>
            <a:pPr marL="0" indent="0">
              <a:spcBef>
                <a:spcPts val="0"/>
              </a:spcBef>
              <a:buNone/>
            </a:pPr>
            <a:endParaRPr lang="ru-RU" dirty="0" smtClean="0"/>
          </a:p>
          <a:p>
            <a:pPr marL="0" indent="0">
              <a:spcBef>
                <a:spcPts val="0"/>
              </a:spcBef>
              <a:buNone/>
            </a:pPr>
            <a:r>
              <a:rPr lang="ru-RU" dirty="0" smtClean="0"/>
              <a:t>Русский педагог, основоположник научной педагогики в Росси</a:t>
            </a:r>
          </a:p>
        </p:txBody>
      </p:sp>
      <p:sp>
        <p:nvSpPr>
          <p:cNvPr id="4098" name="AutoShape 2"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0" name="AutoShape 4"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1" name="Picture 5" descr="D:\ДГТУ\Фил и ист отеч пед и обр\3.2\Ушинский википедия _files\200px-Konstantin_Dmitrievich_Ushinskii_.jpg"/>
          <p:cNvPicPr>
            <a:picLocks noChangeAspect="1" noChangeArrowheads="1"/>
          </p:cNvPicPr>
          <p:nvPr/>
        </p:nvPicPr>
        <p:blipFill>
          <a:blip r:embed="rId3" cstate="print"/>
          <a:srcRect/>
          <a:stretch>
            <a:fillRect/>
          </a:stretch>
        </p:blipFill>
        <p:spPr bwMode="auto">
          <a:xfrm>
            <a:off x="467544" y="1628800"/>
            <a:ext cx="3261687" cy="4680520"/>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Принципы обучения</a:t>
            </a:r>
            <a:endParaRPr lang="ru-RU" dirty="0"/>
          </a:p>
        </p:txBody>
      </p:sp>
      <p:sp>
        <p:nvSpPr>
          <p:cNvPr id="3" name="Содержимое 2"/>
          <p:cNvSpPr>
            <a:spLocks noGrp="1"/>
          </p:cNvSpPr>
          <p:nvPr>
            <p:ph idx="1"/>
          </p:nvPr>
        </p:nvSpPr>
        <p:spPr/>
        <p:txBody>
          <a:bodyPr>
            <a:normAutofit fontScale="92500"/>
          </a:bodyPr>
          <a:lstStyle/>
          <a:p>
            <a:pPr marL="0" indent="342900">
              <a:spcBef>
                <a:spcPts val="0"/>
              </a:spcBef>
              <a:buNone/>
            </a:pPr>
            <a:r>
              <a:rPr lang="ru-RU" dirty="0" smtClean="0"/>
              <a:t>Говоря об К.Д. Ушинском нельзя не упомянуть о его принципах обучения:</a:t>
            </a:r>
          </a:p>
          <a:p>
            <a:pPr marL="0" indent="342900">
              <a:spcBef>
                <a:spcPts val="0"/>
              </a:spcBef>
              <a:buNone/>
            </a:pPr>
            <a:r>
              <a:rPr lang="ru-RU" dirty="0" smtClean="0"/>
              <a:t>1.  построение обучения с учетом возрастных, физиологических и индивидуальных особенностей учащихся;</a:t>
            </a:r>
          </a:p>
          <a:p>
            <a:pPr marL="0" indent="342900">
              <a:spcBef>
                <a:spcPts val="0"/>
              </a:spcBef>
              <a:buNone/>
            </a:pPr>
            <a:r>
              <a:rPr lang="ru-RU" dirty="0" smtClean="0"/>
              <a:t>2.  обращение внимания на посильность содержания обучения и его последовательность;</a:t>
            </a:r>
          </a:p>
          <a:p>
            <a:pPr marL="0" indent="342900">
              <a:spcBef>
                <a:spcPts val="0"/>
              </a:spcBef>
              <a:buNone/>
            </a:pPr>
            <a:r>
              <a:rPr lang="ru-RU" dirty="0" smtClean="0"/>
              <a:t>3.  единство теории и практики;</a:t>
            </a:r>
          </a:p>
          <a:p>
            <a:pPr marL="0" indent="342900">
              <a:spcBef>
                <a:spcPts val="0"/>
              </a:spcBef>
              <a:buNone/>
            </a:pPr>
            <a:r>
              <a:rPr lang="ru-RU" dirty="0" smtClean="0"/>
              <a:t>4.  использование игры как метода обучения</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 народности в общественном воспитании»</a:t>
            </a:r>
            <a:endParaRPr lang="ru-RU" dirty="0"/>
          </a:p>
        </p:txBody>
      </p:sp>
      <p:sp>
        <p:nvSpPr>
          <p:cNvPr id="3" name="Содержимое 2"/>
          <p:cNvSpPr>
            <a:spLocks noGrp="1"/>
          </p:cNvSpPr>
          <p:nvPr>
            <p:ph idx="1"/>
          </p:nvPr>
        </p:nvSpPr>
        <p:spPr>
          <a:xfrm>
            <a:off x="251520" y="1916832"/>
            <a:ext cx="8640960" cy="4525963"/>
          </a:xfrm>
        </p:spPr>
        <p:txBody>
          <a:bodyPr>
            <a:normAutofit fontScale="85000" lnSpcReduction="20000"/>
          </a:bodyPr>
          <a:lstStyle/>
          <a:p>
            <a:pPr marL="0" indent="360000">
              <a:spcBef>
                <a:spcPts val="0"/>
              </a:spcBef>
              <a:buNone/>
            </a:pPr>
            <a:r>
              <a:rPr lang="ru-RU" dirty="0" smtClean="0"/>
              <a:t>Одной из главнейших в педагогической теории </a:t>
            </a:r>
            <a:r>
              <a:rPr lang="ru-RU" dirty="0" smtClean="0">
                <a:solidFill>
                  <a:srgbClr val="C00000"/>
                </a:solidFill>
              </a:rPr>
              <a:t>К.Д. Ушинского </a:t>
            </a:r>
            <a:r>
              <a:rPr lang="ru-RU" dirty="0" smtClean="0"/>
              <a:t>являлась мысль </a:t>
            </a:r>
            <a:r>
              <a:rPr lang="ru-RU" dirty="0" smtClean="0">
                <a:solidFill>
                  <a:srgbClr val="C00000"/>
                </a:solidFill>
              </a:rPr>
              <a:t>о народности воспитания.</a:t>
            </a:r>
          </a:p>
          <a:p>
            <a:pPr marL="0" indent="360000">
              <a:spcBef>
                <a:spcPts val="0"/>
              </a:spcBef>
              <a:buNone/>
            </a:pPr>
            <a:r>
              <a:rPr lang="ru-RU" dirty="0" smtClean="0"/>
              <a:t>Система воспитания детей в каждой стране, подчеркивал он, связана с условиями исторического развития народа, с его нуждами и потребностями. </a:t>
            </a:r>
          </a:p>
          <a:p>
            <a:pPr marL="0" indent="360000">
              <a:spcBef>
                <a:spcPts val="0"/>
              </a:spcBef>
              <a:buNone/>
            </a:pPr>
            <a:r>
              <a:rPr lang="ru-RU" dirty="0" smtClean="0"/>
              <a:t>«</a:t>
            </a:r>
            <a:r>
              <a:rPr lang="ru-RU" i="1" dirty="0" smtClean="0"/>
              <a:t>Есть одна только общая для всех прирожденная наклонность, на которую всегда может рассчитывать воспитание: это то, что мы называем </a:t>
            </a:r>
            <a:r>
              <a:rPr lang="ru-RU" b="1" i="1" dirty="0" smtClean="0">
                <a:solidFill>
                  <a:srgbClr val="C00000"/>
                </a:solidFill>
              </a:rPr>
              <a:t>народностью</a:t>
            </a:r>
            <a:r>
              <a:rPr lang="ru-RU" i="1" dirty="0" smtClean="0"/>
              <a:t>. Воспитание, созданное самим народом и основанное на народных началах, имеет ту воспитательную силу, которой нет в самых лучших системах, основанных на абстрактных идеях или заимствованных у другого народа</a:t>
            </a:r>
            <a:r>
              <a:rPr lang="ru-RU" dirty="0" smtClean="0"/>
              <a:t>», - писал Ушинский.</a:t>
            </a:r>
          </a:p>
        </p:txBody>
      </p:sp>
      <p:sp>
        <p:nvSpPr>
          <p:cNvPr id="4098" name="AutoShape 2"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0" name="AutoShape 4"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 народности в общественном воспитании»</a:t>
            </a:r>
            <a:endParaRPr lang="ru-RU" dirty="0"/>
          </a:p>
        </p:txBody>
      </p:sp>
      <p:sp>
        <p:nvSpPr>
          <p:cNvPr id="3" name="Содержимое 2"/>
          <p:cNvSpPr>
            <a:spLocks noGrp="1"/>
          </p:cNvSpPr>
          <p:nvPr>
            <p:ph idx="1"/>
          </p:nvPr>
        </p:nvSpPr>
        <p:spPr>
          <a:xfrm>
            <a:off x="251520" y="1700808"/>
            <a:ext cx="8640960" cy="4525963"/>
          </a:xfrm>
        </p:spPr>
        <p:txBody>
          <a:bodyPr>
            <a:normAutofit fontScale="85000" lnSpcReduction="20000"/>
          </a:bodyPr>
          <a:lstStyle/>
          <a:p>
            <a:pPr marL="0" indent="360000">
              <a:spcBef>
                <a:spcPts val="0"/>
              </a:spcBef>
              <a:buNone/>
            </a:pPr>
            <a:r>
              <a:rPr lang="ru-RU" dirty="0" smtClean="0"/>
              <a:t>Ушинский доказал, что воспитание, построенное соответственно интересам народа, развивает и укрепляет в детях ценнейшие психологические черты и моральные качества:</a:t>
            </a:r>
          </a:p>
          <a:p>
            <a:pPr marL="0" indent="360000">
              <a:spcBef>
                <a:spcPts val="0"/>
              </a:spcBef>
              <a:buClr>
                <a:srgbClr val="C00000"/>
              </a:buClr>
              <a:buFont typeface="Wingdings" pitchFamily="2" charset="2"/>
              <a:buChar char="Ø"/>
            </a:pPr>
            <a:r>
              <a:rPr lang="ru-RU" dirty="0" smtClean="0"/>
              <a:t>патриотизм; </a:t>
            </a:r>
          </a:p>
          <a:p>
            <a:pPr marL="0" indent="360000">
              <a:spcBef>
                <a:spcPts val="0"/>
              </a:spcBef>
              <a:buClr>
                <a:srgbClr val="C00000"/>
              </a:buClr>
              <a:buFont typeface="Wingdings" pitchFamily="2" charset="2"/>
              <a:buChar char="Ø"/>
            </a:pPr>
            <a:r>
              <a:rPr lang="ru-RU" dirty="0" smtClean="0"/>
              <a:t>национальную гордость;</a:t>
            </a:r>
          </a:p>
          <a:p>
            <a:pPr marL="0" indent="360000">
              <a:spcBef>
                <a:spcPts val="0"/>
              </a:spcBef>
              <a:buClr>
                <a:srgbClr val="C00000"/>
              </a:buClr>
              <a:buFont typeface="Wingdings" pitchFamily="2" charset="2"/>
              <a:buChar char="Ø"/>
            </a:pPr>
            <a:r>
              <a:rPr lang="ru-RU" dirty="0" smtClean="0"/>
              <a:t>любовь к труду.</a:t>
            </a:r>
          </a:p>
          <a:p>
            <a:pPr marL="0" indent="360000">
              <a:spcBef>
                <a:spcPts val="0"/>
              </a:spcBef>
              <a:buClr>
                <a:srgbClr val="C00000"/>
              </a:buClr>
              <a:buFont typeface="Wingdings" pitchFamily="2" charset="2"/>
              <a:buChar char="Ø"/>
            </a:pPr>
            <a:endParaRPr lang="ru-RU" dirty="0" smtClean="0"/>
          </a:p>
          <a:p>
            <a:pPr marL="0" indent="360000">
              <a:spcBef>
                <a:spcPts val="0"/>
              </a:spcBef>
              <a:buNone/>
            </a:pPr>
            <a:r>
              <a:rPr lang="ru-RU" dirty="0" smtClean="0"/>
              <a:t>Он требовал, чтобы дети:</a:t>
            </a:r>
          </a:p>
          <a:p>
            <a:pPr marL="0" indent="360000">
              <a:spcBef>
                <a:spcPts val="0"/>
              </a:spcBef>
              <a:buClr>
                <a:srgbClr val="FFFF00"/>
              </a:buClr>
              <a:buFont typeface="Wingdings" pitchFamily="2" charset="2"/>
              <a:buChar char="Ø"/>
            </a:pPr>
            <a:r>
              <a:rPr lang="ru-RU" dirty="0" smtClean="0"/>
              <a:t>усваивали элементы народной культуры;</a:t>
            </a:r>
          </a:p>
          <a:p>
            <a:pPr marL="0" indent="360000">
              <a:spcBef>
                <a:spcPts val="0"/>
              </a:spcBef>
              <a:buClr>
                <a:srgbClr val="FFFF00"/>
              </a:buClr>
              <a:buFont typeface="Wingdings" pitchFamily="2" charset="2"/>
              <a:buChar char="Ø"/>
            </a:pPr>
            <a:r>
              <a:rPr lang="ru-RU" dirty="0" smtClean="0"/>
              <a:t>овладевали родным языком;</a:t>
            </a:r>
          </a:p>
          <a:p>
            <a:pPr marL="0" indent="360000">
              <a:spcBef>
                <a:spcPts val="0"/>
              </a:spcBef>
              <a:buClr>
                <a:srgbClr val="FFFF00"/>
              </a:buClr>
              <a:buFont typeface="Wingdings" pitchFamily="2" charset="2"/>
              <a:buChar char="Ø"/>
            </a:pPr>
            <a:r>
              <a:rPr lang="ru-RU" dirty="0" smtClean="0"/>
              <a:t>знакомились с произведениями устного народного творчества.</a:t>
            </a:r>
          </a:p>
          <a:p>
            <a:pPr marL="0" indent="360000">
              <a:spcBef>
                <a:spcPts val="0"/>
              </a:spcBef>
              <a:buNone/>
            </a:pPr>
            <a:endParaRPr lang="ru-RU" dirty="0" smtClean="0"/>
          </a:p>
        </p:txBody>
      </p:sp>
      <p:sp>
        <p:nvSpPr>
          <p:cNvPr id="4098" name="AutoShape 2"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100" name="AutoShape 4" descr="Konstantin Dmitrievich Ushinskii .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Родной язык</a:t>
            </a:r>
            <a:endParaRPr lang="ru-RU" dirty="0"/>
          </a:p>
        </p:txBody>
      </p:sp>
      <p:sp>
        <p:nvSpPr>
          <p:cNvPr id="3" name="Содержимое 2"/>
          <p:cNvSpPr>
            <a:spLocks noGrp="1"/>
          </p:cNvSpPr>
          <p:nvPr>
            <p:ph idx="1"/>
          </p:nvPr>
        </p:nvSpPr>
        <p:spPr/>
        <p:txBody>
          <a:bodyPr>
            <a:normAutofit fontScale="70000" lnSpcReduction="20000"/>
          </a:bodyPr>
          <a:lstStyle/>
          <a:p>
            <a:pPr marL="0" indent="342900">
              <a:spcBef>
                <a:spcPts val="0"/>
              </a:spcBef>
              <a:buNone/>
            </a:pPr>
            <a:r>
              <a:rPr lang="ru-RU" dirty="0" smtClean="0"/>
              <a:t>Особое место в педагогической системе К. Д. Ушинского занимает </a:t>
            </a:r>
            <a:r>
              <a:rPr lang="ru-RU" dirty="0" smtClean="0">
                <a:solidFill>
                  <a:srgbClr val="FF0000"/>
                </a:solidFill>
              </a:rPr>
              <a:t>родной язык</a:t>
            </a:r>
            <a:r>
              <a:rPr lang="ru-RU" dirty="0" smtClean="0"/>
              <a:t>. Русский язык он рассматривал как составную часть жизни народа. </a:t>
            </a:r>
          </a:p>
          <a:p>
            <a:pPr marL="0" indent="342900">
              <a:spcBef>
                <a:spcPts val="0"/>
              </a:spcBef>
              <a:buClr>
                <a:srgbClr val="FF0000"/>
              </a:buClr>
              <a:buFont typeface="Wingdings" pitchFamily="2" charset="2"/>
              <a:buChar char="v"/>
            </a:pPr>
            <a:r>
              <a:rPr lang="ru-RU" dirty="0" smtClean="0"/>
              <a:t>Без языка невозможна человеческая жизнь, существование человеческого общежития, </a:t>
            </a:r>
          </a:p>
          <a:p>
            <a:pPr marL="0" indent="342900">
              <a:spcBef>
                <a:spcPts val="0"/>
              </a:spcBef>
              <a:buClr>
                <a:srgbClr val="FF0000"/>
              </a:buClr>
              <a:buFont typeface="Wingdings" pitchFamily="2" charset="2"/>
              <a:buChar char="v"/>
            </a:pPr>
            <a:r>
              <a:rPr lang="ru-RU" dirty="0" smtClean="0"/>
              <a:t>Без него не могла бы развиваться ни одна отрасль научных знаний. </a:t>
            </a:r>
          </a:p>
          <a:p>
            <a:pPr marL="0" indent="342900">
              <a:spcBef>
                <a:spcPts val="0"/>
              </a:spcBef>
              <a:buNone/>
            </a:pPr>
            <a:r>
              <a:rPr lang="ru-RU" dirty="0" smtClean="0">
                <a:solidFill>
                  <a:srgbClr val="FF0000"/>
                </a:solidFill>
              </a:rPr>
              <a:t>Родной язык </a:t>
            </a:r>
            <a:r>
              <a:rPr lang="ru-RU" dirty="0" smtClean="0"/>
              <a:t>Ушинский рассматривал как ни с чем не сравнимую </a:t>
            </a:r>
            <a:r>
              <a:rPr lang="ru-RU" dirty="0" smtClean="0">
                <a:solidFill>
                  <a:srgbClr val="FF0000"/>
                </a:solidFill>
              </a:rPr>
              <a:t>духовную ценность</a:t>
            </a:r>
            <a:r>
              <a:rPr lang="ru-RU" dirty="0" smtClean="0"/>
              <a:t>. В подготовительных материалах к «Педагогической антропологии» он раскрывает:</a:t>
            </a:r>
          </a:p>
          <a:p>
            <a:pPr marL="0" indent="342900">
              <a:spcBef>
                <a:spcPts val="0"/>
              </a:spcBef>
              <a:buClr>
                <a:schemeClr val="tx2">
                  <a:lumMod val="75000"/>
                </a:schemeClr>
              </a:buClr>
              <a:buFont typeface="Wingdings" pitchFamily="2" charset="2"/>
              <a:buChar char="Ø"/>
            </a:pPr>
            <a:r>
              <a:rPr lang="ru-RU" dirty="0" smtClean="0"/>
              <a:t>вопрос происхождения языка,</a:t>
            </a:r>
          </a:p>
          <a:p>
            <a:pPr marL="0" indent="342900">
              <a:spcBef>
                <a:spcPts val="0"/>
              </a:spcBef>
              <a:buClr>
                <a:schemeClr val="tx2">
                  <a:lumMod val="75000"/>
                </a:schemeClr>
              </a:buClr>
              <a:buFont typeface="Wingdings" pitchFamily="2" charset="2"/>
              <a:buChar char="Ø"/>
            </a:pPr>
            <a:r>
              <a:rPr lang="ru-RU" dirty="0" smtClean="0"/>
              <a:t>связь языка и мышления,</a:t>
            </a:r>
          </a:p>
          <a:p>
            <a:pPr marL="0" indent="342900">
              <a:spcBef>
                <a:spcPts val="0"/>
              </a:spcBef>
              <a:buClr>
                <a:schemeClr val="tx2">
                  <a:lumMod val="75000"/>
                </a:schemeClr>
              </a:buClr>
              <a:buFont typeface="Wingdings" pitchFamily="2" charset="2"/>
              <a:buChar char="Ø"/>
            </a:pPr>
            <a:r>
              <a:rPr lang="ru-RU" dirty="0" smtClean="0"/>
              <a:t>изучения иностранных языков, их взаимоотношениям с русским языком,</a:t>
            </a:r>
          </a:p>
          <a:p>
            <a:pPr marL="0" indent="342900">
              <a:spcBef>
                <a:spcPts val="0"/>
              </a:spcBef>
              <a:buClr>
                <a:schemeClr val="tx2">
                  <a:lumMod val="75000"/>
                </a:schemeClr>
              </a:buClr>
              <a:buFont typeface="Wingdings" pitchFamily="2" charset="2"/>
              <a:buChar char="Ø"/>
            </a:pPr>
            <a:r>
              <a:rPr lang="ru-RU" dirty="0" smtClean="0"/>
              <a:t>особую роль придавал русскому языку в формировании личности человека</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Родной язык</a:t>
            </a:r>
            <a:endParaRPr lang="ru-RU" dirty="0"/>
          </a:p>
        </p:txBody>
      </p:sp>
      <p:sp>
        <p:nvSpPr>
          <p:cNvPr id="3" name="Содержимое 2"/>
          <p:cNvSpPr>
            <a:spLocks noGrp="1"/>
          </p:cNvSpPr>
          <p:nvPr>
            <p:ph idx="1"/>
          </p:nvPr>
        </p:nvSpPr>
        <p:spPr/>
        <p:txBody>
          <a:bodyPr>
            <a:normAutofit fontScale="92500" lnSpcReduction="20000"/>
          </a:bodyPr>
          <a:lstStyle/>
          <a:p>
            <a:pPr marL="0" indent="342900">
              <a:spcBef>
                <a:spcPts val="0"/>
              </a:spcBef>
              <a:buNone/>
            </a:pPr>
            <a:r>
              <a:rPr lang="ru-RU" dirty="0" smtClean="0"/>
              <a:t>Исходя из того, что </a:t>
            </a:r>
            <a:r>
              <a:rPr lang="ru-RU" dirty="0" smtClean="0">
                <a:solidFill>
                  <a:srgbClr val="FF0000"/>
                </a:solidFill>
              </a:rPr>
              <a:t>родной язык</a:t>
            </a:r>
            <a:r>
              <a:rPr lang="ru-RU" dirty="0" smtClean="0"/>
              <a:t> «</a:t>
            </a:r>
            <a:r>
              <a:rPr lang="ru-RU" i="1" dirty="0" smtClean="0"/>
              <a:t>есть единственное </a:t>
            </a:r>
            <a:r>
              <a:rPr lang="ru-RU" i="1" dirty="0" smtClean="0">
                <a:solidFill>
                  <a:srgbClr val="FF0000"/>
                </a:solidFill>
              </a:rPr>
              <a:t>орудие</a:t>
            </a:r>
            <a:r>
              <a:rPr lang="ru-RU" i="1" dirty="0" smtClean="0"/>
              <a:t>, посредством которого мы усваиваем идеи, знания, а потом передаем их</a:t>
            </a:r>
            <a:r>
              <a:rPr lang="ru-RU" dirty="0" smtClean="0"/>
              <a:t>», К.Д. Ушинский считал главной задачей элементарного обучения </a:t>
            </a:r>
            <a:r>
              <a:rPr lang="ru-RU" dirty="0" smtClean="0">
                <a:solidFill>
                  <a:srgbClr val="FF0000"/>
                </a:solidFill>
              </a:rPr>
              <a:t>овладение родным языком</a:t>
            </a:r>
            <a:r>
              <a:rPr lang="ru-RU" dirty="0" smtClean="0"/>
              <a:t>. </a:t>
            </a:r>
          </a:p>
          <a:p>
            <a:pPr marL="0" indent="342900">
              <a:spcBef>
                <a:spcPts val="0"/>
              </a:spcBef>
              <a:buNone/>
            </a:pPr>
            <a:r>
              <a:rPr lang="ru-RU" dirty="0" smtClean="0"/>
              <a:t>«</a:t>
            </a:r>
            <a:r>
              <a:rPr lang="ru-RU" i="1" dirty="0" smtClean="0"/>
              <a:t>Эта работа постепенного </a:t>
            </a:r>
            <a:r>
              <a:rPr lang="ru-RU" i="1" dirty="0" err="1" smtClean="0"/>
              <a:t>сознавания</a:t>
            </a:r>
            <a:r>
              <a:rPr lang="ru-RU" i="1" dirty="0" smtClean="0"/>
              <a:t> родного языка должна начаться с самых первых дней учения и по своей первостепенной важности для всего развития человека должна составлять одну из </a:t>
            </a:r>
            <a:r>
              <a:rPr lang="ru-RU" i="1" dirty="0" smtClean="0">
                <a:solidFill>
                  <a:srgbClr val="FFFF00"/>
                </a:solidFill>
              </a:rPr>
              <a:t>главнейших</a:t>
            </a:r>
            <a:r>
              <a:rPr lang="ru-RU" i="1" dirty="0" smtClean="0"/>
              <a:t> забот воспитания</a:t>
            </a:r>
            <a:r>
              <a:rPr lang="ru-RU" dirty="0" smtClean="0"/>
              <a:t>».</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ДГТУ\Фил и ист отеч пед и обр\3.2\Ушинский о труде   Воспитать человека_files\Ushinskii (5).jpg"/>
          <p:cNvPicPr>
            <a:picLocks noChangeAspect="1" noChangeArrowheads="1"/>
          </p:cNvPicPr>
          <p:nvPr/>
        </p:nvPicPr>
        <p:blipFill>
          <a:blip r:embed="rId3" cstate="print"/>
          <a:srcRect/>
          <a:stretch>
            <a:fillRect/>
          </a:stretch>
        </p:blipFill>
        <p:spPr bwMode="auto">
          <a:xfrm>
            <a:off x="6319202" y="1844824"/>
            <a:ext cx="2501270" cy="3744416"/>
          </a:xfrm>
          <a:prstGeom prst="rect">
            <a:avLst/>
          </a:prstGeom>
          <a:noFill/>
        </p:spPr>
      </p:pic>
      <p:sp>
        <p:nvSpPr>
          <p:cNvPr id="2" name="Заголовок 1"/>
          <p:cNvSpPr>
            <a:spLocks noGrp="1"/>
          </p:cNvSpPr>
          <p:nvPr>
            <p:ph type="title"/>
          </p:nvPr>
        </p:nvSpPr>
        <p:spPr/>
        <p:txBody>
          <a:bodyPr>
            <a:normAutofit/>
          </a:bodyPr>
          <a:lstStyle/>
          <a:p>
            <a:r>
              <a:rPr lang="ru-RU" dirty="0" smtClean="0"/>
              <a:t>Ушинский о труде</a:t>
            </a:r>
            <a:endParaRPr lang="ru-RU" dirty="0"/>
          </a:p>
        </p:txBody>
      </p:sp>
      <p:sp>
        <p:nvSpPr>
          <p:cNvPr id="3" name="Содержимое 2"/>
          <p:cNvSpPr>
            <a:spLocks noGrp="1"/>
          </p:cNvSpPr>
          <p:nvPr>
            <p:ph idx="1"/>
          </p:nvPr>
        </p:nvSpPr>
        <p:spPr>
          <a:xfrm>
            <a:off x="251520" y="1600200"/>
            <a:ext cx="6203032" cy="4525963"/>
          </a:xfrm>
        </p:spPr>
        <p:txBody>
          <a:bodyPr>
            <a:normAutofit fontScale="85000" lnSpcReduction="10000"/>
          </a:bodyPr>
          <a:lstStyle/>
          <a:p>
            <a:pPr marL="0" indent="342900">
              <a:spcBef>
                <a:spcPts val="0"/>
              </a:spcBef>
              <a:buNone/>
            </a:pPr>
            <a:r>
              <a:rPr lang="ru-RU" dirty="0" smtClean="0"/>
              <a:t>В книге «</a:t>
            </a:r>
            <a:r>
              <a:rPr lang="ru-RU" dirty="0" smtClean="0">
                <a:solidFill>
                  <a:srgbClr val="C00000"/>
                </a:solidFill>
              </a:rPr>
              <a:t>Труд в его психическом и воспитательном значении</a:t>
            </a:r>
            <a:r>
              <a:rPr lang="ru-RU" dirty="0" smtClean="0"/>
              <a:t>» Ушинский предлагает средства, способные развить привычку к труду:</a:t>
            </a:r>
          </a:p>
          <a:p>
            <a:pPr marL="0" indent="342900">
              <a:spcBef>
                <a:spcPts val="0"/>
              </a:spcBef>
              <a:buNone/>
            </a:pPr>
            <a:r>
              <a:rPr lang="ru-RU" dirty="0" smtClean="0">
                <a:solidFill>
                  <a:srgbClr val="C00000"/>
                </a:solidFill>
              </a:rPr>
              <a:t>1.Не учить ученика, а только помогать ему учиться</a:t>
            </a:r>
            <a:r>
              <a:rPr lang="ru-RU" dirty="0" smtClean="0"/>
              <a:t>. На долю ученика необходимо оставить столько труда, сколько он в состоянии одолеть, а наставнику следует помочь с освоением учебного предмета, дать возможность испытать наслаждение от своего труда.</a:t>
            </a:r>
          </a:p>
          <a:p>
            <a:pPr marL="0" indent="342900">
              <a:spcBef>
                <a:spcPts val="0"/>
              </a:spcBef>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ДГТУ\Фил и ист отеч пед и обр\3.2\Ушинский о труде   Воспитать человека_files\Ushinskii (5).jpg"/>
          <p:cNvPicPr>
            <a:picLocks noChangeAspect="1" noChangeArrowheads="1"/>
          </p:cNvPicPr>
          <p:nvPr/>
        </p:nvPicPr>
        <p:blipFill>
          <a:blip r:embed="rId3" cstate="print"/>
          <a:srcRect/>
          <a:stretch>
            <a:fillRect/>
          </a:stretch>
        </p:blipFill>
        <p:spPr bwMode="auto">
          <a:xfrm>
            <a:off x="6319202" y="1844824"/>
            <a:ext cx="2501270" cy="3744416"/>
          </a:xfrm>
          <a:prstGeom prst="rect">
            <a:avLst/>
          </a:prstGeom>
          <a:noFill/>
        </p:spPr>
      </p:pic>
      <p:sp>
        <p:nvSpPr>
          <p:cNvPr id="2" name="Заголовок 1"/>
          <p:cNvSpPr>
            <a:spLocks noGrp="1"/>
          </p:cNvSpPr>
          <p:nvPr>
            <p:ph type="title"/>
          </p:nvPr>
        </p:nvSpPr>
        <p:spPr/>
        <p:txBody>
          <a:bodyPr>
            <a:normAutofit/>
          </a:bodyPr>
          <a:lstStyle/>
          <a:p>
            <a:r>
              <a:rPr lang="ru-RU" dirty="0" smtClean="0"/>
              <a:t>Ушинский о труде</a:t>
            </a:r>
            <a:endParaRPr lang="ru-RU" dirty="0"/>
          </a:p>
        </p:txBody>
      </p:sp>
      <p:sp>
        <p:nvSpPr>
          <p:cNvPr id="3" name="Содержимое 2"/>
          <p:cNvSpPr>
            <a:spLocks noGrp="1"/>
          </p:cNvSpPr>
          <p:nvPr>
            <p:ph idx="1"/>
          </p:nvPr>
        </p:nvSpPr>
        <p:spPr>
          <a:xfrm>
            <a:off x="251520" y="1600200"/>
            <a:ext cx="6203032" cy="4525963"/>
          </a:xfrm>
        </p:spPr>
        <p:txBody>
          <a:bodyPr>
            <a:normAutofit/>
          </a:bodyPr>
          <a:lstStyle/>
          <a:p>
            <a:pPr marL="0" indent="342900">
              <a:spcBef>
                <a:spcPts val="0"/>
              </a:spcBef>
              <a:buNone/>
            </a:pPr>
            <a:r>
              <a:rPr lang="ru-RU" sz="2700" dirty="0" smtClean="0">
                <a:solidFill>
                  <a:srgbClr val="C00000"/>
                </a:solidFill>
              </a:rPr>
              <a:t>2.Не надрывать сил ребенка </a:t>
            </a:r>
            <a:r>
              <a:rPr lang="ru-RU" sz="2700" dirty="0" smtClean="0"/>
              <a:t>в умственной работе. Но и не давать им засыпать. Умственный труд тяжел, мечтать — легко и приятно, думать же трудно. Ученик готов лучше часами сидеть без мысли над одной и той же страницей или вызубрить ее, чем подумать серьезно хотя бы несколько минут. Значит, надо приучать его к умственному труду.</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2497</Words>
  <Application>Microsoft Office PowerPoint</Application>
  <PresentationFormat>Экран (4:3)</PresentationFormat>
  <Paragraphs>115</Paragraphs>
  <Slides>14</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Жизнь и общественно-педагогическая деятельность  К.Д. Ушинского</vt:lpstr>
      <vt:lpstr>Константин Дмитриевич Ушинский</vt:lpstr>
      <vt:lpstr>Принципы обучения</vt:lpstr>
      <vt:lpstr>«О народности в общественном воспитании»</vt:lpstr>
      <vt:lpstr>«О народности в общественном воспитании»</vt:lpstr>
      <vt:lpstr>Родной язык</vt:lpstr>
      <vt:lpstr>Родной язык</vt:lpstr>
      <vt:lpstr>Ушинский о труде</vt:lpstr>
      <vt:lpstr>Ушинский о труде</vt:lpstr>
      <vt:lpstr>Ушинский о труде</vt:lpstr>
      <vt:lpstr>Ушинский о труде</vt:lpstr>
      <vt:lpstr>Ушинский писал</vt:lpstr>
      <vt:lpstr>«О пользе педагогической литературы»</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Система воспитания и обучения в Киевской Руси</dc:title>
  <dc:creator>Базалий</dc:creator>
  <cp:lastModifiedBy>Власова </cp:lastModifiedBy>
  <cp:revision>15</cp:revision>
  <dcterms:created xsi:type="dcterms:W3CDTF">2014-10-15T17:38:02Z</dcterms:created>
  <dcterms:modified xsi:type="dcterms:W3CDTF">2015-04-21T06:44:32Z</dcterms:modified>
</cp:coreProperties>
</file>