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/>
              <a:t>Новаторские идеи в образовании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511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 Множество педагогов находилось под впечатлением и влиянием коммунистической фразеологии, принимали ее и сами пользовались ею, о чем свидетельствуют публикации тех лет. Но при этом живое дело отражалось не в лексике, а в конкретном его содержании. Энтузиазм педагога и стремление его к новаторству не иссякли и в годы господства единых требований, стандарта и шаблона. Пример жизни и педагогической деятельности А.С. Макаренко и В.А. Сухомлинского — убедительное тому свидетельство.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3840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Новаторские идеи в образовании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 В 60-е гг. появились некоторые возможности для отказа от окаменелой педагогики и тогда зародились новаторские идеи в образовании, которые разрабатывались и воплощались их авторами в практику работы отдельных школ.</a:t>
            </a:r>
            <a:br>
              <a:rPr lang="ru-RU" dirty="0" smtClean="0"/>
            </a:br>
            <a:r>
              <a:rPr lang="ru-RU" dirty="0" smtClean="0"/>
              <a:t>   В 70-х — начале 80-х гг. стали известны имена педагогов-новаторов, большинство из них были школьными учителями, некоторые — учеными (Ш.А. </a:t>
            </a:r>
            <a:r>
              <a:rPr lang="ru-RU" dirty="0" err="1" smtClean="0"/>
              <a:t>Амонашвили</a:t>
            </a:r>
            <a:r>
              <a:rPr lang="ru-RU" dirty="0" smtClean="0"/>
              <a:t>, доктор психологических наук, профессор, И.П. Волков — кандидат педагогических наук, С.Н. </a:t>
            </a:r>
            <a:r>
              <a:rPr lang="ru-RU" dirty="0" err="1" smtClean="0"/>
              <a:t>Лысенкова</a:t>
            </a:r>
            <a:r>
              <a:rPr lang="ru-RU" dirty="0" smtClean="0"/>
              <a:t>, В,Ф. Шаталов, М.П. Щетинин). Они вели поиск принципов и методов обучения, основанных на гуманизме и сотрудничестве учителя и учащихся, поощряющих активность и самобытность школьников, опирающихся на радостные эмоции детей, открывающих для себя науки и оригинальные способы деятельности. Свой опыт обучения новаторы осветили в книгах и статьях.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 Новаторский поиск не встретил одобрения официальной педагогической науки и многочисленных чиновников в министерствах, отделах образования, новаторам приходилось мужественно отстаивать свои позиции.</a:t>
            </a:r>
            <a:br>
              <a:rPr lang="ru-RU" sz="2000" dirty="0" smtClean="0"/>
            </a:br>
            <a:r>
              <a:rPr lang="ru-RU" sz="2000" dirty="0" smtClean="0"/>
              <a:t>   Но их новации нашли восторженный отклик в учительской и молодежной среде; их поддержали наиболее проницательные журналисты и писатели.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Педагоги-новаторы выполнили важную миссию: всколыхнув учительство, они вызвали у педагогов стремление к творчеству, к собственному поиску новых подходов в образовании. Новаторы возвысили в глазах общества </a:t>
            </a:r>
            <a:r>
              <a:rPr lang="ru-RU" sz="2000" dirty="0" err="1" smtClean="0"/>
              <a:t>тедагогическую</a:t>
            </a:r>
            <a:r>
              <a:rPr lang="ru-RU" sz="2000" dirty="0" smtClean="0"/>
              <a:t> профессию.</a:t>
            </a:r>
            <a:br>
              <a:rPr lang="ru-RU" sz="2000" dirty="0" smtClean="0"/>
            </a:br>
            <a:r>
              <a:rPr lang="ru-RU" sz="2000" dirty="0" smtClean="0"/>
              <a:t>   Организационные мероприятия в области просвещения (1940-1990)</a:t>
            </a:r>
          </a:p>
          <a:p>
            <a:pPr>
              <a:buNone/>
            </a:pPr>
            <a:r>
              <a:rPr lang="ru-RU" sz="2000" dirty="0" smtClean="0"/>
              <a:t>    1943 — открыты сменные и вечерние школы для рабочей и сельской молодежи.</a:t>
            </a:r>
            <a:br>
              <a:rPr lang="ru-RU" sz="2000" dirty="0" smtClean="0"/>
            </a:br>
            <a:r>
              <a:rPr lang="ru-RU" sz="2000" dirty="0" smtClean="0"/>
              <a:t>   1943 — правительство (СНК РСФСР) утвердило «Правила для учащихся».</a:t>
            </a:r>
            <a:br>
              <a:rPr lang="ru-RU" sz="2000" dirty="0" smtClean="0"/>
            </a:br>
            <a:r>
              <a:rPr lang="ru-RU" sz="2000" dirty="0" smtClean="0"/>
              <a:t>   1944—1945 </a:t>
            </a:r>
            <a:r>
              <a:rPr lang="ru-RU" sz="2000" dirty="0" err="1" smtClean="0"/>
              <a:t>уч</a:t>
            </a:r>
            <a:r>
              <a:rPr lang="ru-RU" sz="2000" dirty="0" smtClean="0"/>
              <a:t>. год — введено обучение детей с 7 лет (ранее с 8 лет).</a:t>
            </a:r>
            <a:br>
              <a:rPr lang="ru-RU" sz="2000" dirty="0" smtClean="0"/>
            </a:br>
            <a:r>
              <a:rPr lang="ru-RU" sz="2000" dirty="0" smtClean="0"/>
              <a:t>   1944 — введена цифровая пятибалльная система оценок.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r>
              <a:rPr lang="ru-RU" dirty="0" smtClean="0"/>
              <a:t>Педагоги новаторы</a:t>
            </a:r>
            <a:endParaRPr lang="ru-RU" dirty="0"/>
          </a:p>
        </p:txBody>
      </p:sp>
      <p:pic>
        <p:nvPicPr>
          <p:cNvPr id="1026" name="Picture 2" descr="C:\Users\Wilson\Desktop\pics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3042799" cy="2971800"/>
          </a:xfrm>
          <a:prstGeom prst="rect">
            <a:avLst/>
          </a:prstGeom>
          <a:noFill/>
        </p:spPr>
      </p:pic>
      <p:pic>
        <p:nvPicPr>
          <p:cNvPr id="1027" name="Picture 3" descr="C:\Users\Wilson\Desktop\img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038600"/>
            <a:ext cx="3505200" cy="2628900"/>
          </a:xfrm>
          <a:prstGeom prst="rect">
            <a:avLst/>
          </a:prstGeom>
          <a:noFill/>
        </p:spPr>
      </p:pic>
      <p:pic>
        <p:nvPicPr>
          <p:cNvPr id="1028" name="Picture 4" descr="C:\Users\Wilson\Desktop\im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900" y="990600"/>
            <a:ext cx="3975100" cy="298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1943—1954 — осуществление в крупных городах раздельного обучения мальчиков и девочек.</a:t>
            </a:r>
            <a:br>
              <a:rPr lang="ru-RU" sz="2000" dirty="0" smtClean="0"/>
            </a:br>
            <a:r>
              <a:rPr lang="ru-RU" sz="2000" dirty="0" smtClean="0"/>
              <a:t>   1944 — Совет Народных Комиссаров СССР ввел сдачу выпускных экзаменов (за IV, VII классы) и экзамена на аттестат зрелости; награждение отличников золотой и серебряной медалями.</a:t>
            </a:r>
            <a:br>
              <a:rPr lang="ru-RU" sz="2000" dirty="0" smtClean="0"/>
            </a:br>
            <a:r>
              <a:rPr lang="ru-RU" sz="2000" dirty="0" smtClean="0"/>
              <a:t>   1943 — организована Академия педагогических наук РСФСР (Москва).</a:t>
            </a:r>
            <a:br>
              <a:rPr lang="ru-RU" sz="2000" dirty="0" smtClean="0"/>
            </a:br>
            <a:r>
              <a:rPr lang="ru-RU" sz="2000" dirty="0" smtClean="0"/>
              <a:t>   1949 — введено всеобщее обязательное семилетнее образование.</a:t>
            </a:r>
            <a:br>
              <a:rPr lang="ru-RU" sz="2000" dirty="0" smtClean="0"/>
            </a:br>
            <a:r>
              <a:rPr lang="ru-RU" sz="2000" dirty="0" smtClean="0"/>
              <a:t>   1956 — созданы интернаты.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 1954—1955 — в учебные планы включены уроки труда и практические занятия в мастерских.</a:t>
            </a:r>
            <a:br>
              <a:rPr lang="ru-RU" sz="2000" dirty="0" smtClean="0"/>
            </a:br>
            <a:r>
              <a:rPr lang="ru-RU" sz="2000" dirty="0" smtClean="0"/>
              <a:t>   1958 — принят закон «Об укреплении связи с жизнью и о дальнейшем развитии системы народного образования в СССР».</a:t>
            </a:r>
            <a:br>
              <a:rPr lang="ru-RU" sz="2000" dirty="0" smtClean="0"/>
            </a:br>
            <a:r>
              <a:rPr lang="ru-RU" sz="2000" dirty="0" smtClean="0"/>
              <a:t>   1974 — объявлено о введении всеобщего среднего образования.</a:t>
            </a:r>
            <a:br>
              <a:rPr lang="ru-RU" sz="2000" dirty="0" smtClean="0"/>
            </a:br>
            <a:r>
              <a:rPr lang="ru-RU" sz="2000" dirty="0" smtClean="0"/>
              <a:t>   1992 — принят Закон Российском Федерации «Об образовании».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>
            <a:noAutofit/>
          </a:bodyPr>
          <a:lstStyle/>
          <a:p>
            <a:r>
              <a:rPr lang="ru-RU" sz="2000" dirty="0" smtClean="0"/>
              <a:t>   Все очевидные с позиции сегодняшнего дня нелепости в организации и содержании образования рассматриваемого периода не заблокировали его развития. Расширялась дошкольная и школьная сеть учреждений, росло количество учащихся, стал возможным семилетний, а затем и десятилетний всеобуч, росло число студентов в вузах и квалифицированных специалистов в стране. Высоким был уровень естественного образования, физико-математической подготовки школьников и студентов, что обеспечивало возможность СССР удерживать передовые рубежи в мире в ряде областей науки. Впервые с запуском искусственных спутников Земли и первого в мире советского космонавта ЮА Гагарина стали очевидны для зарубежных стран достижения в советском образовании.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2511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 Своим мастерством покорили мир наши артисты, что является свидетельством сильных позиций художественного образования.</a:t>
            </a:r>
            <a:br>
              <a:rPr lang="ru-RU" sz="2000" dirty="0" smtClean="0"/>
            </a:br>
            <a:r>
              <a:rPr lang="ru-RU" sz="2000" dirty="0" smtClean="0"/>
              <a:t>   Для каждого ребенка были доступны не только школы, но и бесплатные внешкольные учреждения; за небольшую плату или бесплатно школьники проводили лето в пионерских лагерях — все это были дополнительные резервы воспитания.</a:t>
            </a:r>
            <a:br>
              <a:rPr lang="ru-RU" sz="2000" dirty="0" smtClean="0"/>
            </a:br>
            <a:r>
              <a:rPr lang="ru-RU" sz="2000" dirty="0" smtClean="0"/>
              <a:t>   И все-таки жесткий партийно-государственный контроль за образованием тормозил его развитие, затрудняя проявление инициативы и творчества как учителями, так и учениками, губил многие начинания в педагогике.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</TotalTime>
  <Words>59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Новаторские идеи в образовании</vt:lpstr>
      <vt:lpstr>Новаторские идеи в образовании</vt:lpstr>
      <vt:lpstr>Презентация PowerPoint</vt:lpstr>
      <vt:lpstr>Презентация PowerPoint</vt:lpstr>
      <vt:lpstr>Педагоги новаторы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Новаторские идеи в образование</dc:title>
  <dc:creator>Wilson</dc:creator>
  <cp:lastModifiedBy>ASUS</cp:lastModifiedBy>
  <cp:revision>4</cp:revision>
  <dcterms:created xsi:type="dcterms:W3CDTF">2015-12-06T22:06:00Z</dcterms:created>
  <dcterms:modified xsi:type="dcterms:W3CDTF">2016-01-09T08:39:54Z</dcterms:modified>
</cp:coreProperties>
</file>