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-6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2935" y="896823"/>
            <a:ext cx="989709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Воспитание 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детей в дворянских 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семьях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88677" y="5728859"/>
            <a:ext cx="2962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2616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4464" y="2383662"/>
            <a:ext cx="5624828" cy="3124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i="1" dirty="0">
                <a:latin typeface="Mistral" panose="03090702030407020403" pitchFamily="66" charset="0"/>
              </a:rPr>
              <a:t>Детей в дворянских семьях (впрочем, как и в крестьянских) в силу понятных причин было много и самого разного возраста - «от двадцати до двух годов», как заметил Пушкин, описывая именины у Лариных. Рождение ребенка было важным, но не исключительным событием в семейном круговороте.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0175" y="1287887"/>
            <a:ext cx="45720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6676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2190" y="516227"/>
            <a:ext cx="6255893" cy="583305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800" dirty="0"/>
              <a:t>Сила и воля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sz="2800" i="1" dirty="0"/>
              <a:t>«Любить Отечество свое и верою ему служить» - эта установка была главным мотивом дворянского воспитания. Девочки были обязаны следить за своей фигурой и осанкой, которая была залогом здоровья. Физическая изнеженность не приветствовалась.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3404" y="1030310"/>
            <a:ext cx="2982801" cy="462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81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9161" y="463641"/>
            <a:ext cx="10018713" cy="52889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i="1" dirty="0"/>
              <a:t>«Жить в приятном довольстве, избегая пустой роскоши и великолепия», - так готовили дворянских девочек к семейной жизни. Долг русской дворянки - устраивать и поддерживать семейный дом. «Тебя ожидает семейная жизнь, - писала княгиня Мещерская своей 16-летней дочери Анастасии</a:t>
            </a:r>
            <a:r>
              <a:rPr lang="ru-RU" i="1" dirty="0" smtClean="0"/>
              <a:t>.</a:t>
            </a:r>
            <a:endParaRPr lang="ru-RU" i="1" dirty="0"/>
          </a:p>
          <a:p>
            <a:pPr marL="0" indent="0">
              <a:buNone/>
            </a:pPr>
            <a:r>
              <a:rPr lang="ru-RU" i="1" dirty="0"/>
              <a:t>- Питаю себя надеждою, что кротостью, послушанием, ревностью характера ты действительно не возмутишь семейного спокойствия</a:t>
            </a:r>
            <a:r>
              <a:rPr lang="ru-RU" i="1" dirty="0" smtClean="0"/>
              <a:t>.</a:t>
            </a:r>
            <a:endParaRPr lang="ru-RU" i="1" dirty="0"/>
          </a:p>
          <a:p>
            <a:pPr marL="0" indent="0">
              <a:buNone/>
            </a:pPr>
            <a:r>
              <a:rPr lang="ru-RU" i="1" dirty="0"/>
              <a:t>Знание хозяйства и наблюдение в оном порядка - необходимое условие семейной жизни. От женщины зависит порядок и тишина в доме. Следует избегать долгов. Лучше себе отказать не только в прихоти, но даже в нужном, чем войти в долг.</a:t>
            </a:r>
          </a:p>
        </p:txBody>
      </p:sp>
    </p:spTree>
    <p:extLst>
      <p:ext uri="{BB962C8B-B14F-4D97-AF65-F5344CB8AC3E}">
        <p14:creationId xmlns:p14="http://schemas.microsoft.com/office/powerpoint/2010/main" val="20268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84135" y="451833"/>
            <a:ext cx="5127981" cy="56398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i="1" dirty="0"/>
              <a:t>Большое внимание уделялось православному воспитанию. Утренняя и вечерняя молитва в дворянских семьях была обязательным для детей началом и концом дня. По воскресным и праздничным дням дети вместе с родителями посещали литургию</a:t>
            </a:r>
            <a:r>
              <a:rPr lang="ru-RU" i="1" dirty="0" smtClean="0"/>
              <a:t>.</a:t>
            </a:r>
            <a:endParaRPr lang="ru-RU" i="1" dirty="0"/>
          </a:p>
          <a:p>
            <a:pPr marL="0" indent="0">
              <a:buNone/>
            </a:pPr>
            <a:r>
              <a:rPr lang="ru-RU" i="1" dirty="0"/>
              <a:t>Весьма часто в отношении юных дворян применялись разного вида наказания, в том числе и за нерадение в учебе.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7436" y="498083"/>
            <a:ext cx="4622571" cy="554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6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85403" y="996868"/>
            <a:ext cx="8515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311" y="2776905"/>
            <a:ext cx="5874174" cy="363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42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58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BC1C1C"/>
      </a:accent1>
      <a:accent2>
        <a:srgbClr val="F67534"/>
      </a:accent2>
      <a:accent3>
        <a:srgbClr val="EAAC35"/>
      </a:accent3>
      <a:accent4>
        <a:srgbClr val="9BAF68"/>
      </a:accent4>
      <a:accent5>
        <a:srgbClr val="68B9A6"/>
      </a:accent5>
      <a:accent6>
        <a:srgbClr val="50B1D4"/>
      </a:accent6>
      <a:hlink>
        <a:srgbClr val="E46416"/>
      </a:hlink>
      <a:folHlink>
        <a:srgbClr val="EE9340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93B4CCAC-FD5A-4D59-B1AC-EAF45910B5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23</TotalTime>
  <Words>270</Words>
  <Application>Microsoft Office PowerPoint</Application>
  <PresentationFormat>Произвольный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Параллакс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Базалий</dc:creator>
  <cp:lastModifiedBy>Власова </cp:lastModifiedBy>
  <cp:revision>4</cp:revision>
  <dcterms:created xsi:type="dcterms:W3CDTF">2014-09-28T15:55:25Z</dcterms:created>
  <dcterms:modified xsi:type="dcterms:W3CDTF">2015-04-17T10:35:38Z</dcterms:modified>
</cp:coreProperties>
</file>