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24" r:id="rId22"/>
  </p:sldMasterIdLst>
  <p:sldIdLst>
    <p:sldId id="256" r:id="rId23"/>
    <p:sldId id="259" r:id="rId24"/>
    <p:sldId id="257" r:id="rId25"/>
    <p:sldId id="258" r:id="rId26"/>
    <p:sldId id="260" r:id="rId27"/>
    <p:sldId id="262" r:id="rId28"/>
    <p:sldId id="263" r:id="rId29"/>
    <p:sldId id="264" r:id="rId30"/>
    <p:sldId id="265" r:id="rId31"/>
    <p:sldId id="266" r:id="rId32"/>
    <p:sldId id="267" r:id="rId33"/>
    <p:sldId id="26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2438400" y="2133600"/>
            <a:ext cx="5562600" cy="1774825"/>
          </a:xfrm>
        </p:spPr>
        <p:txBody>
          <a:bodyPr/>
          <a:lstStyle>
            <a:lvl1pPr>
              <a:lnSpc>
                <a:spcPct val="100000"/>
              </a:lnSpc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8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38400" y="3962400"/>
            <a:ext cx="5562600" cy="990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094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3095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53250" y="274638"/>
            <a:ext cx="1962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74638"/>
            <a:ext cx="57340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17C9F10-02E9-473D-9A96-AC478B6FA4E5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 dirty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6D7B2DA-2D92-44CC-9302-3682422B83E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85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1F6B5-49B5-4447-AB3D-0A078AD1CBA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5802494-F60C-4678-8727-931A912DC55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11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501CF-90EF-4A35-9B35-8F6E3560009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7D68BDF-81D1-4805-8A5A-7705E4809FB6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771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6ABB-1D84-445C-9AB0-E4D9A394310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27BD77-09B1-4B75-9C47-42CE35025E8B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5487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27CAA40-461B-47E1-BB89-4FBD72E778E9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E634099-057B-442C-95E7-F82C16AEEE15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1560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5DE84-EA39-4F68-8A91-AAE4EDD5AD4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597CEE-12A2-4EF0-92A2-642E1690E44C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4449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FAE14-DD72-4952-9CAE-1DDC2403FC3F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50FB137-F5C9-4348-992B-48F6A2CEB074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2554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24660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CBE2CB-FDDF-487B-8BB7-F5502A65FEB0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0011BF-9F0C-4AEE-9662-9F053D7EC147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7002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82E6-8137-41C8-B64E-6D93066CE014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3538-8DFC-4C74-8278-62534EA771BA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02768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46DAFA-00C6-4329-A413-5E3B502BF80E}" type="datetimeFigureOut">
              <a:rPr lang="ru-RU" smtClean="0">
                <a:solidFill>
                  <a:srgbClr val="FEFAC9"/>
                </a:solidFill>
              </a:rPr>
              <a:pPr>
                <a:defRPr/>
              </a:pPr>
              <a:t>01.12.2015</a:t>
            </a:fld>
            <a:endParaRPr lang="ru-RU">
              <a:solidFill>
                <a:srgbClr val="FEFAC9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EFAC9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E1B835-61D8-4D3A-87BC-24D135696D5F}" type="slidenum">
              <a:rPr lang="ru-RU" smtClean="0">
                <a:solidFill>
                  <a:srgbClr val="FEFAC9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EFA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59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74638"/>
            <a:ext cx="7848600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600200"/>
            <a:ext cx="7315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4876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96200" y="6400800"/>
            <a:ext cx="1295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 b="0">
                <a:solidFill>
                  <a:srgbClr val="000000"/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000">
          <a:solidFill>
            <a:srgbClr val="000000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lr>
          <a:srgbClr val="000000"/>
        </a:buClr>
        <a:buChar char="•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24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Garamond" pitchFamily="18" charset="0"/>
        <a:buChar char="−"/>
        <a:defRPr sz="16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Char char="•"/>
        <a:defRPr sz="16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Макаренко Антон Семенович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4149080"/>
            <a:ext cx="5216624" cy="1105414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наказаниях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5472608" cy="6165304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"Наказание – это не только право, но и обязанность в тех случаях, когда наказание необходимо".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"Наказание должно назначаться только в том случае, если действительно нарушаются интересы коллектива и если нарушитель открыто и сознательно идет на это нарушение, пренебрегая требованиями коллектива".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"Разве удар – метод? Это только отчаяние".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"Такие наказания, которые выражают одновременно и уважение к человеку и требование к нему, я считаю возможными, когда они применяются умело, а вообще наказаний в большом масштабе мне не приходилось применять".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l="10698"/>
          <a:stretch>
            <a:fillRect/>
          </a:stretch>
        </p:blipFill>
        <p:spPr>
          <a:xfrm>
            <a:off x="5429944" y="1279302"/>
            <a:ext cx="3606552" cy="452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труде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92696"/>
            <a:ext cx="4680520" cy="6165304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None/>
            </a:pPr>
            <a:r>
              <a:rPr lang="ru-RU" sz="2200" i="1" dirty="0" smtClean="0">
                <a:solidFill>
                  <a:schemeClr val="bg1"/>
                </a:solidFill>
              </a:rPr>
              <a:t>"Труд без идущего рядом образования, без идущего рядом политического и общественного воспитания не приносит воспитательной пользы, оказывается нейтральным процессом. Вы можете заставить человека трудиться сколько угодно, но если одновременно с этим вы не будете его воспитывать политически и нравственно, если он не будет участвовать в общественной и политической жизни, то этот труд будет просто нейтральным процессом, не дающим положительного результата".</a:t>
            </a:r>
          </a:p>
        </p:txBody>
      </p:sp>
      <p:pic>
        <p:nvPicPr>
          <p:cNvPr id="6" name="Содержимое 3" descr="1921 Гурты ТI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786313" y="580281"/>
            <a:ext cx="4086225" cy="6161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8435280" cy="4385816"/>
          </a:xfrm>
        </p:spPr>
        <p:txBody>
          <a:bodyPr lIns="0" tIns="0" rIns="0" bIns="0">
            <a:spAutoFit/>
          </a:bodyPr>
          <a:lstStyle/>
          <a:p>
            <a:r>
              <a:rPr lang="ru-RU" sz="3100" b="0" i="1" dirty="0" smtClean="0">
                <a:solidFill>
                  <a:srgbClr val="FFFF00"/>
                </a:solidFill>
              </a:rPr>
              <a:t>Воспитательный процесс – </a:t>
            </a:r>
            <a:r>
              <a:rPr lang="ru-RU" sz="3100" b="0" i="1" dirty="0" err="1" smtClean="0">
                <a:solidFill>
                  <a:srgbClr val="FFFF00"/>
                </a:solidFill>
              </a:rPr>
              <a:t>процесс</a:t>
            </a:r>
            <a:r>
              <a:rPr lang="ru-RU" sz="3100" b="0" i="1" dirty="0" smtClean="0">
                <a:solidFill>
                  <a:srgbClr val="FFFF00"/>
                </a:solidFill>
              </a:rPr>
              <a:t> постоянно длящийся,</a:t>
            </a:r>
            <a:br>
              <a:rPr lang="ru-RU" sz="3100" b="0" i="1" dirty="0" smtClean="0">
                <a:solidFill>
                  <a:srgbClr val="FFFF00"/>
                </a:solidFill>
              </a:rPr>
            </a:br>
            <a:r>
              <a:rPr lang="ru-RU" sz="3100" b="0" i="1" dirty="0" smtClean="0">
                <a:solidFill>
                  <a:srgbClr val="FFFF00"/>
                </a:solidFill>
              </a:rPr>
              <a:t>и отдельные детали его разрешаются в</a:t>
            </a:r>
            <a:br>
              <a:rPr lang="ru-RU" sz="3100" b="0" i="1" dirty="0" smtClean="0">
                <a:solidFill>
                  <a:srgbClr val="FFFF00"/>
                </a:solidFill>
              </a:rPr>
            </a:br>
            <a:r>
              <a:rPr lang="ru-RU" sz="3100" b="0" i="1" dirty="0" smtClean="0">
                <a:solidFill>
                  <a:srgbClr val="FFFF00"/>
                </a:solidFill>
              </a:rPr>
              <a:t>общем тоне семьи, а общий тон нельзя придумать</a:t>
            </a:r>
            <a:br>
              <a:rPr lang="ru-RU" sz="3100" b="0" i="1" dirty="0" smtClean="0">
                <a:solidFill>
                  <a:srgbClr val="FFFF00"/>
                </a:solidFill>
              </a:rPr>
            </a:br>
            <a:r>
              <a:rPr lang="ru-RU" sz="3100" b="0" i="1" dirty="0" smtClean="0">
                <a:solidFill>
                  <a:srgbClr val="FFFF00"/>
                </a:solidFill>
              </a:rPr>
              <a:t>и искусственно поддерживать. Общий тон,</a:t>
            </a:r>
            <a:br>
              <a:rPr lang="ru-RU" sz="3100" b="0" i="1" dirty="0" smtClean="0">
                <a:solidFill>
                  <a:srgbClr val="FFFF00"/>
                </a:solidFill>
              </a:rPr>
            </a:br>
            <a:r>
              <a:rPr lang="ru-RU" sz="3100" b="0" i="1" dirty="0" smtClean="0">
                <a:solidFill>
                  <a:srgbClr val="FFFF00"/>
                </a:solidFill>
              </a:rPr>
              <a:t>дорогие родители, создается вашей собственной жизнью</a:t>
            </a:r>
            <a:br>
              <a:rPr lang="ru-RU" sz="3100" b="0" i="1" dirty="0" smtClean="0">
                <a:solidFill>
                  <a:srgbClr val="FFFF00"/>
                </a:solidFill>
              </a:rPr>
            </a:br>
            <a:r>
              <a:rPr lang="ru-RU" sz="3100" b="0" i="1" dirty="0" smtClean="0">
                <a:solidFill>
                  <a:srgbClr val="FFFF00"/>
                </a:solidFill>
              </a:rPr>
              <a:t>и вашим собственным поведением.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5445224"/>
            <a:ext cx="6323682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100" b="1" i="1" dirty="0" smtClean="0">
                <a:ln w="6350">
                  <a:noFill/>
                </a:ln>
                <a:gradFill>
                  <a:gsLst>
                    <a:gs pos="0">
                      <a:srgbClr val="CEB966">
                        <a:tint val="73000"/>
                        <a:satMod val="145000"/>
                      </a:srgbClr>
                    </a:gs>
                    <a:gs pos="73000">
                      <a:srgbClr val="CEB966">
                        <a:tint val="73000"/>
                        <a:satMod val="145000"/>
                      </a:srgbClr>
                    </a:gs>
                    <a:gs pos="100000">
                      <a:srgbClr val="CEB96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Макаренко Антон Семенович</a:t>
            </a:r>
            <a:endParaRPr lang="ru-RU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dirty="0" smtClean="0"/>
              <a:t>Макаренко Антон Семенович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4834880" cy="4709160"/>
          </a:xfrm>
        </p:spPr>
        <p:txBody>
          <a:bodyPr>
            <a:normAutofit fontScale="92500" lnSpcReduction="20000"/>
          </a:bodyPr>
          <a:lstStyle/>
          <a:p>
            <a:pPr marL="0" indent="41148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bg1"/>
                </a:solidFill>
              </a:rPr>
              <a:t>Антон Семенович Макаренко </a:t>
            </a:r>
            <a:r>
              <a:rPr lang="ru-RU" dirty="0" smtClean="0">
                <a:solidFill>
                  <a:srgbClr val="FFFF00"/>
                </a:solidFill>
              </a:rPr>
              <a:t>(1888-1939) </a:t>
            </a:r>
            <a:r>
              <a:rPr lang="ru-RU" dirty="0" smtClean="0">
                <a:solidFill>
                  <a:schemeClr val="bg1"/>
                </a:solidFill>
              </a:rPr>
              <a:t>был талантливым педагогом-новатором, одним из создателей стройной системы коммунистического воспитания подрастающего поколения на основе марксистско-ленинского учения. Его имя широко известно в разных странах, его педагогический эксперимент, имеющий, по словам А.М. Горького, мировое значение, изучается повсюду.</a:t>
            </a:r>
          </a:p>
        </p:txBody>
      </p:sp>
      <p:pic>
        <p:nvPicPr>
          <p:cNvPr id="1026" name="Picture 2" descr="http://www.adm-pl.gov.ua/old/data/upload/publication/poltava/ua/2268/makar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908720"/>
            <a:ext cx="3312368" cy="47458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dirty="0" smtClean="0"/>
              <a:t>Основные положения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80920" cy="3693319"/>
          </a:xfrm>
        </p:spPr>
        <p:txBody>
          <a:bodyPr lIns="0" tIns="0" rIns="0" bIns="0">
            <a:spAutoFit/>
          </a:bodyPr>
          <a:lstStyle/>
          <a:p>
            <a:pPr marL="0" indent="41148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Макаренко нашел самый мощный </a:t>
            </a:r>
            <a:r>
              <a:rPr lang="ru-RU" sz="2000" dirty="0" smtClean="0">
                <a:solidFill>
                  <a:srgbClr val="FFFF00"/>
                </a:solidFill>
              </a:rPr>
              <a:t>рычаг воспитания </a:t>
            </a:r>
            <a:r>
              <a:rPr lang="ru-RU" sz="2000" dirty="0" smtClean="0">
                <a:solidFill>
                  <a:schemeClr val="bg1"/>
                </a:solidFill>
              </a:rPr>
              <a:t>— он действовал через </a:t>
            </a:r>
            <a:r>
              <a:rPr lang="ru-RU" sz="2000" dirty="0" smtClean="0">
                <a:solidFill>
                  <a:srgbClr val="FFFF00"/>
                </a:solidFill>
              </a:rPr>
              <a:t>создание коллектива</a:t>
            </a:r>
            <a:r>
              <a:rPr lang="ru-RU" sz="2000" dirty="0" smtClean="0">
                <a:solidFill>
                  <a:schemeClr val="bg1"/>
                </a:solidFill>
              </a:rPr>
              <a:t>, перед которым ставились ответственные задачи.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 </a:t>
            </a:r>
          </a:p>
          <a:p>
            <a:pPr marL="0" indent="411480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rgbClr val="002060"/>
                </a:solidFill>
              </a:rPr>
              <a:t>Система эта основана на трех взаимосвязанных принципах</a:t>
            </a:r>
            <a:r>
              <a:rPr lang="ru-RU" sz="2000" dirty="0" smtClean="0">
                <a:solidFill>
                  <a:srgbClr val="002060"/>
                </a:solidFill>
              </a:rPr>
              <a:t>: </a:t>
            </a:r>
          </a:p>
          <a:p>
            <a:pPr marL="0" indent="411480">
              <a:spcBef>
                <a:spcPts val="0"/>
              </a:spcBef>
              <a:buClr>
                <a:srgbClr val="7030A0"/>
              </a:buClr>
              <a:buSzPct val="10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Труд</a:t>
            </a:r>
            <a:r>
              <a:rPr lang="ru-RU" sz="2000" dirty="0" smtClean="0">
                <a:solidFill>
                  <a:schemeClr val="bg1"/>
                </a:solidFill>
              </a:rPr>
              <a:t>, от которого зависит реальное благосостояние ребят (качество питания, одежды, развлечения, экскурсии и т.д.). При этом у воспитанников должна быть возможность выбора, чтобы каждый мог найти </a:t>
            </a:r>
            <a:r>
              <a:rPr lang="ru-RU" sz="2000" dirty="0" smtClean="0">
                <a:solidFill>
                  <a:srgbClr val="FFFF00"/>
                </a:solidFill>
              </a:rPr>
              <a:t>дело по душе</a:t>
            </a:r>
            <a:r>
              <a:rPr lang="ru-RU" sz="2000" dirty="0" smtClean="0">
                <a:solidFill>
                  <a:schemeClr val="bg1"/>
                </a:solidFill>
              </a:rPr>
              <a:t>. Принципиально важно, чтобы плодами своего труда дети распоряжались сами.</a:t>
            </a:r>
          </a:p>
          <a:p>
            <a:pPr marL="0" indent="411480">
              <a:spcBef>
                <a:spcPts val="0"/>
              </a:spcBef>
              <a:buClr>
                <a:srgbClr val="7030A0"/>
              </a:buClr>
              <a:buSzPct val="10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Самоуправление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marL="0" indent="411480">
              <a:spcBef>
                <a:spcPts val="0"/>
              </a:spcBef>
              <a:buClr>
                <a:srgbClr val="7030A0"/>
              </a:buClr>
              <a:buSzPct val="100000"/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FF00"/>
                </a:solidFill>
              </a:rPr>
              <a:t>Коллективная ответственность</a:t>
            </a:r>
            <a:r>
              <a:rPr lang="ru-RU" sz="2000" dirty="0" smtClean="0">
                <a:solidFill>
                  <a:schemeClr val="bg1"/>
                </a:solidFill>
              </a:rPr>
              <a:t>. За проступок одного отвечает вся группа.</a:t>
            </a:r>
          </a:p>
        </p:txBody>
      </p:sp>
      <p:pic>
        <p:nvPicPr>
          <p:cNvPr id="311298" name="Picture 2" descr="http://vp-ch.ru/sites/default/files/Makarenko/101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1740" y="4365104"/>
            <a:ext cx="4680520" cy="228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1927 Ряд презТI.tif"/>
          <p:cNvPicPr>
            <a:picLocks noChangeAspect="1"/>
          </p:cNvPicPr>
          <p:nvPr/>
        </p:nvPicPr>
        <p:blipFill>
          <a:blip r:embed="rId2" cstate="print"/>
          <a:srcRect t="34852" b="11723"/>
          <a:stretch>
            <a:fillRect/>
          </a:stretch>
        </p:blipFill>
        <p:spPr>
          <a:xfrm>
            <a:off x="323528" y="3933056"/>
            <a:ext cx="857250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dirty="0" smtClean="0"/>
              <a:t>Основные положения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712968" cy="3672408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C000"/>
              </a:buClr>
              <a:buSzPct val="100000"/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</a:rPr>
              <a:t>Макаренко отмечал: </a:t>
            </a:r>
            <a:r>
              <a:rPr lang="ru-RU" sz="2000" dirty="0" smtClean="0">
                <a:solidFill>
                  <a:schemeClr val="bg1"/>
                </a:solidFill>
              </a:rPr>
              <a:t>необычайно быстро, за считанные месяцы перевоспитываются трудные подростки. У них появляется осознание границ своих полномочий и ответственности.</a:t>
            </a:r>
          </a:p>
          <a:p>
            <a:pPr marL="0" indent="411480">
              <a:spcBef>
                <a:spcPts val="0"/>
              </a:spcBef>
              <a:buClr>
                <a:srgbClr val="FFC000"/>
              </a:buClr>
              <a:buSzPct val="100000"/>
              <a:buFont typeface="Wingdings" pitchFamily="2" charset="2"/>
              <a:buChar char="q"/>
            </a:pPr>
            <a:r>
              <a:rPr lang="ru-RU" sz="2000" dirty="0" smtClean="0">
                <a:solidFill>
                  <a:schemeClr val="bg1"/>
                </a:solidFill>
              </a:rPr>
              <a:t>В то же время он писал, что </a:t>
            </a:r>
            <a:r>
              <a:rPr lang="ru-RU" sz="2000" dirty="0" smtClean="0">
                <a:solidFill>
                  <a:srgbClr val="FFFF00"/>
                </a:solidFill>
              </a:rPr>
              <a:t>воспитание</a:t>
            </a:r>
            <a:r>
              <a:rPr lang="ru-RU" sz="2000" dirty="0" smtClean="0">
                <a:solidFill>
                  <a:schemeClr val="bg1"/>
                </a:solidFill>
              </a:rPr>
              <a:t> — это </a:t>
            </a:r>
            <a:r>
              <a:rPr lang="ru-RU" sz="2000" dirty="0" smtClean="0">
                <a:solidFill>
                  <a:srgbClr val="FFFF00"/>
                </a:solidFill>
              </a:rPr>
              <a:t>длительный процесс</a:t>
            </a:r>
            <a:r>
              <a:rPr lang="ru-RU" sz="2000" dirty="0" smtClean="0">
                <a:solidFill>
                  <a:schemeClr val="bg1"/>
                </a:solidFill>
              </a:rPr>
              <a:t> как в целом, так и в его отдельных частях.</a:t>
            </a:r>
          </a:p>
          <a:p>
            <a:pPr marL="0" indent="411480">
              <a:spcBef>
                <a:spcPts val="0"/>
              </a:spcBef>
              <a:buClr>
                <a:srgbClr val="FFC000"/>
              </a:buClr>
              <a:buSzPct val="100000"/>
              <a:buFont typeface="Wingdings" pitchFamily="2" charset="2"/>
              <a:buChar char="q"/>
            </a:pPr>
            <a:r>
              <a:rPr lang="ru-RU" sz="2000" dirty="0" smtClean="0">
                <a:solidFill>
                  <a:srgbClr val="FFFF00"/>
                </a:solidFill>
              </a:rPr>
              <a:t>Военизированный характер воспитания </a:t>
            </a:r>
            <a:r>
              <a:rPr lang="ru-RU" sz="2000" dirty="0" smtClean="0">
                <a:solidFill>
                  <a:schemeClr val="bg1"/>
                </a:solidFill>
              </a:rPr>
              <a:t>в колонии был продиктован тем, что подобный антураж был привлекательным для подростков того времени. Дисциплина выражалась в ее неукоснительном соблюдении, поскольку сами ребята были в ней з</a:t>
            </a:r>
            <a:r>
              <a:rPr lang="ru-RU" sz="2000" dirty="0" smtClean="0">
                <a:solidFill>
                  <a:srgbClr val="FFFF00"/>
                </a:solidFill>
              </a:rPr>
              <a:t>аинтересованы</a:t>
            </a:r>
            <a:r>
              <a:rPr lang="ru-RU" sz="2000" dirty="0" smtClean="0">
                <a:solidFill>
                  <a:schemeClr val="bg1"/>
                </a:solidFill>
              </a:rPr>
              <a:t>. Ни одно из наказаний, применяемых в колонии, </a:t>
            </a:r>
            <a:r>
              <a:rPr lang="ru-RU" sz="2000" dirty="0" smtClean="0">
                <a:solidFill>
                  <a:srgbClr val="FFFF00"/>
                </a:solidFill>
              </a:rPr>
              <a:t>не было унизительным</a:t>
            </a:r>
            <a:r>
              <a:rPr lang="ru-RU" sz="2000" dirty="0" smtClean="0">
                <a:solidFill>
                  <a:schemeClr val="bg1"/>
                </a:solidFill>
              </a:rPr>
              <a:t>. Самое суровое – бойкот – применялось крайне редко.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воспитании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5472608" cy="5501248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"Наши дети всегда граждане. И чем больше гражданский долг связывается с их ростом и воспитанием, тем более полноценные воспитываются из них люди".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"Я не верю в то, чтобы были морально дефективные люди. Стоит только поставить в нормальные условия жизни, предъявить ему определённые требования, дать возможность выполнить эти требования, и он станет обычным человеком, полноценным человеком, человеком нормы".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"Я повторяю, что если из человека выходит хулиган, то в этом виноват не он, а виноваты педагогические методы".</a:t>
            </a:r>
          </a:p>
        </p:txBody>
      </p:sp>
      <p:pic>
        <p:nvPicPr>
          <p:cNvPr id="5" name="Picture 4" descr="1235721427708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44554" y="1052736"/>
            <a:ext cx="3663950" cy="5251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воспитании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5472608" cy="5501248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"Хорошее в человеке приходится проектировать, и педагог это обязан делать".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"Чтобы, решая сегодняшние дела, все воспитанники никогда не забывали о задачах завтрашнего дня, о перспективах учреждения, о планах..."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"Мы имеем дело только с отрядом. Мы с личностью не имеем дела. Такова официальная формулировка. В сущности, это есть форма воздей­ствия именно на личность, но формулировка идет параллельно сущно­сти. На самом деле мы имеем дело с личностью, но утверждаем, что до личности нам нет никакого дела.</a:t>
            </a:r>
          </a:p>
        </p:txBody>
      </p:sp>
      <p:pic>
        <p:nvPicPr>
          <p:cNvPr id="5" name="Picture 4" descr="1235721427708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44554" y="1052736"/>
            <a:ext cx="3663950" cy="5251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коллективе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5472608" cy="5501248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"При нормальной организации детского коллектива он всегда будет похож на чудо. У нас в советской школе часто хулиганят в 5-6- классе, в 10 классе учатся, а потом делаются студентами и лётчиками. Сколько хулиганов? Ни одного! А сколько кричали, что в школе хулиганы!"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"Коллектив является воспитателем личности".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"Я пришел к глубокому убеждению... что непосредственного перехода от целого коллектива к личности нет, а есть только переход через посредство первичного коллектива, специально организованного в педагогических целях".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"Всякая, даже небольшая, радость, стоящая перед коллективом впереди, делает его более крепким, дружным, бодрым".</a:t>
            </a:r>
          </a:p>
        </p:txBody>
      </p:sp>
      <p:pic>
        <p:nvPicPr>
          <p:cNvPr id="312322" name="Picture 2" descr="http://vp-ch.ru/sites/default/files/Makarenko/Makar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323312"/>
            <a:ext cx="2808312" cy="4193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53998"/>
          </a:xfrm>
        </p:spPr>
        <p:txBody>
          <a:bodyPr lIns="0" tIns="0" rIns="0" bIns="0">
            <a:spAutoFit/>
          </a:bodyPr>
          <a:lstStyle/>
          <a:p>
            <a:r>
              <a:rPr lang="ru-RU" sz="3600" b="0" dirty="0" smtClean="0"/>
              <a:t>Макаренко о коллективе</a:t>
            </a:r>
            <a:endParaRPr lang="ru-RU" sz="36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5472608" cy="6165304"/>
          </a:xfrm>
        </p:spPr>
        <p:txBody>
          <a:bodyPr>
            <a:noAutofit/>
          </a:bodyPr>
          <a:lstStyle/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"Чтобы сохранить коллектив, сохраняйте его живое ядро, следите, чтобы всегда поколение сменялось при наличии подготовленного поколения, ... сберегайте правила, традиции".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"Там, где воспитатели не соединены в коллектив и коллектив не имеет единого плана работы, единого тона, единого точного подхода, там не может быть никакого воспитательного процесса".</a:t>
            </a:r>
          </a:p>
          <a:p>
            <a:pPr marL="0" indent="411480">
              <a:spcBef>
                <a:spcPts val="0"/>
              </a:spcBef>
              <a:buClr>
                <a:srgbClr val="FFFF00"/>
              </a:buClr>
              <a:buSzPct val="100000"/>
              <a:buFont typeface="Wingdings" pitchFamily="2" charset="2"/>
              <a:buChar char="Ø"/>
            </a:pPr>
            <a:r>
              <a:rPr lang="ru-RU" sz="2200" dirty="0" smtClean="0">
                <a:solidFill>
                  <a:schemeClr val="bg1"/>
                </a:solidFill>
              </a:rPr>
              <a:t>"Ни в коем случае режим не должен скрепляться строевой муштровкой. Шеренги, команда, военная субординация, маршировка по зданию – все это наименее полезные формы в трудовом детском и юношеском коллективе, и они не столько укрепляют коллектив, сколько утомляют ребят физически и психически".</a:t>
            </a:r>
          </a:p>
        </p:txBody>
      </p:sp>
      <p:pic>
        <p:nvPicPr>
          <p:cNvPr id="312322" name="Picture 2" descr="http://vp-ch.ru/sites/default/files/Makarenko/Makar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323312"/>
            <a:ext cx="2808312" cy="41939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4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8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9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0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5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6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7_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ms_pptpostmortem_tp01018455">
  <a:themeElements>
    <a:clrScheme name="ms_pptpostmortem_tp01018455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ms_pptpostmortem_tp0101845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_pptpostmortem_tp01018455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postmortem_tp01018455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postmortem_tp01018455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Student presentation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79</TotalTime>
  <Words>782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22</vt:i4>
      </vt:variant>
      <vt:variant>
        <vt:lpstr>Заголовки слайдов</vt:lpstr>
      </vt:variant>
      <vt:variant>
        <vt:i4>12</vt:i4>
      </vt:variant>
    </vt:vector>
  </HeadingPairs>
  <TitlesOfParts>
    <vt:vector size="44" baseType="lpstr">
      <vt:lpstr>Arial</vt:lpstr>
      <vt:lpstr>Book Antiqua</vt:lpstr>
      <vt:lpstr>Calibri</vt:lpstr>
      <vt:lpstr>Garamond</vt:lpstr>
      <vt:lpstr>Lucida Sans</vt:lpstr>
      <vt:lpstr>Times New Roman</vt:lpstr>
      <vt:lpstr>Tw Cen MT</vt:lpstr>
      <vt:lpstr>Wingdings</vt:lpstr>
      <vt:lpstr>Wingdings 2</vt:lpstr>
      <vt:lpstr>Wingdings 3</vt:lpstr>
      <vt:lpstr>Тема1</vt:lpstr>
      <vt:lpstr>ms_pptpostmortem_tp01018455</vt:lpstr>
      <vt:lpstr>1_ms_pptpostmortem_tp01018455</vt:lpstr>
      <vt:lpstr>2_ms_pptpostmortem_tp01018455</vt:lpstr>
      <vt:lpstr>3_ms_pptpostmortem_tp01018455</vt:lpstr>
      <vt:lpstr>4_ms_pptpostmortem_tp01018455</vt:lpstr>
      <vt:lpstr>5_ms_pptpostmortem_tp01018455</vt:lpstr>
      <vt:lpstr>Тема2</vt:lpstr>
      <vt:lpstr>Student presentation</vt:lpstr>
      <vt:lpstr>6_ms_pptpostmortem_tp01018455</vt:lpstr>
      <vt:lpstr>7_ms_pptpostmortem_tp01018455</vt:lpstr>
      <vt:lpstr>1_Student presentation</vt:lpstr>
      <vt:lpstr>2_Student presentation</vt:lpstr>
      <vt:lpstr>3_Student presentation</vt:lpstr>
      <vt:lpstr>4_Student presentation</vt:lpstr>
      <vt:lpstr>8_ms_pptpostmortem_tp01018455</vt:lpstr>
      <vt:lpstr>9_ms_pptpostmortem_tp01018455</vt:lpstr>
      <vt:lpstr>10_ms_pptpostmortem_tp01018455</vt:lpstr>
      <vt:lpstr>5_Student presentation</vt:lpstr>
      <vt:lpstr>6_Student presentation</vt:lpstr>
      <vt:lpstr>7_Student presentation</vt:lpstr>
      <vt:lpstr>Апекс</vt:lpstr>
      <vt:lpstr>Макаренко Антон Семенович</vt:lpstr>
      <vt:lpstr>Воспитательный процесс – процесс постоянно длящийся, и отдельные детали его разрешаются в общем тоне семьи, а общий тон нельзя придумать и искусственно поддерживать. Общий тон, дорогие родители, создается вашей собственной жизнью и вашим собственным поведением.</vt:lpstr>
      <vt:lpstr>Макаренко Антон Семенович</vt:lpstr>
      <vt:lpstr>Основные положения</vt:lpstr>
      <vt:lpstr>Основные положения</vt:lpstr>
      <vt:lpstr>Макаренко о воспитании</vt:lpstr>
      <vt:lpstr>Макаренко о воспитании</vt:lpstr>
      <vt:lpstr>Макаренко о коллективе</vt:lpstr>
      <vt:lpstr>Макаренко о коллективе</vt:lpstr>
      <vt:lpstr>Макаренко о наказаниях</vt:lpstr>
      <vt:lpstr>Макаренко о труде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Макаренко Антон Семенович</dc:title>
  <dc:creator>Базалий</dc:creator>
  <cp:lastModifiedBy>Базалий Раиса Викторовна</cp:lastModifiedBy>
  <cp:revision>11</cp:revision>
  <dcterms:created xsi:type="dcterms:W3CDTF">2014-11-30T15:11:17Z</dcterms:created>
  <dcterms:modified xsi:type="dcterms:W3CDTF">2015-12-01T07:48:14Z</dcterms:modified>
</cp:coreProperties>
</file>