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0" r:id="rId4"/>
    <p:sldId id="261" r:id="rId5"/>
    <p:sldId id="259" r:id="rId6"/>
    <p:sldId id="258"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440"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8033D91A-BBD0-4138-AEEA-F7247D15A47C}" type="datetimeFigureOut">
              <a:rPr lang="ru-RU" smtClean="0"/>
              <a:t>17.04.2015</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ACDFDFC8-1EAA-464F-8434-516C9D1B820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033D91A-BBD0-4138-AEEA-F7247D15A47C}" type="datetimeFigureOut">
              <a:rPr lang="ru-RU" smtClean="0"/>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033D91A-BBD0-4138-AEEA-F7247D15A47C}" type="datetimeFigureOut">
              <a:rPr lang="ru-RU" smtClean="0"/>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033D91A-BBD0-4138-AEEA-F7247D15A47C}" type="datetimeFigureOut">
              <a:rPr lang="ru-RU" smtClean="0"/>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033D91A-BBD0-4138-AEEA-F7247D15A47C}" type="datetimeFigureOut">
              <a:rPr lang="ru-RU" smtClean="0"/>
              <a:t>17.04.2015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DFDFC8-1EAA-464F-8434-516C9D1B820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033D91A-BBD0-4138-AEEA-F7247D15A47C}" type="datetimeFigureOut">
              <a:rPr lang="ru-RU" smtClean="0"/>
              <a:t>17.04.2015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8033D91A-BBD0-4138-AEEA-F7247D15A47C}" type="datetimeFigureOut">
              <a:rPr lang="ru-RU" smtClean="0"/>
              <a:t>17.04.2015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033D91A-BBD0-4138-AEEA-F7247D15A47C}" type="datetimeFigureOut">
              <a:rPr lang="ru-RU" smtClean="0"/>
              <a:t>17.04.2015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033D91A-BBD0-4138-AEEA-F7247D15A47C}" type="datetimeFigureOut">
              <a:rPr lang="ru-RU" smtClean="0"/>
              <a:t>17.04.2015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033D91A-BBD0-4138-AEEA-F7247D15A47C}" type="datetimeFigureOut">
              <a:rPr lang="ru-RU" smtClean="0"/>
              <a:t>17.04.2015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DFDFC8-1EAA-464F-8434-516C9D1B820A}"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033D91A-BBD0-4138-AEEA-F7247D15A47C}" type="datetimeFigureOut">
              <a:rPr lang="ru-RU" smtClean="0"/>
              <a:t>17.04.2015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ACDFDFC8-1EAA-464F-8434-516C9D1B820A}" type="slidenum">
              <a:rPr lang="ru-RU" smtClean="0"/>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033D91A-BBD0-4138-AEEA-F7247D15A47C}" type="datetimeFigureOut">
              <a:rPr lang="ru-RU" smtClean="0"/>
              <a:t>17.04.2015</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CDFDFC8-1EAA-464F-8434-516C9D1B820A}" type="slidenum">
              <a:rPr lang="ru-RU" smtClean="0"/>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commons.wikimedia.org/wiki/File:Herzen_uni.jpg?uselang=ru"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1700808"/>
            <a:ext cx="8964488" cy="646331"/>
          </a:xfrm>
          <a:prstGeom prst="rect">
            <a:avLst/>
          </a:prstGeom>
          <a:noFill/>
        </p:spPr>
        <p:txBody>
          <a:bodyPr wrap="square" rtlCol="0">
            <a:spAutoFit/>
          </a:bodyPr>
          <a:lstStyle/>
          <a:p>
            <a:r>
              <a:rPr lang="ru-RU" sz="3600" dirty="0" smtClean="0">
                <a:latin typeface="Times New Roman" pitchFamily="18" charset="0"/>
                <a:cs typeface="Times New Roman" pitchFamily="18" charset="0"/>
              </a:rPr>
              <a:t>Идеалы просвещения в эпоху Екатерины</a:t>
            </a:r>
            <a:r>
              <a:rPr lang="en-US" sz="3600" dirty="0" smtClean="0">
                <a:latin typeface="Times New Roman" pitchFamily="18" charset="0"/>
                <a:cs typeface="Times New Roman" pitchFamily="18" charset="0"/>
              </a:rPr>
              <a:t> II</a:t>
            </a:r>
            <a:r>
              <a:rPr lang="ru-RU" sz="3600" dirty="0" smtClean="0">
                <a:latin typeface="Times New Roman" pitchFamily="18" charset="0"/>
                <a:cs typeface="Times New Roman" pitchFamily="18" charset="0"/>
              </a:rPr>
              <a:t>  </a:t>
            </a:r>
            <a:endParaRPr lang="ru-RU" sz="3600" dirty="0">
              <a:latin typeface="Times New Roman" pitchFamily="18" charset="0"/>
              <a:cs typeface="Times New Roman" pitchFamily="18" charset="0"/>
            </a:endParaRPr>
          </a:p>
        </p:txBody>
      </p:sp>
      <p:sp>
        <p:nvSpPr>
          <p:cNvPr id="6" name="TextBox 5"/>
          <p:cNvSpPr txBox="1"/>
          <p:nvPr/>
        </p:nvSpPr>
        <p:spPr>
          <a:xfrm>
            <a:off x="0" y="2708920"/>
            <a:ext cx="8892480" cy="1200329"/>
          </a:xfrm>
          <a:prstGeom prst="rect">
            <a:avLst/>
          </a:prstGeom>
          <a:noFill/>
        </p:spPr>
        <p:txBody>
          <a:bodyPr wrap="square" rtlCol="0">
            <a:spAutoFit/>
          </a:bodyPr>
          <a:lstStyle/>
          <a:p>
            <a:r>
              <a:rPr lang="ru-RU" sz="3600" dirty="0" smtClean="0">
                <a:solidFill>
                  <a:srgbClr val="002060"/>
                </a:solidFill>
                <a:latin typeface="Times New Roman" pitchFamily="18" charset="0"/>
                <a:cs typeface="Times New Roman" pitchFamily="18" charset="0"/>
              </a:rPr>
              <a:t>Государственные воспитательно-образовательные дома</a:t>
            </a:r>
            <a:endParaRPr lang="ru-RU" sz="3600" dirty="0">
              <a:solidFill>
                <a:srgbClr val="002060"/>
              </a:solidFill>
              <a:latin typeface="Times New Roman" pitchFamily="18" charset="0"/>
              <a:cs typeface="Times New Roman" pitchFamily="18" charset="0"/>
            </a:endParaRPr>
          </a:p>
        </p:txBody>
      </p:sp>
      <p:sp>
        <p:nvSpPr>
          <p:cNvPr id="7" name="TextBox 6"/>
          <p:cNvSpPr txBox="1"/>
          <p:nvPr/>
        </p:nvSpPr>
        <p:spPr>
          <a:xfrm>
            <a:off x="7308304" y="4221088"/>
            <a:ext cx="1690527" cy="369332"/>
          </a:xfrm>
          <a:prstGeom prst="rect">
            <a:avLst/>
          </a:prstGeom>
          <a:noFill/>
        </p:spPr>
        <p:txBody>
          <a:bodyPr wrap="square" rtlCol="0">
            <a:spAutoFit/>
          </a:bodyPr>
          <a:lstStyle/>
          <a:p>
            <a:r>
              <a:rPr lang="ru-RU" dirty="0" smtClean="0"/>
              <a:t> .</a:t>
            </a:r>
            <a:endParaRPr lang="ru-RU"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dirty="0" smtClean="0"/>
              <a:t>Иван Иванович Бецкой</a:t>
            </a:r>
            <a:endParaRPr lang="ru-RU" sz="4800" dirty="0"/>
          </a:p>
        </p:txBody>
      </p:sp>
      <p:sp>
        <p:nvSpPr>
          <p:cNvPr id="3" name="Содержимое 2"/>
          <p:cNvSpPr>
            <a:spLocks noGrp="1"/>
          </p:cNvSpPr>
          <p:nvPr>
            <p:ph idx="1"/>
          </p:nvPr>
        </p:nvSpPr>
        <p:spPr>
          <a:xfrm>
            <a:off x="251520" y="1916832"/>
            <a:ext cx="5976664" cy="4389120"/>
          </a:xfrm>
        </p:spPr>
        <p:txBody>
          <a:bodyPr>
            <a:normAutofit/>
          </a:bodyPr>
          <a:lstStyle/>
          <a:p>
            <a:pPr marL="0" indent="0">
              <a:buNone/>
            </a:pPr>
            <a:r>
              <a:rPr lang="ru-RU" sz="1800" dirty="0" smtClean="0"/>
              <a:t>Особую роль в развитии воспитательных учреждений сыграл Иван Иванович Бецкой, побочный сын князя И.Ю.Трубецкого. Согласно его проектам, разработанным в 60-70-е гг. XVIII века, в России должна была возникнуть целая сеть закрытых учебно-воспитательных учреждений, которая включала бы низшие и средние учебные заведения для дворян (благородного сословия) - пансионы, а для лиц третьего чина (мещан и купцов) - воспитательные дома, педагогические, художественные, медицинские, коммерческие и театральные училища. Осуществить свою программу во всей полноте Бецкому не удалось.</a:t>
            </a:r>
            <a:endParaRPr lang="ru-RU" sz="1800" dirty="0"/>
          </a:p>
        </p:txBody>
      </p:sp>
      <p:pic>
        <p:nvPicPr>
          <p:cNvPr id="17410" name="Picture 2" descr="Первое сентября личного секретаря императрицы Телеграф Вокруг Света"/>
          <p:cNvPicPr>
            <a:picLocks noChangeAspect="1" noChangeArrowheads="1"/>
          </p:cNvPicPr>
          <p:nvPr/>
        </p:nvPicPr>
        <p:blipFill>
          <a:blip r:embed="rId2" cstate="print"/>
          <a:srcRect/>
          <a:stretch>
            <a:fillRect/>
          </a:stretch>
        </p:blipFill>
        <p:spPr bwMode="auto">
          <a:xfrm>
            <a:off x="6084168" y="1988840"/>
            <a:ext cx="2973652" cy="367240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Московский воспитательный дом</a:t>
            </a:r>
            <a:endParaRPr lang="ru-RU" dirty="0"/>
          </a:p>
        </p:txBody>
      </p:sp>
      <p:sp>
        <p:nvSpPr>
          <p:cNvPr id="3" name="Содержимое 2"/>
          <p:cNvSpPr>
            <a:spLocks noGrp="1"/>
          </p:cNvSpPr>
          <p:nvPr>
            <p:ph idx="1"/>
          </p:nvPr>
        </p:nvSpPr>
        <p:spPr>
          <a:xfrm>
            <a:off x="251520" y="1916832"/>
            <a:ext cx="3960440" cy="2808312"/>
          </a:xfrm>
        </p:spPr>
        <p:txBody>
          <a:bodyPr>
            <a:normAutofit/>
          </a:bodyPr>
          <a:lstStyle/>
          <a:p>
            <a:pPr marL="0" indent="0">
              <a:buNone/>
            </a:pPr>
            <a:r>
              <a:rPr lang="ru-RU" sz="2500" dirty="0" smtClean="0">
                <a:latin typeface="Times New Roman" pitchFamily="18" charset="0"/>
                <a:cs typeface="Times New Roman" pitchFamily="18" charset="0"/>
              </a:rPr>
              <a:t>Воспитательный дом был учрежден на основании «Генерального плана», составленного И.И. Бецким и утвержденным Екатериной </a:t>
            </a:r>
            <a:r>
              <a:rPr lang="en-US" sz="2500" dirty="0" smtClean="0">
                <a:latin typeface="Times New Roman" pitchFamily="18" charset="0"/>
                <a:cs typeface="Times New Roman" pitchFamily="18" charset="0"/>
              </a:rPr>
              <a:t>II</a:t>
            </a:r>
            <a:r>
              <a:rPr lang="ru-RU" sz="2500" dirty="0" smtClean="0">
                <a:latin typeface="Times New Roman" pitchFamily="18" charset="0"/>
                <a:cs typeface="Times New Roman" pitchFamily="18" charset="0"/>
              </a:rPr>
              <a:t> 1 сентября 1763 года. </a:t>
            </a:r>
          </a:p>
        </p:txBody>
      </p:sp>
      <p:sp>
        <p:nvSpPr>
          <p:cNvPr id="5" name="Прямоугольник 4"/>
          <p:cNvSpPr/>
          <p:nvPr/>
        </p:nvSpPr>
        <p:spPr>
          <a:xfrm>
            <a:off x="4355976" y="4549676"/>
            <a:ext cx="4572000" cy="1600438"/>
          </a:xfrm>
          <a:prstGeom prst="rect">
            <a:avLst/>
          </a:prstGeom>
        </p:spPr>
        <p:txBody>
          <a:bodyPr>
            <a:spAutoFit/>
          </a:bodyPr>
          <a:lstStyle/>
          <a:p>
            <a:r>
              <a:rPr lang="ru-RU" sz="1400" i="1" dirty="0" smtClean="0">
                <a:latin typeface="Times New Roman" pitchFamily="18" charset="0"/>
                <a:cs typeface="Times New Roman" pitchFamily="18" charset="0"/>
              </a:rPr>
              <a:t>Екатерина II, императрица и самодержица всероссийская, для сохранения жизни и воспитания в пользу общества в бедности рожденных младенцев, а притом и в прибежище сирых и неимущих родильниц, повелела соорудить сие здание, которое заложено 1764 г. апреля 21-го дня — </a:t>
            </a:r>
            <a:r>
              <a:rPr lang="ru-RU" sz="1400" dirty="0" smtClean="0">
                <a:latin typeface="Times New Roman" pitchFamily="18" charset="0"/>
                <a:cs typeface="Times New Roman" pitchFamily="18" charset="0"/>
              </a:rPr>
              <a:t>Закладная доска Воспитательного дома</a:t>
            </a:r>
            <a:endParaRPr lang="ru-RU" sz="1400" dirty="0">
              <a:latin typeface="Times New Roman" pitchFamily="18" charset="0"/>
              <a:cs typeface="Times New Roman" pitchFamily="18" charset="0"/>
            </a:endParaRPr>
          </a:p>
        </p:txBody>
      </p:sp>
      <p:pic>
        <p:nvPicPr>
          <p:cNvPr id="2051" name="Picture 3" descr="Московский Воспитательный дом - ОСТАШКОВ . net :: Сайт о жиз…"/>
          <p:cNvPicPr>
            <a:picLocks noChangeAspect="1" noChangeArrowheads="1"/>
          </p:cNvPicPr>
          <p:nvPr/>
        </p:nvPicPr>
        <p:blipFill>
          <a:blip r:embed="rId2" cstate="print"/>
          <a:srcRect b="12112"/>
          <a:stretch>
            <a:fillRect/>
          </a:stretch>
        </p:blipFill>
        <p:spPr bwMode="auto">
          <a:xfrm>
            <a:off x="5076056" y="1844824"/>
            <a:ext cx="3312368" cy="260257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935480"/>
            <a:ext cx="4546848" cy="4805888"/>
          </a:xfrm>
        </p:spPr>
        <p:txBody>
          <a:bodyPr>
            <a:normAutofit lnSpcReduction="10000"/>
          </a:bodyPr>
          <a:lstStyle/>
          <a:p>
            <a:pPr marL="0" indent="0">
              <a:buNone/>
            </a:pPr>
            <a:r>
              <a:rPr lang="ru-RU" sz="1600" dirty="0" smtClean="0">
                <a:latin typeface="Times New Roman" pitchFamily="18" charset="0"/>
                <a:cs typeface="Times New Roman" pitchFamily="18" charset="0"/>
              </a:rPr>
              <a:t>С самого основания Воспитательного дома важное значение придавалось медицинским аспектам деятельности учреждения. Согласно Генеральному плану «О начальниках и служителях Воспитательного дома».</a:t>
            </a:r>
          </a:p>
          <a:p>
            <a:pPr marL="0" indent="0">
              <a:buNone/>
            </a:pPr>
            <a:r>
              <a:rPr lang="ru-RU" sz="1600" dirty="0" smtClean="0">
                <a:latin typeface="Times New Roman" pitchFamily="18" charset="0"/>
                <a:cs typeface="Times New Roman" pitchFamily="18" charset="0"/>
              </a:rPr>
              <a:t>Воспитательный дом управлялся Опекунским советом и финансировался частными пожертвованиями (в том числе от имени монархов и великих князей) и налогами — четвертью сбора </a:t>
            </a:r>
            <a:r>
              <a:rPr lang="ru-RU" sz="1600" i="1" dirty="0" smtClean="0">
                <a:latin typeface="Times New Roman" pitchFamily="18" charset="0"/>
                <a:cs typeface="Times New Roman" pitchFamily="18" charset="0"/>
              </a:rPr>
              <a:t>с публичных позорищ</a:t>
            </a:r>
            <a:r>
              <a:rPr lang="ru-RU" sz="1600" dirty="0" smtClean="0">
                <a:latin typeface="Times New Roman" pitchFamily="18" charset="0"/>
                <a:cs typeface="Times New Roman" pitchFamily="18" charset="0"/>
              </a:rPr>
              <a:t> и особым налогом </a:t>
            </a:r>
            <a:r>
              <a:rPr lang="ru-RU" sz="1600" i="1" dirty="0" smtClean="0">
                <a:latin typeface="Times New Roman" pitchFamily="18" charset="0"/>
                <a:cs typeface="Times New Roman" pitchFamily="18" charset="0"/>
              </a:rPr>
              <a:t>на клеймение карт</a:t>
            </a:r>
            <a:r>
              <a:rPr lang="ru-RU" sz="1600" dirty="0" smtClean="0">
                <a:latin typeface="Times New Roman" pitchFamily="18" charset="0"/>
                <a:cs typeface="Times New Roman" pitchFamily="18" charset="0"/>
              </a:rPr>
              <a:t>.</a:t>
            </a:r>
          </a:p>
          <a:p>
            <a:pPr marL="0" indent="0">
              <a:buNone/>
            </a:pPr>
            <a:r>
              <a:rPr lang="ru-RU" sz="1600" dirty="0" smtClean="0">
                <a:latin typeface="Times New Roman" pitchFamily="18" charset="0"/>
                <a:cs typeface="Times New Roman" pitchFamily="18" charset="0"/>
              </a:rPr>
              <a:t> От ремесленного образования Воспитательный дом постепенно перешёл к образованию общему, классическому, способному подготовить будущих университетских студентов и государственных служащих. С 1807 в его стенах действовали </a:t>
            </a:r>
            <a:r>
              <a:rPr lang="ru-RU" sz="1600" i="1" dirty="0" smtClean="0">
                <a:latin typeface="Times New Roman" pitchFamily="18" charset="0"/>
                <a:cs typeface="Times New Roman" pitchFamily="18" charset="0"/>
              </a:rPr>
              <a:t>Латинские классы</a:t>
            </a:r>
            <a:r>
              <a:rPr lang="ru-RU" sz="1600" dirty="0" smtClean="0">
                <a:latin typeface="Times New Roman" pitchFamily="18" charset="0"/>
                <a:cs typeface="Times New Roman" pitchFamily="18" charset="0"/>
              </a:rPr>
              <a:t>, впоследствии открыты Повивальный институт и Классические курсы для подготовки к поступлению на медицинский факультет университета, Французские классы для будущих гувернанток.</a:t>
            </a:r>
            <a:endParaRPr lang="ru-RU" sz="1600" dirty="0">
              <a:latin typeface="Times New Roman" pitchFamily="18" charset="0"/>
              <a:cs typeface="Times New Roman" pitchFamily="18" charset="0"/>
            </a:endParaRPr>
          </a:p>
        </p:txBody>
      </p:sp>
      <p:sp>
        <p:nvSpPr>
          <p:cNvPr id="4" name="Заголовок 1"/>
          <p:cNvSpPr>
            <a:spLocks noGrp="1"/>
          </p:cNvSpPr>
          <p:nvPr>
            <p:ph type="title"/>
          </p:nvPr>
        </p:nvSpPr>
        <p:spPr/>
        <p:txBody>
          <a:bodyPr>
            <a:normAutofit fontScale="90000"/>
          </a:bodyPr>
          <a:lstStyle/>
          <a:p>
            <a:r>
              <a:rPr lang="ru-RU" dirty="0" smtClean="0"/>
              <a:t>Московский воспитательный дом</a:t>
            </a:r>
            <a:endParaRPr lang="ru-RU" dirty="0"/>
          </a:p>
        </p:txBody>
      </p:sp>
      <p:pic>
        <p:nvPicPr>
          <p:cNvPr id="1026" name="Picture 2" descr="Разгадка тайны Куликовской битвы - Тульская область"/>
          <p:cNvPicPr>
            <a:picLocks noChangeAspect="1" noChangeArrowheads="1"/>
          </p:cNvPicPr>
          <p:nvPr/>
        </p:nvPicPr>
        <p:blipFill>
          <a:blip r:embed="rId2" cstate="print"/>
          <a:srcRect/>
          <a:stretch>
            <a:fillRect/>
          </a:stretch>
        </p:blipFill>
        <p:spPr bwMode="auto">
          <a:xfrm>
            <a:off x="4918048" y="1988840"/>
            <a:ext cx="4225952" cy="2736304"/>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marL="0" indent="0">
              <a:buNone/>
            </a:pPr>
            <a:r>
              <a:rPr lang="ru-RU" sz="1800" dirty="0" smtClean="0">
                <a:latin typeface="Times New Roman" pitchFamily="18" charset="0"/>
                <a:cs typeface="Times New Roman" pitchFamily="18" charset="0"/>
              </a:rPr>
              <a:t> От ремесленного образования Воспитательный дом постепенно перешёл к образованию общему, классическому, способному подготовить будущих университетских студентов и государственных служащих. С 1807 в его стенах действовали </a:t>
            </a:r>
            <a:r>
              <a:rPr lang="ru-RU" sz="1800" i="1" dirty="0" smtClean="0">
                <a:latin typeface="Times New Roman" pitchFamily="18" charset="0"/>
                <a:cs typeface="Times New Roman" pitchFamily="18" charset="0"/>
              </a:rPr>
              <a:t>Латинские классы</a:t>
            </a:r>
            <a:r>
              <a:rPr lang="ru-RU" sz="1800" dirty="0" smtClean="0">
                <a:latin typeface="Times New Roman" pitchFamily="18" charset="0"/>
                <a:cs typeface="Times New Roman" pitchFamily="18" charset="0"/>
              </a:rPr>
              <a:t>, впоследствии открыты Повивальный институт и Классические курсы для подготовки к поступлению на медицинский факультет университета, Французские классы для будущих гувернанток.</a:t>
            </a:r>
          </a:p>
          <a:p>
            <a:pPr marL="0" indent="0">
              <a:buNone/>
            </a:pPr>
            <a:r>
              <a:rPr lang="ru-RU" sz="1800" dirty="0" smtClean="0">
                <a:latin typeface="Times New Roman" pitchFamily="18" charset="0"/>
                <a:cs typeface="Times New Roman" pitchFamily="18" charset="0"/>
              </a:rPr>
              <a:t>В стенах Дома обучались «..бухгалтерии, аптекарской и хирургической науке, мастерствам столярному, слесарному, каретном, кузнечному, седельному, портному, башмачному, оловянному, медному, золотому и серебряному, инструментальному, типографскому, переплётному, хлебному, токарному, часовому, гравировальному, перчаточному, галантерейному по контрактам и по разным на домашних фабриках….мужеска пола 257 человек». </a:t>
            </a:r>
          </a:p>
          <a:p>
            <a:pPr marL="0" indent="0">
              <a:buNone/>
            </a:pPr>
            <a:r>
              <a:rPr lang="ru-RU" sz="1800" dirty="0" smtClean="0">
                <a:latin typeface="Times New Roman" pitchFamily="18" charset="0"/>
                <a:cs typeface="Times New Roman" pitchFamily="18" charset="0"/>
              </a:rPr>
              <a:t>В настоящее время в зданиях Воспитательного дома расположена Военная Академия РВСН и Российская Академия Медицинских Наук.</a:t>
            </a:r>
          </a:p>
        </p:txBody>
      </p:sp>
      <p:sp>
        <p:nvSpPr>
          <p:cNvPr id="4" name="Заголовок 1"/>
          <p:cNvSpPr>
            <a:spLocks noGrp="1"/>
          </p:cNvSpPr>
          <p:nvPr>
            <p:ph type="title"/>
          </p:nvPr>
        </p:nvSpPr>
        <p:spPr/>
        <p:txBody>
          <a:bodyPr>
            <a:normAutofit fontScale="90000"/>
          </a:bodyPr>
          <a:lstStyle/>
          <a:p>
            <a:r>
              <a:rPr lang="ru-RU" dirty="0" smtClean="0"/>
              <a:t>Московский воспитательный дом</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504" y="1916832"/>
            <a:ext cx="5688632" cy="4770537"/>
          </a:xfrm>
        </p:spPr>
        <p:txBody>
          <a:bodyPr wrap="square">
            <a:spAutoFit/>
          </a:bodyPr>
          <a:lstStyle/>
          <a:p>
            <a:pPr marL="0" indent="0">
              <a:buNone/>
            </a:pPr>
            <a:r>
              <a:rPr lang="ru-RU" sz="1600" dirty="0" smtClean="0">
                <a:latin typeface="Times New Roman" pitchFamily="18" charset="0"/>
                <a:cs typeface="Times New Roman" pitchFamily="18" charset="0"/>
              </a:rPr>
              <a:t>Это заведение было открыто в 1770 году под руководством Ивана Ивановича Бецкого и учреждено по образцу Московского (также обустроенному по плану Бецкого). Первоначально воспитательный дом был своего рода интернатом для беспризорников. Идея его создания принадлежит Екатерине II. Под влиянием передовых педагогических учений царица стремилась сформировать новое поколение путем идеального образования и главное средство «исправления сердец и нравов народа» видела в правильном воспитании. Организация работы по воплощению этой идеи в жизнь была поручена сподвижнику императрицы И.И. Бецкому. Свою задачу известный просветитель видел в преобразовании народа путем воспитания. Он был уверен в том, что общество, основанное на неравенстве и угнетении, неспособно вырастить достойное поколение. Первоочередные меры по созданию «новой породы людей» он излагает в «Генеральном учреждении о воспитании обоего пола юношества». Конкретная реализация проекта связана с снованием воспитательных домов для незаконно рожденных.</a:t>
            </a:r>
            <a:endParaRPr lang="ru-RU" sz="1600"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a:bodyPr>
          <a:lstStyle/>
          <a:p>
            <a:r>
              <a:rPr lang="ru-RU" sz="4000" dirty="0" smtClean="0">
                <a:cs typeface="Times New Roman" pitchFamily="18" charset="0"/>
              </a:rPr>
              <a:t>Петербургский Воспитательный дом </a:t>
            </a:r>
            <a:endParaRPr lang="ru-RU" sz="4000" dirty="0">
              <a:cs typeface="Times New Roman" pitchFamily="18" charset="0"/>
            </a:endParaRPr>
          </a:p>
        </p:txBody>
      </p:sp>
      <p:pic>
        <p:nvPicPr>
          <p:cNvPr id="6" name="Picture 2" descr="Благотворительность. -ч.1.. Обсуждение на LiveInternet - Рос…"/>
          <p:cNvPicPr>
            <a:picLocks noChangeAspect="1" noChangeArrowheads="1"/>
          </p:cNvPicPr>
          <p:nvPr/>
        </p:nvPicPr>
        <p:blipFill>
          <a:blip r:embed="rId2" cstate="print"/>
          <a:srcRect/>
          <a:stretch>
            <a:fillRect/>
          </a:stretch>
        </p:blipFill>
        <p:spPr bwMode="auto">
          <a:xfrm>
            <a:off x="5486451" y="1916832"/>
            <a:ext cx="3657549" cy="230425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935480"/>
            <a:ext cx="8507288" cy="4733880"/>
          </a:xfrm>
        </p:spPr>
        <p:txBody>
          <a:bodyPr>
            <a:normAutofit fontScale="62500" lnSpcReduction="20000"/>
          </a:bodyPr>
          <a:lstStyle/>
          <a:p>
            <a:pPr marL="0" indent="0">
              <a:buNone/>
            </a:pPr>
            <a:r>
              <a:rPr lang="ru-RU" dirty="0" smtClean="0"/>
              <a:t>Дом принимал детей в возрасте до 2 лет. Каждый человек мог анонимно в любое время принести младенца. Также на условии полной анонимности туда могла обратиться беременная женщина, которой должны были оказать необходимую помощь. При организации работ над программами были использованы передовые педагогические идеи того времени. Ребенок находился там до 18 лет, получал начальное и профессиональное образование. Помимо ремесел, в доме преподавались иностранные языки, рисование и основы театрального искусства. Успешные ученики продолжали обучение в московском университете или академии художеств. Девушек могли перевести в Смольный, а особо отличившиеся имели шанс поступить на медицинский факультет в Страсбурге. Часть студентов направлялась на практику к лучшим постановщикам, а в течение 8 лет Воспитательный дом распоряжался театром на Царицыном лугу в Петербурге. Кроме того, при Московском доме на деньги Прокофия Демидова был учрежден родильный дом с акушерским училищем в 1784.</a:t>
            </a:r>
          </a:p>
          <a:p>
            <a:pPr marL="0" indent="0">
              <a:buNone/>
            </a:pPr>
            <a:r>
              <a:rPr lang="ru-RU" dirty="0" smtClean="0"/>
              <a:t>В Петербурге приют был открыт только в 1770 как филиал Московского. До этого брошенных младенцев приносили в Смольный монастырь. Первоначально Воспитательный дом там и располагался, но местоположение на окраине было неудобное. После наводнения 1777 года дом переезжает на Миллионную улицу. Но здесь пришлось соседствовать с двумя ведомствами. Один из членов опекунского совета граф Разумовский подарил новое здание недалеко от Миллионной, однако по-прежнему площадей катастрофически не хватало. Уже после смерти Бецкого загородная дача К.Г. Разумовского на Мойке выкупается в казну, где Воспитательный дом и располагался до начала 1918 года.</a:t>
            </a:r>
          </a:p>
          <a:p>
            <a:endParaRPr lang="ru-RU" dirty="0"/>
          </a:p>
        </p:txBody>
      </p:sp>
      <p:sp>
        <p:nvSpPr>
          <p:cNvPr id="4" name="Заголовок 1"/>
          <p:cNvSpPr>
            <a:spLocks noGrp="1"/>
          </p:cNvSpPr>
          <p:nvPr>
            <p:ph type="title"/>
          </p:nvPr>
        </p:nvSpPr>
        <p:spPr/>
        <p:txBody>
          <a:bodyPr>
            <a:normAutofit/>
          </a:bodyPr>
          <a:lstStyle/>
          <a:p>
            <a:r>
              <a:rPr lang="ru-RU" sz="4000" dirty="0" smtClean="0">
                <a:cs typeface="Times New Roman" pitchFamily="18" charset="0"/>
              </a:rPr>
              <a:t>Петербургский Воспитательный дом </a:t>
            </a:r>
            <a:endParaRPr lang="ru-RU" sz="4000" dirty="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935480"/>
            <a:ext cx="4186808" cy="4389120"/>
          </a:xfrm>
        </p:spPr>
        <p:txBody>
          <a:bodyPr>
            <a:normAutofit fontScale="85000" lnSpcReduction="20000"/>
          </a:bodyPr>
          <a:lstStyle/>
          <a:p>
            <a:pPr marL="0" indent="0">
              <a:buNone/>
            </a:pPr>
            <a:r>
              <a:rPr lang="ru-RU" dirty="0" smtClean="0">
                <a:latin typeface="Times New Roman" pitchFamily="18" charset="0"/>
                <a:cs typeface="Times New Roman" pitchFamily="18" charset="0"/>
              </a:rPr>
              <a:t>В 1806 году был открыт первый в России класс для глухонемых детей. Именно петербургский Воспитательный дом стал пионером и научно-практическим центром по развитию коррекционной педагогики и дефектологии. Со времени Марии Федоровны в качестве герба используется пеликан, кормящий своих детей, который в Римской мифологии обозначал любовь к детям. Официальным символом пеликан становится в 1841 году.</a:t>
            </a:r>
            <a:endParaRPr lang="ru-RU" dirty="0">
              <a:latin typeface="Times New Roman" pitchFamily="18" charset="0"/>
              <a:cs typeface="Times New Roman" pitchFamily="18" charset="0"/>
            </a:endParaRPr>
          </a:p>
        </p:txBody>
      </p:sp>
      <p:sp>
        <p:nvSpPr>
          <p:cNvPr id="4" name="Заголовок 1"/>
          <p:cNvSpPr>
            <a:spLocks noGrp="1"/>
          </p:cNvSpPr>
          <p:nvPr>
            <p:ph type="title"/>
          </p:nvPr>
        </p:nvSpPr>
        <p:spPr/>
        <p:txBody>
          <a:bodyPr>
            <a:normAutofit/>
          </a:bodyPr>
          <a:lstStyle/>
          <a:p>
            <a:r>
              <a:rPr lang="ru-RU" sz="4000" dirty="0" smtClean="0">
                <a:cs typeface="Times New Roman" pitchFamily="18" charset="0"/>
              </a:rPr>
              <a:t>Петербургский Воспитательный дом </a:t>
            </a:r>
            <a:endParaRPr lang="ru-RU" sz="4000" dirty="0">
              <a:cs typeface="Times New Roman" pitchFamily="18" charset="0"/>
            </a:endParaRPr>
          </a:p>
        </p:txBody>
      </p:sp>
      <p:pic>
        <p:nvPicPr>
          <p:cNvPr id="19458" name="Picture 2" descr="Herzen uni.jpg">
            <a:hlinkClick r:id="rId2"/>
          </p:cNvPr>
          <p:cNvPicPr>
            <a:picLocks noChangeAspect="1" noChangeArrowheads="1"/>
          </p:cNvPicPr>
          <p:nvPr/>
        </p:nvPicPr>
        <p:blipFill>
          <a:blip r:embed="rId3" cstate="print"/>
          <a:srcRect/>
          <a:stretch>
            <a:fillRect/>
          </a:stretch>
        </p:blipFill>
        <p:spPr bwMode="auto">
          <a:xfrm>
            <a:off x="4572000" y="1988840"/>
            <a:ext cx="4416491" cy="331236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78</TotalTime>
  <Words>827</Words>
  <Application>Microsoft Office PowerPoint</Application>
  <PresentationFormat>Экран (4:3)</PresentationFormat>
  <Paragraphs>23</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Поток</vt:lpstr>
      <vt:lpstr>Презентация PowerPoint</vt:lpstr>
      <vt:lpstr>Иван Иванович Бецкой</vt:lpstr>
      <vt:lpstr>Московский воспитательный дом</vt:lpstr>
      <vt:lpstr>Московский воспитательный дом</vt:lpstr>
      <vt:lpstr>Московский воспитательный дом</vt:lpstr>
      <vt:lpstr>Петербургский Воспитательный дом </vt:lpstr>
      <vt:lpstr>Петербургский Воспитательный дом </vt:lpstr>
      <vt:lpstr>Петербургский Воспитательный дом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Базалий</dc:creator>
  <cp:lastModifiedBy>Власова </cp:lastModifiedBy>
  <cp:revision>10</cp:revision>
  <dcterms:created xsi:type="dcterms:W3CDTF">2014-09-28T14:31:40Z</dcterms:created>
  <dcterms:modified xsi:type="dcterms:W3CDTF">2015-04-17T10:33:44Z</dcterms:modified>
</cp:coreProperties>
</file>