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232" autoAdjust="0"/>
  </p:normalViewPr>
  <p:slideViewPr>
    <p:cSldViewPr>
      <p:cViewPr varScale="1">
        <p:scale>
          <a:sx n="72" d="100"/>
          <a:sy n="72" d="100"/>
        </p:scale>
        <p:origin x="-22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A6B9E5-D5AA-41AD-A22A-5657703B6F67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CAABD-CE7A-4416-8777-99BBC11CCF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968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Российского образования в ХVIII веке целиком связано с грандиозной личностью Петра I, великого реформатора, придававшего образованию первостепенную государственную значимость.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CAABD-CE7A-4416-8777-99BBC11CCFBE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1701 году были созданы </a:t>
            </a:r>
            <a:r>
              <a:rPr lang="ru-RU" dirty="0" err="1" smtClean="0"/>
              <a:t>навигацкая</a:t>
            </a:r>
            <a:r>
              <a:rPr lang="ru-RU" dirty="0" smtClean="0"/>
              <a:t>, пушкарская, госпитальная, приказная и другие школы, находившиеся в ведении соответствующих государственных органов.   27 августа 1701 года в Москве открылась первая государственная школа «математических и </a:t>
            </a:r>
            <a:r>
              <a:rPr lang="ru-RU" dirty="0" err="1" smtClean="0"/>
              <a:t>навигацких</a:t>
            </a:r>
            <a:r>
              <a:rPr lang="ru-RU" dirty="0" smtClean="0"/>
              <a:t> наук». В нее набрано 180 первых добровольцев, среди которых были подростки 12 – 17 лет. Было и несколько взрослых – двадцатилетних учеников. Обучение в школе было бесплатное. Боле того – неимущие ученики (а такие тоже принимались в школу) получали от нее денежное пособие на питание. В этой  школе готовили кораблестроителей, капитанов и преподавателей для других школ.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CAABD-CE7A-4416-8777-99BBC11CCFBE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27 августа 1701 года в Москве открылась первая государственная школа «математических и </a:t>
            </a:r>
            <a:r>
              <a:rPr lang="ru-RU" dirty="0" err="1" smtClean="0"/>
              <a:t>навигацких</a:t>
            </a:r>
            <a:r>
              <a:rPr lang="ru-RU" dirty="0" smtClean="0"/>
              <a:t> наук». В нее набрано 180 первых добровольцев, среди которых были подростки 12 – 17 лет. Было и несколько взрослых – двадцатилетних учеников. Обучение в школе было бесплатное. Боле того – неимущие ученики (а такие тоже принимались в школу) получали от нее денежное пособие на питание. В этой  школе готовили кораблестроителей, капитанов и преподавателей для других школ.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CAABD-CE7A-4416-8777-99BBC11CCFBE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 «</a:t>
            </a:r>
            <a:r>
              <a:rPr lang="ru-RU" dirty="0" err="1" smtClean="0"/>
              <a:t>Навигацкая</a:t>
            </a:r>
            <a:r>
              <a:rPr lang="ru-RU" dirty="0" smtClean="0"/>
              <a:t> школа» располагалась в Сухаревской башне.  Занятия начинались с изучения грамоты. Самыми первыми предметами были русская грамота и арифметика. В зависимости от социального происхождения  своих родителей ученики получали различное образование. В «</a:t>
            </a:r>
            <a:r>
              <a:rPr lang="ru-RU" dirty="0" err="1" smtClean="0"/>
              <a:t>Навигацкой</a:t>
            </a:r>
            <a:r>
              <a:rPr lang="ru-RU" dirty="0" smtClean="0"/>
              <a:t> школе» была введена строгая  дисциплина, за прогулы с учащихся взимали штраф. Окончившие школу шли служить на флот, в артиллерию, а лучших учащихся посылали за границу для продолжения образования.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CAABD-CE7A-4416-8777-99BBC11CCFBE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 1714 году был  издан указ о всеобщей учебной повинности для детей всех сословий (кроме крестьян). Было постановлено: без свидетельства об окончании обучения « жениться не допускать и венечных памятей не давать».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CAABD-CE7A-4416-8777-99BBC11CCFBE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К 1722 году в разных городах России были открыты 42 так называемые «цифирные школы», обеспечивающие начальное обучение математике. Гуманитарное обучение обеспечивалось духовными школами, преподавателей для которых готовила Славяно-греко-латинская академии.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CAABD-CE7A-4416-8777-99BBC11CCFBE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К 1725 году было около 50 епархиальных школ. Количество учеников в цифирных школах сократилось в связи с открытием епархиальных школ, куда перешли почти все дети священников и дьяконов, и нежеланием "посадских людей" (купечества и ремесленников) отдавать своих детей в цифирные школы (их предпочитали обучать ремеслу). Поэтому основным контингентом цифирных школ стали солдатские дети и дети приказных, а часть школ пришлось закрыть.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CAABD-CE7A-4416-8777-99BBC11CCFBE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ОСНОВНЫЕ РЕЗУЛЬТАТЫ ОБРАЗОВАТЕЛЬНОЙ РЕФОРМЫ ПЕТРА I</a:t>
            </a:r>
          </a:p>
          <a:p>
            <a:r>
              <a:rPr lang="ru-RU" dirty="0" smtClean="0"/>
              <a:t>  </a:t>
            </a:r>
          </a:p>
          <a:p>
            <a:pPr lvl="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1200" dirty="0" smtClean="0"/>
              <a:t>Возникла система профессионального образования</a:t>
            </a:r>
          </a:p>
          <a:p>
            <a:pPr lvl="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1200" dirty="0" smtClean="0"/>
              <a:t>Открылось большое количество школ - цифирные, гарнизонные, епархиальные школы, </a:t>
            </a:r>
            <a:r>
              <a:rPr lang="ru-RU" sz="1200" dirty="0" err="1" smtClean="0"/>
              <a:t>Навигацкая</a:t>
            </a:r>
            <a:r>
              <a:rPr lang="ru-RU" sz="1200" dirty="0" smtClean="0"/>
              <a:t>, Артиллерийская, Инженерная школы и др.</a:t>
            </a:r>
          </a:p>
          <a:p>
            <a:pPr lvl="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1200" dirty="0" smtClean="0"/>
              <a:t>Молодых дворян отправляют за границу на учебу</a:t>
            </a:r>
          </a:p>
          <a:p>
            <a:pPr lvl="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1200" dirty="0" smtClean="0"/>
              <a:t>Учеба стала одним из видов государственной службы</a:t>
            </a:r>
          </a:p>
          <a:p>
            <a:pPr lvl="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1200" dirty="0" smtClean="0"/>
              <a:t>Изменилось содержание образования: на первом месте – не церковные, а светские науки</a:t>
            </a:r>
          </a:p>
          <a:p>
            <a:pPr lvl="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1200" dirty="0" smtClean="0"/>
              <a:t>Создана Академия наук в 1725 году</a:t>
            </a:r>
          </a:p>
          <a:p>
            <a:pPr lvl="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1200" dirty="0" smtClean="0"/>
              <a:t>Развивается отечественная наука: внедряются русские изобретения, организуются географические, геологические и иные экспедиции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CAABD-CE7A-4416-8777-99BBC11CCFBE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cap="none" dirty="0" smtClean="0"/>
              <a:t>Петровские реформы в области образования</a:t>
            </a:r>
            <a:endParaRPr lang="ru-RU" cap="none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3645024"/>
            <a:ext cx="4352528" cy="1249430"/>
          </a:xfrm>
        </p:spPr>
        <p:txBody>
          <a:bodyPr/>
          <a:lstStyle/>
          <a:p>
            <a:pPr algn="l"/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cap="none" dirty="0" smtClean="0"/>
              <a:t>Спасибо за внимание</a:t>
            </a:r>
            <a:endParaRPr lang="ru-RU" sz="5400" cap="non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91680" y="260648"/>
            <a:ext cx="5486400" cy="522288"/>
          </a:xfrm>
        </p:spPr>
        <p:txBody>
          <a:bodyPr>
            <a:noAutofit/>
          </a:bodyPr>
          <a:lstStyle/>
          <a:p>
            <a:r>
              <a:rPr lang="ru-RU" sz="4400" dirty="0" smtClean="0"/>
              <a:t>Петр </a:t>
            </a:r>
            <a:r>
              <a:rPr lang="en-US" sz="4400" dirty="0" smtClean="0"/>
              <a:t>I</a:t>
            </a:r>
            <a:endParaRPr lang="ru-RU" sz="4400" dirty="0"/>
          </a:p>
        </p:txBody>
      </p:sp>
      <p:pic>
        <p:nvPicPr>
          <p:cNvPr id="7" name="Рисунок 6" descr="1358609020_petr-1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11659" t="4330" r="10538" b="17916"/>
          <a:stretch>
            <a:fillRect/>
          </a:stretch>
        </p:blipFill>
        <p:spPr>
          <a:xfrm>
            <a:off x="395536" y="1268760"/>
            <a:ext cx="3707904" cy="5129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427984" y="1628800"/>
            <a:ext cx="4464496" cy="4320480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FFFF00"/>
                </a:solidFill>
              </a:rPr>
              <a:t>Российское образование </a:t>
            </a:r>
            <a:r>
              <a:rPr lang="ru-RU" sz="2800" dirty="0" smtClean="0"/>
              <a:t>в </a:t>
            </a:r>
            <a:r>
              <a:rPr lang="ru-RU" sz="2800" dirty="0" smtClean="0">
                <a:solidFill>
                  <a:srgbClr val="FFFF00"/>
                </a:solidFill>
              </a:rPr>
              <a:t>ХVIII</a:t>
            </a:r>
            <a:r>
              <a:rPr lang="ru-RU" sz="2800" dirty="0" smtClean="0"/>
              <a:t> веке целиком связано с грандиозной личностью Петра I, великого </a:t>
            </a:r>
            <a:r>
              <a:rPr lang="ru-RU" sz="2800" dirty="0" smtClean="0">
                <a:solidFill>
                  <a:srgbClr val="FFFF00"/>
                </a:solidFill>
              </a:rPr>
              <a:t>реформатора, </a:t>
            </a:r>
            <a:r>
              <a:rPr lang="ru-RU" sz="2800" dirty="0" smtClean="0"/>
              <a:t>придававшего образованию первостепенную государственную значимость.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1701 год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23528" y="2148840"/>
            <a:ext cx="8820472" cy="47091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FFFF00"/>
                </a:solidFill>
              </a:rPr>
              <a:t>Были созданы</a:t>
            </a:r>
            <a:r>
              <a:rPr lang="ru-RU" sz="3200" b="1" dirty="0" smtClean="0"/>
              <a:t>:</a:t>
            </a:r>
          </a:p>
          <a:p>
            <a:pPr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3200" dirty="0" err="1" smtClean="0"/>
              <a:t>навигацкая</a:t>
            </a:r>
            <a:endParaRPr lang="ru-RU" sz="3200" dirty="0" smtClean="0"/>
          </a:p>
          <a:p>
            <a:pPr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3200" dirty="0" smtClean="0"/>
              <a:t>пушкарская</a:t>
            </a:r>
          </a:p>
          <a:p>
            <a:pPr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3200" dirty="0" smtClean="0"/>
              <a:t>госпитальная</a:t>
            </a:r>
          </a:p>
          <a:p>
            <a:pPr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3200" dirty="0" smtClean="0"/>
              <a:t>приказная и др. школы </a:t>
            </a:r>
          </a:p>
          <a:p>
            <a:pPr marL="180975" indent="411163">
              <a:buClr>
                <a:srgbClr val="FFFF00"/>
              </a:buClr>
              <a:buSzPct val="100000"/>
              <a:buNone/>
            </a:pPr>
            <a:r>
              <a:rPr lang="ru-RU" sz="3200" dirty="0" smtClean="0"/>
              <a:t>Они находились в ведении соответствующих </a:t>
            </a:r>
            <a:r>
              <a:rPr lang="ru-RU" sz="3200" dirty="0" smtClean="0">
                <a:solidFill>
                  <a:srgbClr val="FFFF00"/>
                </a:solidFill>
              </a:rPr>
              <a:t>государственных органов.</a:t>
            </a:r>
          </a:p>
          <a:p>
            <a:pPr marL="180975" indent="714375">
              <a:buClr>
                <a:srgbClr val="FFFF00"/>
              </a:buClr>
              <a:buSzPct val="100000"/>
              <a:buNone/>
            </a:pPr>
            <a:endParaRPr lang="ru-RU" sz="2400" dirty="0"/>
          </a:p>
        </p:txBody>
      </p:sp>
      <p:pic>
        <p:nvPicPr>
          <p:cNvPr id="4098" name="Picture 2" descr="D:\ДГТУ\Фил и ист отеч пед и обр\3\Кар\0067.jpg"/>
          <p:cNvPicPr>
            <a:picLocks noChangeAspect="1" noChangeArrowheads="1"/>
          </p:cNvPicPr>
          <p:nvPr/>
        </p:nvPicPr>
        <p:blipFill>
          <a:blip r:embed="rId3" cstate="print"/>
          <a:srcRect r="24179"/>
          <a:stretch>
            <a:fillRect/>
          </a:stretch>
        </p:blipFill>
        <p:spPr bwMode="auto">
          <a:xfrm>
            <a:off x="3851920" y="1124744"/>
            <a:ext cx="4853136" cy="3336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/>
          <a:lstStyle/>
          <a:p>
            <a:r>
              <a:rPr lang="ru-RU" dirty="0" smtClean="0"/>
              <a:t>27 августа 1701 года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>
            <a:normAutofit/>
          </a:bodyPr>
          <a:lstStyle/>
          <a:p>
            <a:pPr marL="90488" indent="411163">
              <a:buNone/>
            </a:pPr>
            <a:r>
              <a:rPr lang="ru-RU" dirty="0" smtClean="0"/>
              <a:t>В Москве открылась </a:t>
            </a:r>
            <a:r>
              <a:rPr lang="ru-RU" dirty="0" smtClean="0">
                <a:solidFill>
                  <a:srgbClr val="FFFF00"/>
                </a:solidFill>
              </a:rPr>
              <a:t>первая государственная школа </a:t>
            </a:r>
            <a:r>
              <a:rPr lang="ru-RU" dirty="0" smtClean="0"/>
              <a:t>«</a:t>
            </a:r>
            <a:r>
              <a:rPr lang="ru-RU" i="1" dirty="0" smtClean="0"/>
              <a:t>математических и </a:t>
            </a:r>
            <a:r>
              <a:rPr lang="ru-RU" i="1" dirty="0" err="1" smtClean="0"/>
              <a:t>навигацких</a:t>
            </a:r>
            <a:r>
              <a:rPr lang="ru-RU" i="1" dirty="0" smtClean="0"/>
              <a:t> наук</a:t>
            </a:r>
            <a:r>
              <a:rPr lang="ru-RU" dirty="0" smtClean="0"/>
              <a:t>». </a:t>
            </a:r>
          </a:p>
          <a:p>
            <a:pPr marL="90488" indent="411163">
              <a:buNone/>
            </a:pPr>
            <a:r>
              <a:rPr lang="ru-RU" dirty="0" smtClean="0"/>
              <a:t>В нее набрано </a:t>
            </a:r>
            <a:r>
              <a:rPr lang="ru-RU" dirty="0" smtClean="0">
                <a:solidFill>
                  <a:srgbClr val="FFFF00"/>
                </a:solidFill>
              </a:rPr>
              <a:t>180</a:t>
            </a:r>
            <a:r>
              <a:rPr lang="ru-RU" dirty="0" smtClean="0"/>
              <a:t> первых добровольцев, среди которых были подростки </a:t>
            </a:r>
            <a:r>
              <a:rPr lang="ru-RU" dirty="0" smtClean="0">
                <a:solidFill>
                  <a:srgbClr val="FFFF00"/>
                </a:solidFill>
              </a:rPr>
              <a:t>12 – 17 лет</a:t>
            </a:r>
            <a:r>
              <a:rPr lang="ru-RU" dirty="0" smtClean="0"/>
              <a:t>.</a:t>
            </a:r>
          </a:p>
          <a:p>
            <a:pPr marL="90488" indent="411163">
              <a:buNone/>
            </a:pPr>
            <a:r>
              <a:rPr lang="ru-RU" dirty="0" smtClean="0"/>
              <a:t>Обучение в школе было </a:t>
            </a:r>
            <a:r>
              <a:rPr lang="ru-RU" dirty="0" smtClean="0">
                <a:solidFill>
                  <a:srgbClr val="FFFF00"/>
                </a:solidFill>
              </a:rPr>
              <a:t>бесплатное</a:t>
            </a:r>
            <a:r>
              <a:rPr lang="ru-RU" dirty="0" smtClean="0"/>
              <a:t>. Боле того – неимущие ученики получали от нее </a:t>
            </a:r>
            <a:r>
              <a:rPr lang="ru-RU" dirty="0" smtClean="0">
                <a:solidFill>
                  <a:srgbClr val="FFFF00"/>
                </a:solidFill>
              </a:rPr>
              <a:t>денежное пособие </a:t>
            </a:r>
            <a:r>
              <a:rPr lang="ru-RU" dirty="0" smtClean="0"/>
              <a:t>на питание. </a:t>
            </a:r>
          </a:p>
          <a:p>
            <a:pPr marL="90488" indent="411163">
              <a:buClr>
                <a:srgbClr val="FFFF00"/>
              </a:buClr>
              <a:buSzPct val="100000"/>
              <a:buNone/>
            </a:pPr>
            <a:r>
              <a:rPr lang="ru-RU" dirty="0" smtClean="0"/>
              <a:t>В этой  школе готовили:</a:t>
            </a:r>
          </a:p>
          <a:p>
            <a:pPr marL="90488" indent="411163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/>
              <a:t>к</a:t>
            </a:r>
            <a:r>
              <a:rPr lang="ru-RU" dirty="0" smtClean="0"/>
              <a:t>ораблестроителей;</a:t>
            </a:r>
          </a:p>
          <a:p>
            <a:pPr marL="90488" indent="411163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/>
              <a:t>к</a:t>
            </a:r>
            <a:r>
              <a:rPr lang="ru-RU" dirty="0" smtClean="0"/>
              <a:t>апитанов;</a:t>
            </a:r>
          </a:p>
          <a:p>
            <a:pPr marL="90488" indent="411163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dirty="0" smtClean="0"/>
              <a:t>преподавателей для других школ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err="1" smtClean="0"/>
              <a:t>Навигацкая</a:t>
            </a:r>
            <a:r>
              <a:rPr lang="ru-RU" dirty="0" smtClean="0"/>
              <a:t> школа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0825"/>
            <a:ext cx="5194920" cy="2382191"/>
          </a:xfrm>
        </p:spPr>
        <p:txBody>
          <a:bodyPr wrap="square">
            <a:spAutoFit/>
          </a:bodyPr>
          <a:lstStyle/>
          <a:p>
            <a:pPr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400" dirty="0" smtClean="0"/>
              <a:t>располагалась в </a:t>
            </a:r>
            <a:r>
              <a:rPr lang="ru-RU" sz="2400" dirty="0" smtClean="0">
                <a:solidFill>
                  <a:srgbClr val="FFFF00"/>
                </a:solidFill>
              </a:rPr>
              <a:t>Сухаревской башне</a:t>
            </a:r>
          </a:p>
          <a:p>
            <a:pPr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400" dirty="0" smtClean="0"/>
              <a:t>занятия начинались с изучения грамоты, самыми первыми предметами были </a:t>
            </a:r>
            <a:r>
              <a:rPr lang="ru-RU" sz="2400" dirty="0" smtClean="0">
                <a:solidFill>
                  <a:srgbClr val="FFFF00"/>
                </a:solidFill>
              </a:rPr>
              <a:t>русская грамота</a:t>
            </a:r>
            <a:r>
              <a:rPr lang="ru-RU" sz="2400" dirty="0" smtClean="0"/>
              <a:t> и </a:t>
            </a:r>
            <a:r>
              <a:rPr lang="ru-RU" sz="2400" dirty="0" smtClean="0">
                <a:solidFill>
                  <a:srgbClr val="FFFF00"/>
                </a:solidFill>
              </a:rPr>
              <a:t>арифметика</a:t>
            </a:r>
          </a:p>
        </p:txBody>
      </p:sp>
      <p:pic>
        <p:nvPicPr>
          <p:cNvPr id="1026" name="Picture 2" descr="D:\ДГТУ\Фил и ист отеч пед и обр\3\Образовательная реформа Петра Великого и первые послепетровские десятилетия_files\p3_suh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908720"/>
            <a:ext cx="3175000" cy="24765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3501008"/>
            <a:ext cx="8280920" cy="2867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7200" indent="-410400">
              <a:spcBef>
                <a:spcPts val="50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400" dirty="0" smtClean="0"/>
              <a:t>в зависимости от социального происхождения  своих родителей ученики получали </a:t>
            </a:r>
            <a:r>
              <a:rPr lang="ru-RU" sz="2400" dirty="0" smtClean="0">
                <a:solidFill>
                  <a:srgbClr val="FFFF00"/>
                </a:solidFill>
              </a:rPr>
              <a:t>различное образование</a:t>
            </a:r>
          </a:p>
          <a:p>
            <a:pPr marL="547200" indent="-410400">
              <a:spcBef>
                <a:spcPts val="50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400" dirty="0" smtClean="0"/>
              <a:t>была введена строгая  </a:t>
            </a:r>
            <a:r>
              <a:rPr lang="ru-RU" sz="2400" dirty="0" smtClean="0">
                <a:solidFill>
                  <a:srgbClr val="FFFF00"/>
                </a:solidFill>
              </a:rPr>
              <a:t>дисциплина</a:t>
            </a:r>
            <a:r>
              <a:rPr lang="ru-RU" sz="2400" dirty="0" smtClean="0"/>
              <a:t>, за прогулы с учащихся взимали штраф</a:t>
            </a:r>
          </a:p>
          <a:p>
            <a:pPr marL="547200" indent="-410400">
              <a:spcBef>
                <a:spcPts val="50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400" dirty="0" smtClean="0"/>
              <a:t>окончившие школу шли служить на </a:t>
            </a:r>
            <a:r>
              <a:rPr lang="ru-RU" sz="2400" dirty="0" smtClean="0">
                <a:solidFill>
                  <a:srgbClr val="FFFF00"/>
                </a:solidFill>
              </a:rPr>
              <a:t>флот</a:t>
            </a:r>
            <a:r>
              <a:rPr lang="ru-RU" sz="2400" dirty="0" smtClean="0"/>
              <a:t>, в </a:t>
            </a:r>
            <a:r>
              <a:rPr lang="ru-RU" sz="2400" dirty="0" smtClean="0">
                <a:solidFill>
                  <a:srgbClr val="FFFF00"/>
                </a:solidFill>
              </a:rPr>
              <a:t>артиллерию</a:t>
            </a:r>
            <a:r>
              <a:rPr lang="ru-RU" sz="2400" dirty="0" smtClean="0"/>
              <a:t>, а лучших учащихся </a:t>
            </a:r>
            <a:r>
              <a:rPr lang="ru-RU" sz="2400" dirty="0" smtClean="0">
                <a:solidFill>
                  <a:srgbClr val="FFFF00"/>
                </a:solidFill>
              </a:rPr>
              <a:t>посылали за границу </a:t>
            </a:r>
            <a:r>
              <a:rPr lang="ru-RU" sz="2400" dirty="0" smtClean="0"/>
              <a:t>для </a:t>
            </a:r>
            <a:r>
              <a:rPr lang="ru-RU" sz="2400" dirty="0" smtClean="0">
                <a:solidFill>
                  <a:srgbClr val="FFFF00"/>
                </a:solidFill>
              </a:rPr>
              <a:t>продолжения образования.</a:t>
            </a:r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/>
          <a:lstStyle/>
          <a:p>
            <a:r>
              <a:rPr lang="ru-RU" dirty="0" smtClean="0"/>
              <a:t>1714 год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4248472" cy="5256624"/>
          </a:xfrm>
        </p:spPr>
        <p:txBody>
          <a:bodyPr>
            <a:normAutofit lnSpcReduction="10000"/>
          </a:bodyPr>
          <a:lstStyle/>
          <a:p>
            <a:pPr marL="90488" indent="411163">
              <a:buClr>
                <a:srgbClr val="FFFF00"/>
              </a:buClr>
              <a:buSzPct val="100000"/>
              <a:buFont typeface="Wingdings" pitchFamily="2" charset="2"/>
              <a:buChar char="v"/>
            </a:pPr>
            <a:r>
              <a:rPr lang="ru-RU" sz="3200" dirty="0" smtClean="0"/>
              <a:t>Был  издан указ о всеобщей </a:t>
            </a:r>
            <a:r>
              <a:rPr lang="ru-RU" sz="3200" dirty="0" smtClean="0">
                <a:solidFill>
                  <a:srgbClr val="FFFF00"/>
                </a:solidFill>
              </a:rPr>
              <a:t>учебной повинности</a:t>
            </a:r>
            <a:r>
              <a:rPr lang="ru-RU" sz="3200" dirty="0" smtClean="0"/>
              <a:t> для детей всех сословий (кроме крестьян). </a:t>
            </a:r>
          </a:p>
          <a:p>
            <a:pPr marL="90488" indent="411163">
              <a:buClr>
                <a:srgbClr val="FFFF00"/>
              </a:buClr>
              <a:buSzPct val="100000"/>
              <a:buFont typeface="Wingdings" pitchFamily="2" charset="2"/>
              <a:buChar char="v"/>
            </a:pPr>
            <a:r>
              <a:rPr lang="ru-RU" sz="3200" dirty="0" smtClean="0"/>
              <a:t>Было постановлено: без свидетельства об окончании обучения   </a:t>
            </a:r>
            <a:r>
              <a:rPr lang="ru-RU" sz="3200" dirty="0" smtClean="0">
                <a:solidFill>
                  <a:srgbClr val="FFFF00"/>
                </a:solidFill>
              </a:rPr>
              <a:t>« </a:t>
            </a:r>
            <a:r>
              <a:rPr lang="ru-RU" sz="3200" i="1" dirty="0" smtClean="0">
                <a:solidFill>
                  <a:srgbClr val="FFFF00"/>
                </a:solidFill>
              </a:rPr>
              <a:t>жениться не допускать и венечных памятей не давать</a:t>
            </a:r>
            <a:r>
              <a:rPr lang="ru-RU" sz="3200" dirty="0" smtClean="0">
                <a:solidFill>
                  <a:srgbClr val="FFFF00"/>
                </a:solidFill>
              </a:rPr>
              <a:t>».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2051" name="Picture 3" descr="D:\ДГТУ\Фил и ист отеч пед и обр\3\Кар\4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96752"/>
            <a:ext cx="4305182" cy="4920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1722 год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8229600" cy="1800200"/>
          </a:xfrm>
        </p:spPr>
        <p:txBody>
          <a:bodyPr>
            <a:normAutofit/>
          </a:bodyPr>
          <a:lstStyle/>
          <a:p>
            <a:pPr>
              <a:buClr>
                <a:srgbClr val="FFFF00"/>
              </a:buClr>
              <a:buSzPct val="100000"/>
              <a:buFont typeface="Wingdings" pitchFamily="2" charset="2"/>
              <a:buChar char="v"/>
            </a:pPr>
            <a:r>
              <a:rPr lang="ru-RU" dirty="0" smtClean="0"/>
              <a:t>Были открыты </a:t>
            </a:r>
            <a:r>
              <a:rPr lang="ru-RU" dirty="0" smtClean="0">
                <a:solidFill>
                  <a:srgbClr val="FFFF00"/>
                </a:solidFill>
              </a:rPr>
              <a:t>42</a:t>
            </a:r>
            <a:r>
              <a:rPr lang="ru-RU" dirty="0" smtClean="0"/>
              <a:t> так называемые </a:t>
            </a:r>
            <a:r>
              <a:rPr lang="ru-RU" i="1" dirty="0" smtClean="0"/>
              <a:t>«цифирные школы»</a:t>
            </a:r>
            <a:r>
              <a:rPr lang="ru-RU" dirty="0" smtClean="0"/>
              <a:t>, обеспечивающие </a:t>
            </a:r>
            <a:r>
              <a:rPr lang="ru-RU" dirty="0" smtClean="0">
                <a:solidFill>
                  <a:srgbClr val="FFFF00"/>
                </a:solidFill>
              </a:rPr>
              <a:t>начальное обучение математике</a:t>
            </a:r>
            <a:r>
              <a:rPr lang="ru-RU" dirty="0" smtClean="0"/>
              <a:t>.</a:t>
            </a:r>
          </a:p>
        </p:txBody>
      </p:sp>
      <p:pic>
        <p:nvPicPr>
          <p:cNvPr id="3074" name="Picture 2" descr="D:\ДГТУ\Фил и ист отеч пед и обр\3\Кар\0057.jpg"/>
          <p:cNvPicPr>
            <a:picLocks noChangeAspect="1" noChangeArrowheads="1"/>
          </p:cNvPicPr>
          <p:nvPr/>
        </p:nvPicPr>
        <p:blipFill>
          <a:blip r:embed="rId3" cstate="print"/>
          <a:srcRect l="8691" t="6718" r="1400" b="4554"/>
          <a:stretch>
            <a:fillRect/>
          </a:stretch>
        </p:blipFill>
        <p:spPr bwMode="auto">
          <a:xfrm>
            <a:off x="3707904" y="2708920"/>
            <a:ext cx="5166135" cy="381642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504" y="2420888"/>
            <a:ext cx="35283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410400">
              <a:spcBef>
                <a:spcPts val="600"/>
              </a:spcBef>
              <a:buClr>
                <a:srgbClr val="FFFF00"/>
              </a:buClr>
              <a:buSzPct val="100000"/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FF00"/>
                </a:solidFill>
              </a:rPr>
              <a:t>Гуманитарное</a:t>
            </a:r>
            <a:r>
              <a:rPr lang="ru-RU" sz="2800" dirty="0" smtClean="0"/>
              <a:t> обучение обеспечивалось </a:t>
            </a:r>
            <a:r>
              <a:rPr lang="ru-RU" sz="2800" dirty="0" smtClean="0">
                <a:solidFill>
                  <a:srgbClr val="FFFF00"/>
                </a:solidFill>
              </a:rPr>
              <a:t>духовными школами</a:t>
            </a:r>
            <a:r>
              <a:rPr lang="ru-RU" sz="2800" dirty="0" smtClean="0"/>
              <a:t>, преподавателей для которых готовила </a:t>
            </a:r>
            <a:r>
              <a:rPr lang="ru-RU" sz="2800" dirty="0" smtClean="0">
                <a:solidFill>
                  <a:srgbClr val="FFFF00"/>
                </a:solidFill>
              </a:rPr>
              <a:t>Славяно-греко-латинская академии.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ru-RU" dirty="0" smtClean="0"/>
              <a:t>1725 год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09160"/>
          </a:xfrm>
        </p:spPr>
        <p:txBody>
          <a:bodyPr>
            <a:normAutofit/>
          </a:bodyPr>
          <a:lstStyle/>
          <a:p>
            <a:pPr marL="0" indent="411480">
              <a:spcBef>
                <a:spcPts val="0"/>
              </a:spcBef>
              <a:buNone/>
            </a:pPr>
            <a:r>
              <a:rPr lang="ru-RU" sz="3200" dirty="0" smtClean="0"/>
              <a:t>Количество учеников в цифирных школах сократилось в связи с открытием </a:t>
            </a:r>
            <a:r>
              <a:rPr lang="ru-RU" sz="3200" dirty="0" smtClean="0">
                <a:solidFill>
                  <a:srgbClr val="FFFF00"/>
                </a:solidFill>
              </a:rPr>
              <a:t>епархиальных школ</a:t>
            </a:r>
            <a:r>
              <a:rPr lang="ru-RU" sz="3200" dirty="0" smtClean="0"/>
              <a:t>, куда перешли почти все </a:t>
            </a:r>
            <a:r>
              <a:rPr lang="ru-RU" sz="3200" dirty="0" smtClean="0">
                <a:solidFill>
                  <a:srgbClr val="FFFF00"/>
                </a:solidFill>
              </a:rPr>
              <a:t>дети</a:t>
            </a:r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FFFF00"/>
                </a:solidFill>
              </a:rPr>
              <a:t>священников </a:t>
            </a:r>
            <a:r>
              <a:rPr lang="ru-RU" sz="3200" dirty="0" smtClean="0"/>
              <a:t>и</a:t>
            </a:r>
            <a:r>
              <a:rPr lang="ru-RU" sz="3200" dirty="0" smtClean="0">
                <a:solidFill>
                  <a:srgbClr val="FFFF00"/>
                </a:solidFill>
              </a:rPr>
              <a:t> дьяконов</a:t>
            </a:r>
            <a:r>
              <a:rPr lang="ru-RU" sz="3200" dirty="0" smtClean="0"/>
              <a:t>. </a:t>
            </a:r>
          </a:p>
          <a:p>
            <a:pPr marL="0" indent="411480">
              <a:spcBef>
                <a:spcPts val="0"/>
              </a:spcBef>
              <a:buNone/>
            </a:pPr>
            <a:endParaRPr lang="ru-RU" sz="3200" dirty="0" smtClean="0"/>
          </a:p>
          <a:p>
            <a:pPr marL="0" indent="411480">
              <a:spcBef>
                <a:spcPts val="0"/>
              </a:spcBef>
              <a:buNone/>
            </a:pPr>
            <a:r>
              <a:rPr lang="ru-RU" sz="3200" dirty="0" smtClean="0"/>
              <a:t>Поэтому основным контингентом </a:t>
            </a:r>
            <a:r>
              <a:rPr lang="ru-RU" sz="3200" dirty="0" smtClean="0">
                <a:solidFill>
                  <a:srgbClr val="FFFF00"/>
                </a:solidFill>
              </a:rPr>
              <a:t>цифирных школ </a:t>
            </a:r>
            <a:r>
              <a:rPr lang="ru-RU" sz="3200" dirty="0" smtClean="0"/>
              <a:t>стали </a:t>
            </a:r>
            <a:r>
              <a:rPr lang="ru-RU" sz="3200" dirty="0" smtClean="0">
                <a:solidFill>
                  <a:srgbClr val="FFFF00"/>
                </a:solidFill>
              </a:rPr>
              <a:t>солдатские</a:t>
            </a:r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FFFF00"/>
                </a:solidFill>
              </a:rPr>
              <a:t>дети</a:t>
            </a:r>
            <a:r>
              <a:rPr lang="ru-RU" sz="3200" dirty="0" smtClean="0"/>
              <a:t> и </a:t>
            </a:r>
            <a:r>
              <a:rPr lang="ru-RU" sz="3200" dirty="0" smtClean="0">
                <a:solidFill>
                  <a:srgbClr val="FFFF00"/>
                </a:solidFill>
              </a:rPr>
              <a:t>дети приказных</a:t>
            </a:r>
            <a:r>
              <a:rPr lang="ru-RU" sz="3200" dirty="0" smtClean="0"/>
              <a:t>, а часть школ пришлось </a:t>
            </a:r>
            <a:r>
              <a:rPr lang="ru-RU" sz="3200" dirty="0" smtClean="0">
                <a:solidFill>
                  <a:srgbClr val="FFFF00"/>
                </a:solidFill>
              </a:rPr>
              <a:t>закрыть</a:t>
            </a:r>
            <a:r>
              <a:rPr lang="ru-RU" sz="32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85402"/>
            <a:ext cx="8424936" cy="171420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Основные результаты образовательной реформы Петра I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7514"/>
          </a:xfrm>
          <a:noFill/>
        </p:spPr>
        <p:txBody>
          <a:bodyPr wrap="square">
            <a:spAutoFit/>
          </a:bodyPr>
          <a:lstStyle/>
          <a:p>
            <a:pPr lvl="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400" dirty="0" smtClean="0"/>
              <a:t>Возникла система профессионального образования</a:t>
            </a:r>
          </a:p>
          <a:p>
            <a:pPr lvl="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400" dirty="0" smtClean="0"/>
              <a:t>Открылось большое количество школ - цифирные, гарнизонные, епархиальные школы, </a:t>
            </a:r>
            <a:r>
              <a:rPr lang="ru-RU" sz="2400" dirty="0" err="1" smtClean="0"/>
              <a:t>навигацкая</a:t>
            </a:r>
            <a:r>
              <a:rPr lang="ru-RU" sz="2400" dirty="0" smtClean="0"/>
              <a:t>, артиллерийская, инженерная школы и др.</a:t>
            </a:r>
          </a:p>
          <a:p>
            <a:pPr lvl="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400" dirty="0" smtClean="0"/>
              <a:t>Молодых дворян отправляют за границу на учебу</a:t>
            </a:r>
          </a:p>
          <a:p>
            <a:pPr lvl="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400" dirty="0" smtClean="0"/>
              <a:t>Учеба стала одним из видов государственной службы</a:t>
            </a:r>
          </a:p>
          <a:p>
            <a:pPr lvl="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400" dirty="0" smtClean="0"/>
              <a:t>Изменилось содержание образования: на первом месте – не церковные, а светские науки</a:t>
            </a:r>
          </a:p>
          <a:p>
            <a:pPr lvl="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400" dirty="0" smtClean="0"/>
              <a:t>Создана Академия наук в 1725 году</a:t>
            </a:r>
          </a:p>
          <a:p>
            <a:pPr lvl="0"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400" dirty="0" smtClean="0"/>
              <a:t>Развивается отечественная наука: внедряются русские изобретения, организуются географические, геологические и иные экспедиции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89</TotalTime>
  <Words>486</Words>
  <Application>Microsoft Office PowerPoint</Application>
  <PresentationFormat>Экран (4:3)</PresentationFormat>
  <Paragraphs>68</Paragraphs>
  <Slides>10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Петровские реформы в области образования</vt:lpstr>
      <vt:lpstr>Петр I</vt:lpstr>
      <vt:lpstr>1701 год</vt:lpstr>
      <vt:lpstr>27 августа 1701 года</vt:lpstr>
      <vt:lpstr>Навигацкая школа</vt:lpstr>
      <vt:lpstr>1714 год</vt:lpstr>
      <vt:lpstr>1722 год</vt:lpstr>
      <vt:lpstr>1725 год</vt:lpstr>
      <vt:lpstr>Основные результаты образовательной реформы Петра I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Петровские реформы в области образования</dc:title>
  <dc:creator>Базалий</dc:creator>
  <cp:lastModifiedBy>Власова </cp:lastModifiedBy>
  <cp:revision>12</cp:revision>
  <dcterms:created xsi:type="dcterms:W3CDTF">2014-09-14T15:29:15Z</dcterms:created>
  <dcterms:modified xsi:type="dcterms:W3CDTF">2015-04-17T07:30:30Z</dcterms:modified>
</cp:coreProperties>
</file>