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61" r:id="rId4"/>
    <p:sldId id="262" r:id="rId5"/>
    <p:sldId id="273" r:id="rId6"/>
    <p:sldId id="274" r:id="rId7"/>
    <p:sldId id="275" r:id="rId8"/>
    <p:sldId id="259" r:id="rId9"/>
    <p:sldId id="277" r:id="rId10"/>
    <p:sldId id="272" r:id="rId11"/>
    <p:sldId id="281" r:id="rId12"/>
    <p:sldId id="282" r:id="rId13"/>
    <p:sldId id="283" r:id="rId14"/>
    <p:sldId id="284" r:id="rId15"/>
    <p:sldId id="258"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90" autoAdjust="0"/>
  </p:normalViewPr>
  <p:slideViewPr>
    <p:cSldViewPr>
      <p:cViewPr varScale="1">
        <p:scale>
          <a:sx n="72" d="100"/>
          <a:sy n="72" d="100"/>
        </p:scale>
        <p:origin x="-225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DA0B63-11BB-456A-84B8-067F6CF53FFF}" type="datetimeFigureOut">
              <a:rPr lang="ru-RU" smtClean="0"/>
              <a:t>17.04.2015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947C7C-BE7C-4F64-9E11-CD73D7FB1D16}" type="slidenum">
              <a:rPr lang="ru-RU" smtClean="0"/>
              <a:t>‹#›</a:t>
            </a:fld>
            <a:endParaRPr lang="ru-RU"/>
          </a:p>
        </p:txBody>
      </p:sp>
    </p:spTree>
    <p:extLst>
      <p:ext uri="{BB962C8B-B14F-4D97-AF65-F5344CB8AC3E}">
        <p14:creationId xmlns:p14="http://schemas.microsoft.com/office/powerpoint/2010/main" val="3100257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Оно на протяжении веков менялось незначительно, сохраняя присущие ему особенности и в XVIII, и в XIX, и в начале XX в. Поэтому к той характеристике, которая была дана ему ранее, остается добавить некоторые детали. В воспитании детей многое осуществлялось непреднамеренно, в силу жизненных обстоятельств, традиций, примет.</a:t>
            </a:r>
            <a:r>
              <a:rPr lang="ru-RU" dirty="0" smtClean="0"/>
              <a:t/>
            </a:r>
            <a:br>
              <a:rPr lang="ru-RU" dirty="0" smtClean="0"/>
            </a:br>
            <a:r>
              <a:rPr lang="ru-RU" sz="1200" b="0" i="0" kern="1200" dirty="0" smtClean="0">
                <a:solidFill>
                  <a:schemeClr val="tx1"/>
                </a:solidFill>
                <a:latin typeface="+mn-lt"/>
                <a:ea typeface="+mn-ea"/>
                <a:cs typeface="+mn-cs"/>
              </a:rPr>
              <a:t>   Так, в старину считали, что судьба ребенка зависела от того, какие предметы находились в комнате в момент его появления на свет: если, например, рабочие инструменты, то это означало, что новорожденный будет хорошим мастером; имело значение и то, тихо или шумно было в то время, когда рождался ребенок: если кругом тишина, то ребенок будет кротким и послушным. Чтобы ребенок вышел хорошим человеком, старались устроить благоприятную обстановку в момент его рождения; под подушку новорожденного клали хлеб и соль, считалось, что впоследствии они привлекут к нему богатства.</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 В 1786 г. был утвержден «Устав народных училищ», согласно которому учреждались два типа народных училищ — главные (5 лет) и малые (2 года). В каждом губернском городе предполагалось открыть главное, в каждом уездном, а также в селах — малые народные училища. Предметы было положено изучать следующие: в малом (и в первых классах главного) — «чтение, письмо, цифры, числа церковные и римские, катехизис и Священная история», далее — арифметика, чистописание, рисование; в главном — латинский и еще один иностранный язык, катехизис, Евангелие, русская грамматика с упражнениями! А также начала всеобщей истории, всеобщей и русской географии, физика, механика, гражданская архитектура и др.</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 Таков был проект, списанный для России по указанию Екатерины II с австрийского образца, но списанный с неточностями и ошибками. Так, была упущена идея всеобщего образования, участия государства в содержании, обеспечении школ и др. Поэтому намеченный план народного образования был осуществлен лишь частично. Училища открывались почти исключительно по городам и то довольно туго: лишь в половине из них они были в конце WIII в. Для обширной империи народное просвещение сельского крестьянского люда даже и не началось. О какой-либо обязательности посещения школ не могло быть и речи, в деле образования всегда была свобода не учиться. В немногочисленных школах учились преимущественно мальчики.</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 В 1788 г. при ревизии народных училищ обнаружилось малое число учащихся в старших классах. Родители считали, что их детям достаточно умения читать и писать, а прочие науки бесполезны. «Всякий знает, что для </a:t>
            </a:r>
            <a:r>
              <a:rPr lang="ru-RU" sz="1200" b="0" i="0" kern="1200" dirty="0" err="1" smtClean="0">
                <a:solidFill>
                  <a:schemeClr val="tx1"/>
                </a:solidFill>
                <a:latin typeface="+mn-lt"/>
                <a:ea typeface="+mn-ea"/>
                <a:cs typeface="+mn-cs"/>
              </a:rPr>
              <a:t>снискания</a:t>
            </a:r>
            <a:r>
              <a:rPr lang="ru-RU" sz="1200" b="0" i="0" kern="1200" dirty="0" smtClean="0">
                <a:solidFill>
                  <a:schemeClr val="tx1"/>
                </a:solidFill>
                <a:latin typeface="+mn-lt"/>
                <a:ea typeface="+mn-ea"/>
                <a:cs typeface="+mn-cs"/>
              </a:rPr>
              <a:t> места в гражданской службе нужно одно чистописание, почему и невозможно ожидать, чтобы многие детей своих посылали в высшие классы», — отмечено в отчете ревизии.</a:t>
            </a:r>
          </a:p>
          <a:p>
            <a:r>
              <a:rPr lang="ru-RU" sz="1200" b="0" i="0" kern="1200" dirty="0" smtClean="0">
                <a:solidFill>
                  <a:schemeClr val="tx1"/>
                </a:solidFill>
                <a:latin typeface="+mn-lt"/>
                <a:ea typeface="+mn-ea"/>
                <a:cs typeface="+mn-cs"/>
              </a:rPr>
              <a:t>   Негативное отношение даже к государственным школам со стороны различных слоев общества длилось продолжительное время. В 20-х гг. XIX в. старшие классы гимназий при переполненности низших пустуют. Дворянство предпочитало гимназиям свои дворянские заведения и домашнее образование, а дети других сословий не доходили до старших классов, по требованиям отцов начиная изучение жизненной науки. </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Несмотря на все недостатки и трудности развития школы, к концу XVIII в. наметился и определенный прогресс. Хоть и с большим трудом, новые начинания стали проникать в школу.</a:t>
            </a:r>
            <a:r>
              <a:rPr lang="ru-RU" dirty="0" smtClean="0"/>
              <a:t/>
            </a:r>
            <a:br>
              <a:rPr lang="ru-RU" dirty="0" smtClean="0"/>
            </a:br>
            <a:r>
              <a:rPr lang="ru-RU" sz="1200" b="0" i="0" kern="1200" dirty="0" smtClean="0">
                <a:solidFill>
                  <a:schemeClr val="tx1"/>
                </a:solidFill>
                <a:latin typeface="+mn-lt"/>
                <a:ea typeface="+mn-ea"/>
                <a:cs typeface="+mn-cs"/>
              </a:rPr>
              <a:t>   Последние два десятилетия XVIII в. характеризуются распространением частных пансионов: в Москве, в Твери, Нижнем Новгороде, Казани и других городах. Правда, они были недоступны для крестьянских детей (из- за высокой платы).</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История педагогики (История образования и педагогической мысли) (</a:t>
            </a:r>
            <a:r>
              <a:rPr lang="ru-RU" dirty="0" err="1" smtClean="0"/>
              <a:t>Латышина</a:t>
            </a:r>
            <a:r>
              <a:rPr lang="ru-RU" dirty="0" smtClean="0"/>
              <a:t> Д.И.)</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15</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Новорожденному ребенку мать отдавала всю свою любовь, делала для своего дитяти все, что подсказывали ее любовь и знания. Но многочисленные обязанности отвлекали ее от младенца, особенно в стадную пору. Летом только больные женщины освобождались от работы, матери же грудных детей трудились наравне со всеми другими членами семьи. Они забирали обычно своих детей с собой на поле и на время работы укладывали их в люльки, которые подвешивали к козлам и прикрывали пологом. Если были в семье большие дети 8—10 лет, то надзор за люлькой возлагался на них. Начинали нянчить и раньше — в 4—5 лет. </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r>
              <a:rPr lang="ru-RU" sz="1200" b="0" i="0" kern="1200" dirty="0" smtClean="0">
                <a:solidFill>
                  <a:schemeClr val="tx1"/>
                </a:solidFill>
                <a:latin typeface="+mn-lt"/>
                <a:ea typeface="+mn-ea"/>
                <a:cs typeface="+mn-cs"/>
              </a:rPr>
              <a:t>  В семьях, где были дедушка или бабушка, обычно духовное развитие детей шло быстрее. Между ними и детьми устанавливались </a:t>
            </a:r>
            <a:r>
              <a:rPr lang="ru-RU" sz="1200" b="0" i="0" kern="1200" dirty="0" err="1" smtClean="0">
                <a:solidFill>
                  <a:schemeClr val="tx1"/>
                </a:solidFill>
                <a:latin typeface="+mn-lt"/>
                <a:ea typeface="+mn-ea"/>
                <a:cs typeface="+mn-cs"/>
              </a:rPr>
              <a:t>с;тые</a:t>
            </a:r>
            <a:r>
              <a:rPr lang="ru-RU" sz="1200" b="0" i="0" kern="1200" dirty="0" smtClean="0">
                <a:solidFill>
                  <a:schemeClr val="tx1"/>
                </a:solidFill>
                <a:latin typeface="+mn-lt"/>
                <a:ea typeface="+mn-ea"/>
                <a:cs typeface="+mn-cs"/>
              </a:rPr>
              <a:t> близкие и крепкие отношения, основанные на любви. Старики передавали юным все лучшее, что сами приобрели за свой долгий век. Они охотно говорили с детьми о том, что их интересует, отвечали на их расспросы, учили молитвам, давали наставления о поведении, рассказывали сказки и жития святых — чаще всего Георгия Победоносца и Алексея Божьего человека, воплотивших в себе идеальные черты святости по народному сознанию; героизм, смирение и та Все природные явления объяснялись детям в связи с религиозными понятиями: Солнце — око Божье, дождь — слезы Бога, звезды — ангелы и души умерших людей. На вопрос ребенка, отчего огонь вверху сверкает (гром и молния), старики отвечали: «То Бог и Его ангел гоняются за сатаною и стреляют в него».</a:t>
            </a:r>
            <a:r>
              <a:rPr lang="ru-RU" dirty="0" smtClean="0"/>
              <a:t/>
            </a:r>
            <a:br>
              <a:rPr lang="ru-RU" dirty="0" smtClean="0"/>
            </a:br>
            <a:r>
              <a:rPr lang="ru-RU" sz="1200" b="0" i="0" kern="1200" dirty="0" smtClean="0">
                <a:solidFill>
                  <a:schemeClr val="tx1"/>
                </a:solidFill>
                <a:latin typeface="+mn-lt"/>
                <a:ea typeface="+mn-ea"/>
                <a:cs typeface="+mn-cs"/>
              </a:rPr>
              <a:t>   Религиозное чувство у ребенка пробуждали очень рано. Еще когда он не умел говорить и разбираться в своих впечатлениях, мать, играя с ним, показывала на икону и говорила: «Боженька». Но к Боженьке у ребенка прежде всего развивалось чувство страха. Когда ребенок шалил, мать грозила: «Боженька накажет». Ребенок пугливо смотрел на икону и смирялся.</a:t>
            </a:r>
            <a:r>
              <a:rPr lang="ru-RU" dirty="0" smtClean="0"/>
              <a:t/>
            </a:r>
            <a:br>
              <a:rPr lang="ru-RU" dirty="0" smtClean="0"/>
            </a:br>
            <a:r>
              <a:rPr lang="ru-RU" sz="1200" b="0" i="0" kern="1200" dirty="0" smtClean="0">
                <a:solidFill>
                  <a:schemeClr val="tx1"/>
                </a:solidFill>
                <a:latin typeface="+mn-lt"/>
                <a:ea typeface="+mn-ea"/>
                <a:cs typeface="+mn-cs"/>
              </a:rPr>
              <a:t>   Молиться ребенка приучали рано. Подражая матери или бабушке, он становился рядом с ней на колени, клал руку на лоб, нагибался, целовал пол. Если ребенок не хотел становиться на молитву, его принуждали к этому или заманивали к молитве разными мерами. Например, когда ребенок делал последний поклон, ему сзади бросали какой-нибудь гостинец и говорили, что это ему послал за его труды Бог.</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dirty="0" smtClean="0"/>
              <a:t> Религиозное чувство у ребенка пробуждали очень рано. Еще когда он не умел говорить и разбираться в своих впечатлениях, мать, играя с ним, показывала на икону и говорила: «Боженька». Но к Боженьке у ребенка прежде всего развивалось чувство страха. Когда ребенок шалил, мать грозила: «Боженька накажет». Ребенок пугливо смотрел на икону и смирялся.</a:t>
            </a:r>
            <a:br>
              <a:rPr lang="ru-RU" sz="1200" dirty="0" smtClean="0"/>
            </a:br>
            <a:r>
              <a:rPr lang="ru-RU" sz="1200" dirty="0" smtClean="0"/>
              <a:t>   Молиться ребенка приучали рано. Подражая матери или бабушке, он становился рядом с ней на колени, клал руку на лоб, нагибался, целовал пол. Если ребенок не хотел становиться на молитву, его принуждали к этому или заманивали к молитве разными мерами. Например, когда ребенок делал последний поклон, ему сзади бросали какой-нибудь гостинец и говорили, что это ему послал за его труды Бог.</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Как только ребенок вставал на ноги, ему предоставлялась большая свобода и надзора за ним почти не существовало: крестьянские дети в большинстве своем росли на воле и под едва заметным руководством. На деревенской улице проводили они свое время с 2- до 9-летнего возраста без всякого присмотра взрослых. Они бессознательно воспринимали все, что происходило вокруг, и старались всему виденному подражать. Для всего детского российского крестьянского населения деревенская улица была в смысле развития и воспитания и семьей, и начальной школой нравственности.</a:t>
            </a:r>
          </a:p>
          <a:p>
            <a:r>
              <a:rPr lang="ru-RU" sz="1200" b="0" i="0" kern="1200" dirty="0" smtClean="0">
                <a:solidFill>
                  <a:schemeClr val="tx1"/>
                </a:solidFill>
                <a:latin typeface="+mn-lt"/>
                <a:ea typeface="+mn-ea"/>
                <a:cs typeface="+mn-cs"/>
              </a:rPr>
              <a:t> У родителей-крестьян было твердое убеждение, что детям недоступно понимание нравственных принципов, но когда они вырастут, они сами без постороннего руководства поймут «всё» и сами отойдут от худого дела.</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Специальных бесед с детьми на нравственные темы родители не вели, такие разговоры носили случайный характер и зависели от поводов, которые давали дети своим поведением. В крестьянской среде не существовало ясно осознаваемых идеалов и обдуманных средств нравственного воспитания. И все же детям в крестьянской семье внушались определенные религиозно-нравственные понятия. Внушалось детям главным образом почтение к родителям, старшим и всякого рода начальникам (поклоны при встречах). Внушалась необходимость молиться и соблюдать посты и праздники. Не помолившись, нельзя было садиться за стол, а равно и выходить из-за стола. К трудовому хлебу — за столом или вообще при еде — детям внушалось благоговейное чувство, а потому бросание хлебом, даже небрежное обращение с крошками считались просто преступлением. За столом нужно было быть серьезным и не болтать, особенно о непристойных предметах. Нищим отказывать считалось грехом, и за скупость Бог мог лишить благосостояния или наказать болезнью.</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Широкая просветительная деятельность Петра I меньше всего коснулась крестьянских масс. Школы, созданные в первой четверти XVIII в., предназначались в основном для детей господствующего класса, которые, получив образование, должны были занять руководящие посты в армии, на флоте, в общей системе государственного управления.</a:t>
            </a:r>
            <a:r>
              <a:rPr lang="ru-RU" dirty="0" smtClean="0"/>
              <a:t/>
            </a:r>
            <a:br>
              <a:rPr lang="ru-RU" dirty="0" smtClean="0"/>
            </a:br>
            <a:r>
              <a:rPr lang="ru-RU" sz="1200" b="0" i="0" kern="1200" dirty="0" smtClean="0">
                <a:solidFill>
                  <a:schemeClr val="tx1"/>
                </a:solidFill>
                <a:latin typeface="+mn-lt"/>
                <a:ea typeface="+mn-ea"/>
                <a:cs typeface="+mn-cs"/>
              </a:rPr>
              <a:t>   Отдельные школы были созданы и для других сословий — для детей солдат, мастеровых, приказных и т.д. Целью этих школ была подготовка специалистов низшего звена. Однако и в эти школы крестьянские дети по существовавшим тогда правилам не принимались. Особенно строго запрещалось принимать в школы детей крепостных крестьян.</a:t>
            </a:r>
            <a:r>
              <a:rPr lang="ru-RU" dirty="0" smtClean="0"/>
              <a:t/>
            </a:r>
            <a:br>
              <a:rPr lang="ru-RU" dirty="0" smtClean="0"/>
            </a:br>
            <a:r>
              <a:rPr lang="ru-RU" sz="1200" b="0" i="0" kern="1200" dirty="0" smtClean="0">
                <a:solidFill>
                  <a:schemeClr val="tx1"/>
                </a:solidFill>
                <a:latin typeface="+mn-lt"/>
                <a:ea typeface="+mn-ea"/>
                <a:cs typeface="+mn-cs"/>
              </a:rPr>
              <a:t>   Отрицательное отношение правительства к вопросам крестьянского образования было связано с общим направлением крестьянской политики самодержавия, с усилением крепостной неволи и эксплуатации крестьян со стороны государства. Вместе с тем потребности государства: создание регулярной армии, развитие промышленности и т.д. — заставляли правительство, вопреки основной, сословной линии его внутренней политики, нередко нарушать сословный принцип комплектования школы. Именно этим обстоятельством объясняется то, что некоторым из крестьянских детей удавалось получить образование, удавалось преодолеть запрет на учение, тяготевший над крестьянским сословием. Это были немногие, единичные случаи, лишь подчеркивавшие бесправные условия, в которых жили крестьянские массы России.</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школ, предназначенных собственно для обучения крестьянских детей, в первой половине XVIII в. было чрезвычайно мало. Такие школы изредка встречались в селениях удельных крестьян, например, в Царском Селе, в Кузьминой слободе, в Гатчине, в селе Бобрики, но это были школы для крестьян, принадлежавших царской фамилии, в дворянских имениях их насчитывались единицы.</a:t>
            </a:r>
          </a:p>
          <a:p>
            <a:r>
              <a:rPr lang="ru-RU" sz="1200" b="0" i="0" kern="1200" dirty="0" smtClean="0">
                <a:solidFill>
                  <a:schemeClr val="tx1"/>
                </a:solidFill>
                <a:latin typeface="+mn-lt"/>
                <a:ea typeface="+mn-ea"/>
                <a:cs typeface="+mn-cs"/>
              </a:rPr>
              <a:t>   Все это не могло не волновать лучших представителей образованного дворянства: появляются публикации в защиту права крестьян на образование, проекты устройства народных школ.</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Видным деятелем в области русской государственной педагогики был Федор Иванович Янкович де </a:t>
            </a:r>
            <a:r>
              <a:rPr lang="ru-RU" sz="1200" b="0" i="0" kern="1200" dirty="0" err="1" smtClean="0">
                <a:solidFill>
                  <a:schemeClr val="tx1"/>
                </a:solidFill>
                <a:latin typeface="+mn-lt"/>
                <a:ea typeface="+mn-ea"/>
                <a:cs typeface="+mn-cs"/>
              </a:rPr>
              <a:t>Мириево</a:t>
            </a:r>
            <a:r>
              <a:rPr lang="ru-RU" sz="1200" b="0" i="0" kern="1200" dirty="0" smtClean="0">
                <a:solidFill>
                  <a:schemeClr val="tx1"/>
                </a:solidFill>
                <a:latin typeface="+mn-lt"/>
                <a:ea typeface="+mn-ea"/>
                <a:cs typeface="+mn-cs"/>
              </a:rPr>
              <a:t> (1741 —1814).</a:t>
            </a:r>
            <a:r>
              <a:rPr lang="ru-RU" dirty="0" smtClean="0"/>
              <a:t/>
            </a:r>
            <a:br>
              <a:rPr lang="ru-RU" dirty="0" smtClean="0"/>
            </a:br>
            <a:r>
              <a:rPr lang="ru-RU" sz="1200" b="0" i="0" kern="1200" dirty="0" smtClean="0">
                <a:solidFill>
                  <a:schemeClr val="tx1"/>
                </a:solidFill>
                <a:latin typeface="+mn-lt"/>
                <a:ea typeface="+mn-ea"/>
                <a:cs typeface="+mn-cs"/>
              </a:rPr>
              <a:t>   При Екатерине II была предпринята попытка развить просвещение для народа. Система народного образования была заимствована из Австрии, а воплощать ее был приглашен в 1782 г. в Россию Янкович Федор Иванович — серб по происхождению, знавший русский язык. В этот же год была создана комиссия по учреждению народных училищ. Янкович перевел на русский язык разные уставы и инструкции учителям, а также перевел, переделал и издал учебники: «Букварь», «Сокращенный катехизис», «Руководство к арифметике», «Священная история», «Руководство </a:t>
            </a:r>
            <a:r>
              <a:rPr lang="ru-RU" sz="1200" b="0" i="0" kern="1200" dirty="0" err="1" smtClean="0">
                <a:solidFill>
                  <a:schemeClr val="tx1"/>
                </a:solidFill>
                <a:latin typeface="+mn-lt"/>
                <a:ea typeface="+mn-ea"/>
                <a:cs typeface="+mn-cs"/>
              </a:rPr>
              <a:t>кроссийскому</a:t>
            </a:r>
            <a:r>
              <a:rPr lang="ru-RU" sz="1200" b="0" i="0" kern="1200" dirty="0" smtClean="0">
                <a:solidFill>
                  <a:schemeClr val="tx1"/>
                </a:solidFill>
                <a:latin typeface="+mn-lt"/>
                <a:ea typeface="+mn-ea"/>
                <a:cs typeface="+mn-cs"/>
              </a:rPr>
              <a:t> чистописанию» и др. Он проработал в России в области народного образования более 20 лет.</a:t>
            </a:r>
            <a:endParaRPr lang="ru-RU" dirty="0"/>
          </a:p>
        </p:txBody>
      </p:sp>
      <p:sp>
        <p:nvSpPr>
          <p:cNvPr id="4" name="Номер слайда 3"/>
          <p:cNvSpPr>
            <a:spLocks noGrp="1"/>
          </p:cNvSpPr>
          <p:nvPr>
            <p:ph type="sldNum" sz="quarter" idx="10"/>
          </p:nvPr>
        </p:nvSpPr>
        <p:spPr/>
        <p:txBody>
          <a:bodyPr/>
          <a:lstStyle/>
          <a:p>
            <a:fld id="{F3947C7C-BE7C-4F64-9E11-CD73D7FB1D16}"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17.04.2015</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17.04.2015</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17.04.2015</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17.04.2015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17.04.2015</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17.04.2015</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17.04.2015</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17.04.2015</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86000" y="3124200"/>
            <a:ext cx="6390456" cy="1894362"/>
          </a:xfrm>
        </p:spPr>
        <p:txBody>
          <a:bodyPr/>
          <a:lstStyle/>
          <a:p>
            <a:r>
              <a:rPr lang="ru-RU" dirty="0" smtClean="0"/>
              <a:t>Простонародное воспитание и народная школа</a:t>
            </a:r>
            <a:endParaRPr lang="ru-RU" dirty="0"/>
          </a:p>
        </p:txBody>
      </p:sp>
      <p:sp>
        <p:nvSpPr>
          <p:cNvPr id="3" name="Подзаголовок 2"/>
          <p:cNvSpPr>
            <a:spLocks noGrp="1"/>
          </p:cNvSpPr>
          <p:nvPr>
            <p:ph type="subTitle" idx="1"/>
          </p:nvPr>
        </p:nvSpPr>
        <p:spPr>
          <a:xfrm>
            <a:off x="4860032" y="5003322"/>
            <a:ext cx="3598168" cy="1371600"/>
          </a:xfrm>
        </p:spPr>
        <p:txBody>
          <a:bodyPr/>
          <a:lstStyle/>
          <a:p>
            <a:r>
              <a:rPr lang="ru-RU" dirty="0" smtClean="0"/>
              <a:t> </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algn="ctr"/>
            <a:r>
              <a:rPr lang="ru-RU" sz="2400" dirty="0" smtClean="0"/>
              <a:t>Организация народного образования во второй половине XVIII в.</a:t>
            </a:r>
            <a:endParaRPr lang="ru-RU" sz="2400" dirty="0"/>
          </a:p>
        </p:txBody>
      </p:sp>
      <p:pic>
        <p:nvPicPr>
          <p:cNvPr id="1026" name="Picture 2" descr="F:\мои документы\ДОКУМЕНТЫ\ДГТУ\ФиИОПиО\картинки\200px-Iankovch.gif"/>
          <p:cNvPicPr>
            <a:picLocks noChangeAspect="1" noChangeArrowheads="1"/>
          </p:cNvPicPr>
          <p:nvPr/>
        </p:nvPicPr>
        <p:blipFill>
          <a:blip r:embed="rId3" cstate="print"/>
          <a:srcRect/>
          <a:stretch>
            <a:fillRect/>
          </a:stretch>
        </p:blipFill>
        <p:spPr bwMode="auto">
          <a:xfrm>
            <a:off x="539552" y="1585236"/>
            <a:ext cx="2808312" cy="3355932"/>
          </a:xfrm>
          <a:prstGeom prst="rect">
            <a:avLst/>
          </a:prstGeom>
          <a:noFill/>
          <a:ln w="12700">
            <a:solidFill>
              <a:schemeClr val="accent1">
                <a:lumMod val="75000"/>
              </a:schemeClr>
            </a:solidFill>
          </a:ln>
        </p:spPr>
      </p:pic>
      <p:sp>
        <p:nvSpPr>
          <p:cNvPr id="5" name="Прямоугольник 4"/>
          <p:cNvSpPr/>
          <p:nvPr/>
        </p:nvSpPr>
        <p:spPr>
          <a:xfrm>
            <a:off x="467544" y="5085184"/>
            <a:ext cx="2952328" cy="1015663"/>
          </a:xfrm>
          <a:prstGeom prst="rect">
            <a:avLst/>
          </a:prstGeom>
          <a:ln w="19050">
            <a:solidFill>
              <a:schemeClr val="accent1">
                <a:lumMod val="60000"/>
                <a:lumOff val="40000"/>
              </a:schemeClr>
            </a:solidFill>
          </a:ln>
        </p:spPr>
        <p:txBody>
          <a:bodyPr wrap="square">
            <a:spAutoFit/>
          </a:bodyPr>
          <a:lstStyle/>
          <a:p>
            <a:pPr algn="ctr"/>
            <a:r>
              <a:rPr lang="ru-RU" sz="2000" dirty="0" smtClean="0"/>
              <a:t>Федор Иванович Янкович де </a:t>
            </a:r>
            <a:r>
              <a:rPr lang="ru-RU" sz="2000" dirty="0" err="1" smtClean="0"/>
              <a:t>Мириево</a:t>
            </a:r>
            <a:r>
              <a:rPr lang="ru-RU" sz="2000" dirty="0" smtClean="0"/>
              <a:t> (1741 —1814).</a:t>
            </a:r>
            <a:endParaRPr lang="ru-RU" sz="2000" dirty="0"/>
          </a:p>
        </p:txBody>
      </p:sp>
      <p:sp>
        <p:nvSpPr>
          <p:cNvPr id="6" name="Прямоугольник 5"/>
          <p:cNvSpPr/>
          <p:nvPr/>
        </p:nvSpPr>
        <p:spPr>
          <a:xfrm>
            <a:off x="3995936" y="1659572"/>
            <a:ext cx="4176464" cy="3785652"/>
          </a:xfrm>
          <a:prstGeom prst="rect">
            <a:avLst/>
          </a:prstGeom>
          <a:gradFill flip="none" rotWithShape="1">
            <a:gsLst>
              <a:gs pos="0">
                <a:schemeClr val="accent4">
                  <a:tint val="35000"/>
                  <a:satMod val="260000"/>
                </a:schemeClr>
              </a:gs>
              <a:gs pos="30000">
                <a:schemeClr val="accent4">
                  <a:tint val="38000"/>
                  <a:satMod val="260000"/>
                </a:schemeClr>
              </a:gs>
              <a:gs pos="75000">
                <a:schemeClr val="accent4">
                  <a:tint val="55000"/>
                  <a:satMod val="255000"/>
                </a:schemeClr>
              </a:gs>
              <a:gs pos="100000">
                <a:schemeClr val="accent4">
                  <a:tint val="70000"/>
                  <a:satMod val="255000"/>
                </a:schemeClr>
              </a:gs>
            </a:gsLst>
            <a:lin ang="5400000" scaled="1"/>
            <a:tileRect/>
          </a:gradFill>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t>При Екатерине II была предпринята попытка развить просвещение для народа. Система народного образования была заимствована из Австрии, а воплощать ее был приглашен в 1782 г. в Россию Янкович Федор Иванович — серб по происхождению, знавший русский язык. В этот же год была создана комиссия по учреждению народных училищ. </a:t>
            </a:r>
            <a:endParaRPr lang="ru-RU"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algn="ctr"/>
            <a:r>
              <a:rPr lang="ru-RU" sz="2400" dirty="0" smtClean="0"/>
              <a:t>Организация народного образования во второй половине XVIII в.</a:t>
            </a:r>
            <a:endParaRPr lang="ru-RU" sz="2400" dirty="0"/>
          </a:p>
        </p:txBody>
      </p:sp>
      <p:sp>
        <p:nvSpPr>
          <p:cNvPr id="3" name="Прямоугольник 2"/>
          <p:cNvSpPr/>
          <p:nvPr/>
        </p:nvSpPr>
        <p:spPr>
          <a:xfrm>
            <a:off x="395536" y="1268760"/>
            <a:ext cx="5904656"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t>В 1786 г. был утвержден </a:t>
            </a:r>
            <a:r>
              <a:rPr lang="ru-RU" sz="2000" i="1" dirty="0" smtClean="0"/>
              <a:t>«Устав народных училищ»</a:t>
            </a:r>
            <a:r>
              <a:rPr lang="ru-RU" sz="2000" dirty="0" smtClean="0"/>
              <a:t>, согласно которому учреждались два типа народных училищ — </a:t>
            </a:r>
            <a:r>
              <a:rPr lang="ru-RU" sz="2000" i="1" dirty="0" smtClean="0"/>
              <a:t>главные</a:t>
            </a:r>
            <a:r>
              <a:rPr lang="ru-RU" sz="2000" dirty="0" smtClean="0"/>
              <a:t> (5 лет) и </a:t>
            </a:r>
            <a:r>
              <a:rPr lang="ru-RU" sz="2000" i="1" dirty="0" smtClean="0"/>
              <a:t>малые</a:t>
            </a:r>
            <a:r>
              <a:rPr lang="ru-RU" sz="2000" dirty="0" smtClean="0"/>
              <a:t> (2 года). В каждом губернском городе предполагалось открыть главное, в каждом уездном, а также в селах — малые народные училища. Предметы было положено изучать следующие: в малом — «чтение, письмо, цифры, числа церковные и римские, катехизис и Священная история», далее — арифметика, чистописание, рисование; в главном — латинский и еще один иностранный язык, катехизис, Евангелие, русская грамматика с упражнениями. А также начала всеобщей истории, всеобщей и русской географии, физика, механика, гражданская архитектура и др.</a:t>
            </a:r>
            <a:endParaRPr lang="ru-RU" sz="2000" dirty="0"/>
          </a:p>
        </p:txBody>
      </p:sp>
      <p:pic>
        <p:nvPicPr>
          <p:cNvPr id="8194" name="Picture 2" descr="F:\мои документы\ДОКУМЕНТЫ\ДГТУ\ФиИОПиО\картинки\Новички. С открытки кон. XIX в. Художник Н. П. Богданов-Бельский.jpg"/>
          <p:cNvPicPr>
            <a:picLocks noChangeAspect="1" noChangeArrowheads="1"/>
          </p:cNvPicPr>
          <p:nvPr/>
        </p:nvPicPr>
        <p:blipFill>
          <a:blip r:embed="rId3" cstate="print"/>
          <a:srcRect r="23366"/>
          <a:stretch>
            <a:fillRect/>
          </a:stretch>
        </p:blipFill>
        <p:spPr bwMode="auto">
          <a:xfrm>
            <a:off x="6372200" y="1772816"/>
            <a:ext cx="2340924" cy="453650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algn="ctr"/>
            <a:r>
              <a:rPr lang="ru-RU" sz="2400" dirty="0" smtClean="0"/>
              <a:t>Организация народного образования во второй половине XVIII в.</a:t>
            </a:r>
            <a:endParaRPr lang="ru-RU" sz="2400" dirty="0"/>
          </a:p>
        </p:txBody>
      </p:sp>
      <p:sp>
        <p:nvSpPr>
          <p:cNvPr id="3" name="Прямоугольник 2"/>
          <p:cNvSpPr/>
          <p:nvPr/>
        </p:nvSpPr>
        <p:spPr>
          <a:xfrm>
            <a:off x="323528" y="1272817"/>
            <a:ext cx="4968552" cy="532453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t>Таков был проект, списанный для России по указанию Екатерины II с австрийского образца, но списанный с неточностями и ошибками. Так, была упущена идея всеобщего образования, участия государства в содержании, обеспечении школ и др. Поэтому намеченный план народного образования был осуществлен лишь частично. Училища открывались почти исключительно по городам и то довольно туго. О какой-либо обязательности посещения школ не могло быть и речи, в деле образования всегда была свобода не учиться. В немногочисленных школах учились преимущественно мальчики.</a:t>
            </a:r>
            <a:endParaRPr lang="ru-RU" sz="2000" dirty="0"/>
          </a:p>
        </p:txBody>
      </p:sp>
      <p:pic>
        <p:nvPicPr>
          <p:cNvPr id="5" name="Picture 2" descr="F:\мои документы\ДОКУМЕНТЫ\ДГТУ\ФиИОПиО\картинки\У дверей школы. С открытки кон. XIX в. Художник Н. П. Богданов-Бельский, 1897..jpg"/>
          <p:cNvPicPr>
            <a:picLocks noChangeAspect="1" noChangeArrowheads="1"/>
          </p:cNvPicPr>
          <p:nvPr/>
        </p:nvPicPr>
        <p:blipFill>
          <a:blip r:embed="rId3" cstate="print"/>
          <a:srcRect/>
          <a:stretch>
            <a:fillRect/>
          </a:stretch>
        </p:blipFill>
        <p:spPr bwMode="auto">
          <a:xfrm>
            <a:off x="5868144" y="1556792"/>
            <a:ext cx="2857500" cy="504825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algn="ctr"/>
            <a:r>
              <a:rPr lang="ru-RU" sz="2400" dirty="0" smtClean="0"/>
              <a:t>Организация народного образования во второй половине XVIII в.</a:t>
            </a:r>
            <a:endParaRPr lang="ru-RU" sz="2400" dirty="0"/>
          </a:p>
        </p:txBody>
      </p:sp>
      <p:sp>
        <p:nvSpPr>
          <p:cNvPr id="3" name="Прямоугольник 2"/>
          <p:cNvSpPr/>
          <p:nvPr/>
        </p:nvSpPr>
        <p:spPr>
          <a:xfrm>
            <a:off x="611560" y="1268760"/>
            <a:ext cx="7776864"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indent="354013"/>
            <a:r>
              <a:rPr lang="ru-RU" sz="2000" dirty="0" smtClean="0"/>
              <a:t>В 1788 г. при ревизии народных училищ обнаружилось малое число учащихся в старших классах. Родители считали, что их детям достаточно умения читать и писать, а прочие науки бесполезны.</a:t>
            </a:r>
          </a:p>
          <a:p>
            <a:pPr indent="354013"/>
            <a:r>
              <a:rPr lang="ru-RU" sz="2000" dirty="0" smtClean="0"/>
              <a:t>Негативное отношение даже к государственным школам со стороны различных слоев общества длилось продолжительное время. В 20-х гг. XIX в.</a:t>
            </a:r>
            <a:endParaRPr lang="ru-RU" sz="2000" dirty="0"/>
          </a:p>
        </p:txBody>
      </p:sp>
      <p:pic>
        <p:nvPicPr>
          <p:cNvPr id="9219" name="Picture 3" descr="F:\мои документы\ДОКУМЕНТЫ\ДГТУ\ФиИОПиО\картинки\В сельской школе. Художник Владимир Егорович Маковский, 1883.jpg"/>
          <p:cNvPicPr>
            <a:picLocks noChangeAspect="1" noChangeArrowheads="1"/>
          </p:cNvPicPr>
          <p:nvPr/>
        </p:nvPicPr>
        <p:blipFill>
          <a:blip r:embed="rId3" cstate="print"/>
          <a:srcRect t="17905" b="6496"/>
          <a:stretch>
            <a:fillRect/>
          </a:stretch>
        </p:blipFill>
        <p:spPr bwMode="auto">
          <a:xfrm>
            <a:off x="1763688" y="3789040"/>
            <a:ext cx="6096000" cy="273630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fontScale="90000"/>
          </a:bodyPr>
          <a:lstStyle/>
          <a:p>
            <a:pPr algn="ctr"/>
            <a:r>
              <a:rPr lang="ru-RU" sz="2400" dirty="0" smtClean="0"/>
              <a:t>Организация народного образования во второй половине XVIII в.</a:t>
            </a:r>
            <a:endParaRPr lang="ru-RU" sz="2400" dirty="0"/>
          </a:p>
        </p:txBody>
      </p:sp>
      <p:sp>
        <p:nvSpPr>
          <p:cNvPr id="3" name="Прямоугольник 2"/>
          <p:cNvSpPr/>
          <p:nvPr/>
        </p:nvSpPr>
        <p:spPr>
          <a:xfrm>
            <a:off x="467544" y="1268760"/>
            <a:ext cx="8136904" cy="2246769"/>
          </a:xfrm>
          <a:prstGeom prst="rect">
            <a:avLst/>
          </a:prstGeom>
          <a:gradFill flip="none" rotWithShape="1">
            <a:gsLst>
              <a:gs pos="0">
                <a:schemeClr val="accent3">
                  <a:tint val="35000"/>
                  <a:satMod val="260000"/>
                </a:schemeClr>
              </a:gs>
              <a:gs pos="30000">
                <a:schemeClr val="accent3">
                  <a:tint val="38000"/>
                  <a:satMod val="260000"/>
                </a:schemeClr>
              </a:gs>
              <a:gs pos="75000">
                <a:schemeClr val="accent3">
                  <a:tint val="55000"/>
                  <a:satMod val="255000"/>
                </a:schemeClr>
              </a:gs>
              <a:gs pos="100000">
                <a:schemeClr val="accent3">
                  <a:tint val="70000"/>
                  <a:satMod val="255000"/>
                </a:schemeClr>
              </a:gs>
            </a:gsLst>
            <a:lin ang="2700000" scaled="1"/>
            <a:tileRect/>
          </a:gradFill>
        </p:spPr>
        <p:style>
          <a:lnRef idx="1">
            <a:schemeClr val="accent3"/>
          </a:lnRef>
          <a:fillRef idx="2">
            <a:schemeClr val="accent3"/>
          </a:fillRef>
          <a:effectRef idx="1">
            <a:schemeClr val="accent3"/>
          </a:effectRef>
          <a:fontRef idx="minor">
            <a:schemeClr val="dk1"/>
          </a:fontRef>
        </p:style>
        <p:txBody>
          <a:bodyPr wrap="square">
            <a:spAutoFit/>
          </a:bodyPr>
          <a:lstStyle/>
          <a:p>
            <a:pPr indent="354013"/>
            <a:r>
              <a:rPr lang="ru-RU" sz="2000" dirty="0" smtClean="0"/>
              <a:t>Несмотря на все недостатки и трудности развития школы, к концу XVIII в. наметился и определенный прогресс. Хоть и с большим трудом, новые начинания стали проникать в школу.</a:t>
            </a:r>
          </a:p>
          <a:p>
            <a:pPr indent="354013"/>
            <a:r>
              <a:rPr lang="ru-RU" sz="2000" dirty="0" smtClean="0"/>
              <a:t>Последние два десятилетия XVIII в. характеризуются распространением частных пансионов: в Москве, в Твери, Нижнем Новгороде, Казани и других городах. Правда, они были недоступны для крестьянских детей (из- за высокой платы).</a:t>
            </a:r>
            <a:endParaRPr lang="ru-RU" sz="2000" dirty="0"/>
          </a:p>
        </p:txBody>
      </p:sp>
      <p:pic>
        <p:nvPicPr>
          <p:cNvPr id="11266" name="Picture 2" descr="F:\мои документы\ДОКУМЕНТЫ\ДГТУ\ФиИОПиО\картинки\Морозов Александр иванович Сельская бесплатная школа 1865.jpg"/>
          <p:cNvPicPr>
            <a:picLocks noChangeAspect="1" noChangeArrowheads="1"/>
          </p:cNvPicPr>
          <p:nvPr/>
        </p:nvPicPr>
        <p:blipFill>
          <a:blip r:embed="rId3" cstate="print"/>
          <a:srcRect t="20894"/>
          <a:stretch>
            <a:fillRect/>
          </a:stretch>
        </p:blipFill>
        <p:spPr bwMode="auto">
          <a:xfrm>
            <a:off x="1619672" y="3645024"/>
            <a:ext cx="6096000" cy="299886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4800" dirty="0" smtClean="0"/>
              <a:t>Спасибо за внимание</a:t>
            </a:r>
            <a:endParaRPr lang="ru-RU"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5" name="Прямоугольник 4"/>
          <p:cNvSpPr/>
          <p:nvPr/>
        </p:nvSpPr>
        <p:spPr>
          <a:xfrm>
            <a:off x="251520" y="1268760"/>
            <a:ext cx="5112568"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t>В старину считали, что судьба ребенка зависела от того, какие предметы находились в комнате в момент его появления на свет: если, например, рабочие инструменты, то это означало, что новорожденный будет хорошим мастером; имело значение и то, тихо или шумно было в то время, когда рождался ребенок: если кругом тишина, то ребенок будет кротким и послушным. Чтобы ребенок вышел хорошим человеком, старались устроить благоприятную обстановку в момент его рождения; под подушку новорожденного клали хлеб и соль, считалось, что впоследствии они привлекут к нему богатства.</a:t>
            </a:r>
            <a:endParaRPr lang="ru-RU" sz="2000" dirty="0"/>
          </a:p>
        </p:txBody>
      </p:sp>
      <p:pic>
        <p:nvPicPr>
          <p:cNvPr id="2050" name="Picture 2" descr="F:\мои документы\ДОКУМЕНТЫ\ДГТУ\ФиИОПиО\картинки\izba_inter.jpg"/>
          <p:cNvPicPr>
            <a:picLocks noChangeAspect="1" noChangeArrowheads="1"/>
          </p:cNvPicPr>
          <p:nvPr/>
        </p:nvPicPr>
        <p:blipFill>
          <a:blip r:embed="rId3" cstate="print"/>
          <a:srcRect l="59450" t="13518" b="4104"/>
          <a:stretch>
            <a:fillRect/>
          </a:stretch>
        </p:blipFill>
        <p:spPr bwMode="auto">
          <a:xfrm>
            <a:off x="5436096" y="1916832"/>
            <a:ext cx="3284144" cy="4464496"/>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мои документы\ДОКУМЕНТЫ\ДГТУ\ФиИОПиО\картинки\251N08894_6HMJ5.jpg.thumb.385.385.png"/>
          <p:cNvPicPr>
            <a:picLocks noChangeAspect="1" noChangeArrowheads="1"/>
          </p:cNvPicPr>
          <p:nvPr/>
        </p:nvPicPr>
        <p:blipFill>
          <a:blip r:embed="rId3" cstate="print"/>
          <a:srcRect/>
          <a:stretch>
            <a:fillRect/>
          </a:stretch>
        </p:blipFill>
        <p:spPr bwMode="auto">
          <a:xfrm>
            <a:off x="1979712" y="3933056"/>
            <a:ext cx="3883149" cy="2692989"/>
          </a:xfrm>
          <a:prstGeom prst="rect">
            <a:avLst/>
          </a:prstGeom>
          <a:noFill/>
        </p:spPr>
      </p:pic>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3" name="Прямоугольник 2"/>
          <p:cNvSpPr/>
          <p:nvPr/>
        </p:nvSpPr>
        <p:spPr>
          <a:xfrm>
            <a:off x="251520" y="1340768"/>
            <a:ext cx="5976664" cy="286232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sz="2000" dirty="0" smtClean="0"/>
              <a:t>Многочисленные обязанности отвлекали мать от младенца, особенно в стадную пору. Обычно матери забирали своих детей с собой на поле и на время работы укладывали их в люльки, которые подвешивали к козлам и прикрывали пологом. Если были в семье большие дети 8—10 лет, то надзор за люлькой возлагался на них. Начинали нянчить и раньше — в 4—5 лет. </a:t>
            </a:r>
            <a:endParaRPr lang="ru-RU" sz="2000" dirty="0"/>
          </a:p>
        </p:txBody>
      </p:sp>
      <p:pic>
        <p:nvPicPr>
          <p:cNvPr id="3075" name="Picture 3" descr="F:\мои документы\ДОКУМЕНТЫ\ДГТУ\ФиИОПиО\картинки\184571_600.jpg"/>
          <p:cNvPicPr>
            <a:picLocks noChangeAspect="1" noChangeArrowheads="1"/>
          </p:cNvPicPr>
          <p:nvPr/>
        </p:nvPicPr>
        <p:blipFill>
          <a:blip r:embed="rId4" cstate="print"/>
          <a:srcRect l="17131" t="3381" r="8366" b="2121"/>
          <a:stretch>
            <a:fillRect/>
          </a:stretch>
        </p:blipFill>
        <p:spPr bwMode="auto">
          <a:xfrm>
            <a:off x="6516216" y="1628800"/>
            <a:ext cx="2187123" cy="482453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3" name="Прямоугольник 2"/>
          <p:cNvSpPr/>
          <p:nvPr/>
        </p:nvSpPr>
        <p:spPr>
          <a:xfrm>
            <a:off x="323528" y="1196752"/>
            <a:ext cx="8280920" cy="193899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t>Религиозное чувство у ребенка пробуждали очень рано. Еще когда он не умел говорить и разбираться в своих впечатлениях, мать, играя с ним, показывала на икону и говорила: «Боженька». Но к Боженьке у ребенка прежде всего развивалось чувство страха. Когда ребенок шалил, мать грозила: «Боженька накажет». Ребенок пугливо смотрел на икону и смирялся.</a:t>
            </a:r>
            <a:endParaRPr lang="ru-RU" sz="1400" dirty="0"/>
          </a:p>
        </p:txBody>
      </p:sp>
      <p:pic>
        <p:nvPicPr>
          <p:cNvPr id="10243" name="Picture 3" descr="F:\мои документы\ДОКУМЕНТЫ\ДГТУ\ФиИОПиО\картинки\Сельская школа. Художник Алексей Иванович Стрелковский, 1872..jpg"/>
          <p:cNvPicPr>
            <a:picLocks noChangeAspect="1" noChangeArrowheads="1"/>
          </p:cNvPicPr>
          <p:nvPr/>
        </p:nvPicPr>
        <p:blipFill>
          <a:blip r:embed="rId3" cstate="print"/>
          <a:srcRect t="17928" r="388" b="8764"/>
          <a:stretch>
            <a:fillRect/>
          </a:stretch>
        </p:blipFill>
        <p:spPr bwMode="auto">
          <a:xfrm>
            <a:off x="2627784" y="3212976"/>
            <a:ext cx="6072336" cy="345638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3" name="Прямоугольник 2"/>
          <p:cNvSpPr/>
          <p:nvPr/>
        </p:nvSpPr>
        <p:spPr>
          <a:xfrm>
            <a:off x="539552" y="1268760"/>
            <a:ext cx="7776864" cy="255454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t>Молиться ребенка приучали рано. Подражая матери или бабушке, он становился рядом с ней на колени, клал руку на лоб, нагибался, целовал пол. Если ребенок не хотел становиться на молитву, его принуждали к этому или заманивали к молитве разными мерами. Например, когда ребенок делал последний поклон, ему сзади бросали какой-нибудь гостинец и говорили, что это ему послал за его труды Бог.</a:t>
            </a:r>
            <a:endParaRPr lang="ru-RU" sz="2000" dirty="0"/>
          </a:p>
        </p:txBody>
      </p:sp>
      <p:pic>
        <p:nvPicPr>
          <p:cNvPr id="5123" name="Picture 3" descr="F:\мои документы\ДОКУМЕНТЫ\ДГТУ\ФиИОПиО\картинки\_CLJYOcYMl0.jpg"/>
          <p:cNvPicPr>
            <a:picLocks noChangeAspect="1" noChangeArrowheads="1"/>
          </p:cNvPicPr>
          <p:nvPr/>
        </p:nvPicPr>
        <p:blipFill>
          <a:blip r:embed="rId3" cstate="print"/>
          <a:srcRect t="9203" b="4286"/>
          <a:stretch>
            <a:fillRect/>
          </a:stretch>
        </p:blipFill>
        <p:spPr bwMode="auto">
          <a:xfrm>
            <a:off x="3779912" y="3645024"/>
            <a:ext cx="4248472" cy="294030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мои документы\ДОКУМЕНТЫ\ДГТУ\ФиИОПиО\картинки\13491879102514.jpg"/>
          <p:cNvPicPr>
            <a:picLocks noChangeAspect="1" noChangeArrowheads="1"/>
          </p:cNvPicPr>
          <p:nvPr/>
        </p:nvPicPr>
        <p:blipFill>
          <a:blip r:embed="rId3" cstate="print"/>
          <a:srcRect t="26375" b="21946"/>
          <a:stretch>
            <a:fillRect/>
          </a:stretch>
        </p:blipFill>
        <p:spPr bwMode="auto">
          <a:xfrm>
            <a:off x="2152972" y="4221088"/>
            <a:ext cx="6667500" cy="2520280"/>
          </a:xfrm>
          <a:prstGeom prst="rect">
            <a:avLst/>
          </a:prstGeom>
          <a:noFill/>
        </p:spPr>
      </p:pic>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3" name="Прямоугольник 2"/>
          <p:cNvSpPr/>
          <p:nvPr/>
        </p:nvSpPr>
        <p:spPr>
          <a:xfrm>
            <a:off x="323528" y="1268760"/>
            <a:ext cx="8136904" cy="3170099"/>
          </a:xfrm>
          <a:prstGeom prst="rect">
            <a:avLst/>
          </a:prstGeom>
          <a:solidFill>
            <a:schemeClr val="accent4">
              <a:lumMod val="20000"/>
              <a:lumOff val="80000"/>
            </a:schemeClr>
          </a:solidFill>
          <a:ln w="28575">
            <a:solidFill>
              <a:srgbClr val="FFC000"/>
            </a:solidFill>
          </a:ln>
        </p:spPr>
        <p:txBody>
          <a:bodyPr wrap="square">
            <a:spAutoFit/>
          </a:bodyPr>
          <a:lstStyle/>
          <a:p>
            <a:r>
              <a:rPr lang="ru-RU" sz="2000" dirty="0" smtClean="0"/>
              <a:t>Как только ребенок вставал на ноги, ему предоставлялась большая свобода и надзора за ним почти не существовало. На деревенской улице проводили они свое время с 2- до 9-летнего возраста без всякого присмотра взрослых. Для всего детского российского крестьянского населения деревенская улица была в смысле развития и воспитания и семьей, и начальной школой нравственности.  У родителей-крестьян было твердое убеждение, что детям недоступно понимание нравственных принципов, но когда они вырастут, они сами без постороннего руководства поймут «всё» и сами отойдут от худого дела.</a:t>
            </a:r>
            <a:endParaRPr lang="ru-RU"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Воспитание детей в крестьянской семье</a:t>
            </a:r>
            <a:endParaRPr lang="ru-RU" sz="2400" dirty="0"/>
          </a:p>
        </p:txBody>
      </p:sp>
      <p:sp>
        <p:nvSpPr>
          <p:cNvPr id="3" name="Прямоугольник 2"/>
          <p:cNvSpPr/>
          <p:nvPr/>
        </p:nvSpPr>
        <p:spPr>
          <a:xfrm>
            <a:off x="323528" y="1340768"/>
            <a:ext cx="8064896" cy="2862322"/>
          </a:xfrm>
          <a:prstGeom prst="rect">
            <a:avLst/>
          </a:prstGeom>
          <a:blipFill>
            <a:blip r:embed="rId3" cstate="print"/>
            <a:tile tx="0" ty="0" sx="100000" sy="100000" flip="none" algn="tl"/>
          </a:blipFill>
        </p:spPr>
        <p:style>
          <a:lnRef idx="2">
            <a:schemeClr val="accent1"/>
          </a:lnRef>
          <a:fillRef idx="1">
            <a:schemeClr val="lt1"/>
          </a:fillRef>
          <a:effectRef idx="0">
            <a:schemeClr val="accent1"/>
          </a:effectRef>
          <a:fontRef idx="minor">
            <a:schemeClr val="dk1"/>
          </a:fontRef>
        </p:style>
        <p:txBody>
          <a:bodyPr wrap="square">
            <a:spAutoFit/>
          </a:bodyPr>
          <a:lstStyle/>
          <a:p>
            <a:r>
              <a:rPr lang="ru-RU" sz="2000" dirty="0" smtClean="0"/>
              <a:t>Детям в крестьянской семье внушались определенные религиозно-нравственные понятия. Внушалось детям главным образом почтение к родителям, старшим и всякого рода начальникам (поклоны при встречах). Внушалась необходимость молиться и соблюдать посты и праздники. За столом нужно было быть серьезным и не болтать, особенно о непристойных предметах. Нищим отказывать считалось грехом, и за скупость Бог мог лишить благосостояния или наказать болезнью.</a:t>
            </a:r>
            <a:endParaRPr lang="ru-RU" sz="2000" dirty="0"/>
          </a:p>
        </p:txBody>
      </p:sp>
      <p:pic>
        <p:nvPicPr>
          <p:cNvPr id="5" name="Picture 2" descr="F:\мои документы\ДОКУМЕНТЫ\ДГТУ\ФиИОПиО\картинки\zaimka-ru_remizov-retirement.jpg"/>
          <p:cNvPicPr>
            <a:picLocks noChangeAspect="1" noChangeArrowheads="1"/>
          </p:cNvPicPr>
          <p:nvPr/>
        </p:nvPicPr>
        <p:blipFill>
          <a:blip r:embed="rId4" cstate="print"/>
          <a:srcRect t="11831" b="9790"/>
          <a:stretch>
            <a:fillRect/>
          </a:stretch>
        </p:blipFill>
        <p:spPr bwMode="auto">
          <a:xfrm>
            <a:off x="3995936" y="3861048"/>
            <a:ext cx="4680520" cy="285689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Крестьянство и школа</a:t>
            </a:r>
            <a:endParaRPr lang="ru-RU" sz="2400" dirty="0"/>
          </a:p>
        </p:txBody>
      </p:sp>
      <p:sp>
        <p:nvSpPr>
          <p:cNvPr id="3" name="Прямоугольник 2"/>
          <p:cNvSpPr/>
          <p:nvPr/>
        </p:nvSpPr>
        <p:spPr>
          <a:xfrm>
            <a:off x="395536" y="1348313"/>
            <a:ext cx="8136904" cy="2554545"/>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000" dirty="0" smtClean="0"/>
              <a:t>Школы предназначались в основном для детей господствующего класса. Строго запрещалось принимать в школы детей крепостных крестьян.</a:t>
            </a:r>
            <a:br>
              <a:rPr lang="ru-RU" sz="2000" dirty="0" smtClean="0"/>
            </a:br>
            <a:r>
              <a:rPr lang="ru-RU" sz="2000" dirty="0" smtClean="0"/>
              <a:t>   Вместе с тем потребности государства: создание регулярной армии, развитие промышленности и т.д. — заставляли правительство нередко нарушать сословный принцип комплектования школы. Именно поэтому некоторым из крестьянских детей удавалось получить образование. </a:t>
            </a:r>
            <a:endParaRPr lang="ru-RU" sz="2000" dirty="0"/>
          </a:p>
        </p:txBody>
      </p:sp>
      <p:pic>
        <p:nvPicPr>
          <p:cNvPr id="6146" name="Picture 2" descr="F:\мои документы\ДОКУМЕНТЫ\ДГТУ\ФиИОПиО\картинки\kak_ychili_na_rusi.jpg"/>
          <p:cNvPicPr>
            <a:picLocks noChangeAspect="1" noChangeArrowheads="1"/>
          </p:cNvPicPr>
          <p:nvPr/>
        </p:nvPicPr>
        <p:blipFill>
          <a:blip r:embed="rId3" cstate="print"/>
          <a:srcRect t="29467" b="5201"/>
          <a:stretch>
            <a:fillRect/>
          </a:stretch>
        </p:blipFill>
        <p:spPr bwMode="auto">
          <a:xfrm>
            <a:off x="2195736" y="4149080"/>
            <a:ext cx="5715000" cy="252028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мои документы\ДОКУМЕНТЫ\ДГТУ\ФиИОПиО\картинки\deti-urok.jpg"/>
          <p:cNvPicPr>
            <a:picLocks noChangeAspect="1" noChangeArrowheads="1"/>
          </p:cNvPicPr>
          <p:nvPr/>
        </p:nvPicPr>
        <p:blipFill>
          <a:blip r:embed="rId3" cstate="print"/>
          <a:srcRect r="12709"/>
          <a:stretch>
            <a:fillRect/>
          </a:stretch>
        </p:blipFill>
        <p:spPr bwMode="auto">
          <a:xfrm>
            <a:off x="5004048" y="2492896"/>
            <a:ext cx="3708251" cy="3487737"/>
          </a:xfrm>
          <a:prstGeom prst="rect">
            <a:avLst/>
          </a:prstGeom>
          <a:noFill/>
        </p:spPr>
      </p:pic>
      <p:sp>
        <p:nvSpPr>
          <p:cNvPr id="4" name="Заголовок 3"/>
          <p:cNvSpPr>
            <a:spLocks noGrp="1"/>
          </p:cNvSpPr>
          <p:nvPr>
            <p:ph type="title"/>
          </p:nvPr>
        </p:nvSpPr>
        <p:spPr>
          <a:xfrm>
            <a:off x="467544" y="404664"/>
            <a:ext cx="7467600" cy="652934"/>
          </a:xfrm>
        </p:spPr>
        <p:style>
          <a:lnRef idx="1">
            <a:schemeClr val="accent1"/>
          </a:lnRef>
          <a:fillRef idx="2">
            <a:schemeClr val="accent1"/>
          </a:fillRef>
          <a:effectRef idx="1">
            <a:schemeClr val="accent1"/>
          </a:effectRef>
          <a:fontRef idx="minor">
            <a:schemeClr val="dk1"/>
          </a:fontRef>
        </p:style>
        <p:txBody>
          <a:bodyPr anchor="ctr">
            <a:normAutofit/>
          </a:bodyPr>
          <a:lstStyle/>
          <a:p>
            <a:pPr algn="ctr"/>
            <a:r>
              <a:rPr lang="ru-RU" sz="2400" dirty="0" smtClean="0"/>
              <a:t>Крестьянство и школа</a:t>
            </a:r>
            <a:endParaRPr lang="ru-RU" sz="2400" dirty="0"/>
          </a:p>
        </p:txBody>
      </p:sp>
      <p:sp>
        <p:nvSpPr>
          <p:cNvPr id="3" name="Прямоугольник 2"/>
          <p:cNvSpPr/>
          <p:nvPr/>
        </p:nvSpPr>
        <p:spPr>
          <a:xfrm>
            <a:off x="251520" y="1196752"/>
            <a:ext cx="5040560" cy="532453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sz="2000" dirty="0" smtClean="0"/>
              <a:t>Школ, предназначенных собственно для обучения крестьянских детей, в первой половине XVIII в. было чрезвычайно мало. Такие школы изредка встречались в селениях удельных крестьян, например, в Царском Селе, в Кузьминой слободе, в Гатчине, в селе Бобрики, но это были школы для крестьян, принадлежавших царской фамилии, в дворянских имениях их насчитывались единицы.    Все это не могло не волновать лучших представителей образованного дворянства: появляются публикации в защиту права крестьян на образование, проекты устройства народных школ.</a:t>
            </a:r>
            <a:endParaRPr lang="ru-RU"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251</TotalTime>
  <Words>1590</Words>
  <Application>Microsoft Office PowerPoint</Application>
  <PresentationFormat>Экран (4:3)</PresentationFormat>
  <Paragraphs>63</Paragraphs>
  <Slides>15</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Эркер</vt:lpstr>
      <vt:lpstr>Простонародное воспитание и народная школа</vt:lpstr>
      <vt:lpstr>Воспитание детей в крестьянской семье</vt:lpstr>
      <vt:lpstr>Воспитание детей в крестьянской семье</vt:lpstr>
      <vt:lpstr>Воспитание детей в крестьянской семье</vt:lpstr>
      <vt:lpstr>Воспитание детей в крестьянской семье</vt:lpstr>
      <vt:lpstr>Воспитание детей в крестьянской семье</vt:lpstr>
      <vt:lpstr>Воспитание детей в крестьянской семье</vt:lpstr>
      <vt:lpstr>Крестьянство и школа</vt:lpstr>
      <vt:lpstr>Крестьянство и школа</vt:lpstr>
      <vt:lpstr>Организация народного образования во второй половине XVIII в.</vt:lpstr>
      <vt:lpstr>Организация народного образования во второй половине XVIII в.</vt:lpstr>
      <vt:lpstr>Организация народного образования во второй половине XVIII в.</vt:lpstr>
      <vt:lpstr>Организация народного образования во второй половине XVIII в.</vt:lpstr>
      <vt:lpstr>Организация народного образования во второй половине XVIII в.</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Простонародное воспитание и народная школа</dc:title>
  <dc:creator>Базалий</dc:creator>
  <cp:lastModifiedBy>Власова </cp:lastModifiedBy>
  <cp:revision>29</cp:revision>
  <dcterms:created xsi:type="dcterms:W3CDTF">2014-09-28T10:27:10Z</dcterms:created>
  <dcterms:modified xsi:type="dcterms:W3CDTF">2015-04-17T10:30:09Z</dcterms:modified>
</cp:coreProperties>
</file>