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4" r:id="rId8"/>
    <p:sldId id="263" r:id="rId9"/>
    <p:sldId id="262" r:id="rId10"/>
    <p:sldId id="261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1B4C245-894B-4138-8E03-BE520E76B759}">
          <p14:sldIdLst>
            <p14:sldId id="256"/>
            <p14:sldId id="257"/>
            <p14:sldId id="258"/>
            <p14:sldId id="259"/>
            <p14:sldId id="260"/>
            <p14:sldId id="265"/>
            <p14:sldId id="264"/>
            <p14:sldId id="263"/>
            <p14:sldId id="262"/>
            <p14:sldId id="261"/>
            <p14:sldId id="266"/>
            <p14:sldId id="267"/>
            <p14:sldId id="268"/>
            <p14:sldId id="269"/>
            <p14:sldId id="27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F0092-0B3A-41B2-A7CE-57AC9A7DA051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E7AD4-F79F-4E43-ADF6-5CFC8654F2D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F0092-0B3A-41B2-A7CE-57AC9A7DA051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E7AD4-F79F-4E43-ADF6-5CFC8654F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F0092-0B3A-41B2-A7CE-57AC9A7DA051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E7AD4-F79F-4E43-ADF6-5CFC8654F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F0092-0B3A-41B2-A7CE-57AC9A7DA051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E7AD4-F79F-4E43-ADF6-5CFC8654F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F0092-0B3A-41B2-A7CE-57AC9A7DA051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6BE7AD4-F79F-4E43-ADF6-5CFC8654F2D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F0092-0B3A-41B2-A7CE-57AC9A7DA051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E7AD4-F79F-4E43-ADF6-5CFC8654F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F0092-0B3A-41B2-A7CE-57AC9A7DA051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E7AD4-F79F-4E43-ADF6-5CFC8654F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F0092-0B3A-41B2-A7CE-57AC9A7DA051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E7AD4-F79F-4E43-ADF6-5CFC8654F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F0092-0B3A-41B2-A7CE-57AC9A7DA051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E7AD4-F79F-4E43-ADF6-5CFC8654F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F0092-0B3A-41B2-A7CE-57AC9A7DA051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E7AD4-F79F-4E43-ADF6-5CFC8654F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F0092-0B3A-41B2-A7CE-57AC9A7DA051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E7AD4-F79F-4E43-ADF6-5CFC8654F2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ECF0092-0B3A-41B2-A7CE-57AC9A7DA051}" type="datetimeFigureOut">
              <a:rPr lang="ru-RU" smtClean="0"/>
              <a:t>09.01.2016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6BE7AD4-F79F-4E43-ADF6-5CFC8654F2D6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Развитие философии образования под влиянием идей </a:t>
            </a:r>
            <a:r>
              <a:rPr lang="ru-RU" dirty="0" err="1"/>
              <a:t>с.и.гессена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4437112"/>
            <a:ext cx="6400800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 smtClean="0"/>
          </a:p>
          <a:p>
            <a:r>
              <a:rPr lang="ru-RU" dirty="0" smtClean="0"/>
              <a:t>Базалий Р.В</a:t>
            </a:r>
            <a:r>
              <a:rPr lang="ru-RU" dirty="0" smtClean="0"/>
              <a:t>. –доцент кафедры </a:t>
            </a:r>
            <a:r>
              <a:rPr lang="ru-RU" dirty="0" err="1" smtClean="0"/>
              <a:t>ТиМПО</a:t>
            </a:r>
            <a:r>
              <a:rPr lang="ru-RU" dirty="0" smtClean="0"/>
              <a:t>, </a:t>
            </a:r>
            <a:r>
              <a:rPr lang="ru-RU" smtClean="0"/>
              <a:t>канд.пед.наук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487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Педагогика культуры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dirty="0"/>
              <a:t>С. И. Гессен создает цивилизационную концепцию «диалога культур» как методологию историко-культурологического анализа различных парадигм воспитания, их эволюции взаимосвязей, выявления целостной педагогической картины мира. Ученый считает, что подобный подход позволяет объяснить механизмы взаимодействия культур, «борьбы в среде культурных ценностей эпохи</a:t>
            </a:r>
            <a:r>
              <a:rPr lang="ru-RU" dirty="0" smtClean="0"/>
              <a:t>»</a:t>
            </a:r>
            <a:r>
              <a:rPr lang="ru-RU" baseline="30000" dirty="0"/>
              <a:t>.</a:t>
            </a:r>
            <a:r>
              <a:rPr lang="ru-RU" dirty="0"/>
              <a:t> Результатом подобного подхода является созданная им в «Основах» «педагогика культуры», центральными категориями которой являются ценность и личность.</a:t>
            </a:r>
          </a:p>
        </p:txBody>
      </p:sp>
    </p:spTree>
    <p:extLst>
      <p:ext uri="{BB962C8B-B14F-4D97-AF65-F5344CB8AC3E}">
        <p14:creationId xmlns:p14="http://schemas.microsoft.com/office/powerpoint/2010/main" val="1626721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Личность..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Учение о личности у С. И. Гессена складывается из ряда положений, главное среди которых – «личность обретается только через работу над сверхличными задачами</a:t>
            </a:r>
            <a:r>
              <a:rPr lang="ru-RU" dirty="0" smtClean="0"/>
              <a:t>»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068960"/>
            <a:ext cx="3140968" cy="314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364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Отзыв В. В. Зеньковского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95936" y="1600200"/>
            <a:ext cx="4680520" cy="4709160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dirty="0"/>
              <a:t>В. В. Зеньковский отмечает близость </a:t>
            </a:r>
            <a:r>
              <a:rPr lang="ru-RU" dirty="0" smtClean="0"/>
              <a:t>положения Гессена учению </a:t>
            </a:r>
            <a:r>
              <a:rPr lang="ru-RU" dirty="0"/>
              <a:t>о личности </a:t>
            </a:r>
            <a:r>
              <a:rPr lang="ru-RU" dirty="0" smtClean="0"/>
              <a:t>В. </a:t>
            </a:r>
            <a:r>
              <a:rPr lang="ru-RU" dirty="0"/>
              <a:t>Соловьева, подчеркивая при этом и их разницу: «для Соловьева было два «просвечивающих» в эмпирическом человеке начала: добро и зло; у Гессена </a:t>
            </a:r>
            <a:r>
              <a:rPr lang="ru-RU" dirty="0" smtClean="0"/>
              <a:t>же </a:t>
            </a:r>
            <a:r>
              <a:rPr lang="ru-RU" dirty="0"/>
              <a:t>«духовный» мир всегда мыслится как добро»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348880"/>
            <a:ext cx="19050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4069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Теория нравственного и правового образования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dirty="0"/>
              <a:t>Теория нравственного и правового образования излагается С. И. Гессеном подробно и глубоко: от четкого определения целей и задач нравственного образования – развитие свободы и личности, до разработки основных ступеней нравственного образования: аномии (или теории дошкольного образования); гетерономии (или теории школы) с подробным анализом понятий «авторитет», «свобода», идей трудовой школы; автономии (или теории внешкольного образования как свободного самообразования).</a:t>
            </a:r>
          </a:p>
        </p:txBody>
      </p:sp>
    </p:spTree>
    <p:extLst>
      <p:ext uri="{BB962C8B-B14F-4D97-AF65-F5344CB8AC3E}">
        <p14:creationId xmlns:p14="http://schemas.microsoft.com/office/powerpoint/2010/main" val="8689002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22114"/>
          </a:xfrm>
        </p:spPr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709160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dirty="0"/>
              <a:t>Таким образом, С. И. Гессен соотносил образовательные слои со ступенями индивидуального развития личности. </a:t>
            </a:r>
            <a:r>
              <a:rPr lang="ru-RU" dirty="0" smtClean="0"/>
              <a:t>Он </a:t>
            </a:r>
            <a:r>
              <a:rPr lang="ru-RU" dirty="0"/>
              <a:t>различает три состояния человеческого бытия: естественное, социальное и нравственное, и определяет их как аномию (беззаконие), </a:t>
            </a:r>
            <a:r>
              <a:rPr lang="ru-RU" dirty="0" err="1"/>
              <a:t>геретономию</a:t>
            </a:r>
            <a:r>
              <a:rPr lang="ru-RU" dirty="0"/>
              <a:t> (</a:t>
            </a:r>
            <a:r>
              <a:rPr lang="ru-RU" dirty="0" err="1"/>
              <a:t>чужезаконность</a:t>
            </a:r>
            <a:r>
              <a:rPr lang="ru-RU" dirty="0"/>
              <a:t>) и автономию (</a:t>
            </a:r>
            <a:r>
              <a:rPr lang="ru-RU" dirty="0" err="1"/>
              <a:t>самозаконность</a:t>
            </a:r>
            <a:r>
              <a:rPr lang="ru-RU" dirty="0"/>
              <a:t>). Каждое из состояний, по мнению ученого, является господствующим в определенном возрасте как определенного индивида, так и для общества в целом.</a:t>
            </a:r>
          </a:p>
        </p:txBody>
      </p:sp>
    </p:spTree>
    <p:extLst>
      <p:ext uri="{BB962C8B-B14F-4D97-AF65-F5344CB8AC3E}">
        <p14:creationId xmlns:p14="http://schemas.microsoft.com/office/powerpoint/2010/main" val="18631190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564904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9761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Становление философских и педагогических воззрений С. И. Гессена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204864"/>
            <a:ext cx="4176464" cy="4176464"/>
          </a:xfrm>
        </p:spPr>
        <p:txBody>
          <a:bodyPr>
            <a:normAutofit fontScale="85000" lnSpcReduction="20000"/>
          </a:bodyPr>
          <a:lstStyle/>
          <a:p>
            <a:pPr marL="137160" indent="0">
              <a:buNone/>
            </a:pPr>
            <a:r>
              <a:rPr lang="ru-RU" dirty="0"/>
              <a:t>Формирование концептуальных основ философско-педагогической системы С. И. Гессена приходится на первые десятилетия ХХ века, время наиболее сложное и противоречивое, время аксиологических и социальных революций, время смены мировоззренческих парадигм как в России, так и в Европе.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296" y="1988840"/>
            <a:ext cx="3070662" cy="4060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662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Становлении </a:t>
            </a:r>
            <a:r>
              <a:rPr lang="ru-RU" dirty="0"/>
              <a:t>философско-педагогической концепции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ru-RU" dirty="0"/>
              <a:t> В становлении философско-педагогической концепции С. И. Гессена тщательный анализ основных течений новой гуманистической парадигмы в педагогике России и Западной Европы оказывается необычайно плодотворным. Творчески переосмысляя ее основополагающие принципы, С. И. Гессен во многом реализует их в собственной образовательной концепции, способствуя тем самым становлению гуманистической парадигмы в России</a:t>
            </a:r>
          </a:p>
        </p:txBody>
      </p:sp>
    </p:spTree>
    <p:extLst>
      <p:ext uri="{BB962C8B-B14F-4D97-AF65-F5344CB8AC3E}">
        <p14:creationId xmlns:p14="http://schemas.microsoft.com/office/powerpoint/2010/main" val="303881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Направление работ Гессена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546848" cy="4709160"/>
          </a:xfrm>
        </p:spPr>
        <p:txBody>
          <a:bodyPr>
            <a:normAutofit fontScale="70000" lnSpcReduction="20000"/>
          </a:bodyPr>
          <a:lstStyle/>
          <a:p>
            <a:pPr marL="137160" indent="0">
              <a:buNone/>
            </a:pPr>
            <a:r>
              <a:rPr lang="ru-RU" dirty="0"/>
              <a:t>В Германии на философских отделениях </a:t>
            </a:r>
            <a:r>
              <a:rPr lang="ru-RU" dirty="0" err="1"/>
              <a:t>Гейдельбергского</a:t>
            </a:r>
            <a:r>
              <a:rPr lang="ru-RU" dirty="0"/>
              <a:t> (1905 – 1906 гг. ) и </a:t>
            </a:r>
            <a:r>
              <a:rPr lang="ru-RU" dirty="0" err="1"/>
              <a:t>Фрейбургского</a:t>
            </a:r>
            <a:r>
              <a:rPr lang="ru-RU" dirty="0"/>
              <a:t> (1906 – 1909 гг. ) университетов  «Определился характер моей последующей работы и направление моего философского развития на долгие годы вперед</a:t>
            </a:r>
            <a:r>
              <a:rPr lang="ru-RU" dirty="0" smtClean="0"/>
              <a:t>»</a:t>
            </a:r>
            <a:endParaRPr lang="ru-RU" baseline="30000" dirty="0"/>
          </a:p>
          <a:p>
            <a:pPr marL="137160" indent="0">
              <a:buNone/>
            </a:pPr>
            <a:r>
              <a:rPr lang="ru-RU" dirty="0" smtClean="0"/>
              <a:t>С. </a:t>
            </a:r>
            <a:r>
              <a:rPr lang="ru-RU" dirty="0"/>
              <a:t>И. Гессен становится активным сторонником и проповедником неокантианского направления в философии, во многом определившего главные составляющие его будущей философско-педагогической концепции.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225" y="2348880"/>
            <a:ext cx="3645975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015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Влияние </a:t>
            </a:r>
            <a:r>
              <a:rPr lang="ru-RU" dirty="0" err="1"/>
              <a:t>Н</a:t>
            </a:r>
            <a:r>
              <a:rPr lang="ru-RU" dirty="0" err="1" smtClean="0"/>
              <a:t>аторпа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5137487" cy="4709160"/>
          </a:xfrm>
        </p:spPr>
        <p:txBody>
          <a:bodyPr/>
          <a:lstStyle/>
          <a:p>
            <a:pPr marL="137160" indent="0">
              <a:buNone/>
            </a:pPr>
            <a:r>
              <a:rPr lang="ru-RU" dirty="0"/>
              <a:t>Особенно важное влияние оказывает на него книга П. </a:t>
            </a:r>
            <a:r>
              <a:rPr lang="ru-RU" dirty="0" err="1"/>
              <a:t>Наторпа</a:t>
            </a:r>
            <a:r>
              <a:rPr lang="ru-RU" dirty="0"/>
              <a:t> «Философия как основа педагогики» , к которой он часто обращается в своих «Основах педагогики», соглашаясь или полемизируя.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687" y="1412776"/>
            <a:ext cx="3115016" cy="471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631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640"/>
            <a:ext cx="4968552" cy="6552728"/>
          </a:xfrm>
        </p:spPr>
        <p:txBody>
          <a:bodyPr/>
          <a:lstStyle/>
          <a:p>
            <a:pPr marL="137160" indent="0">
              <a:buNone/>
            </a:pPr>
            <a:r>
              <a:rPr lang="ru-RU" dirty="0" smtClean="0"/>
              <a:t>Основополагающими </a:t>
            </a:r>
            <a:r>
              <a:rPr lang="ru-RU" dirty="0"/>
              <a:t>для </a:t>
            </a:r>
            <a:r>
              <a:rPr lang="ru-RU" dirty="0" err="1"/>
              <a:t>фрейбургской</a:t>
            </a:r>
            <a:r>
              <a:rPr lang="ru-RU" dirty="0"/>
              <a:t> школы становятся  понятия «значимость» и «ценность». Философия трактуется прежде всего как учение о ценностях, что оказывается затем принципиально важным как для философской, так и для образовательной концепции С. И. Гессена.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764704"/>
            <a:ext cx="3451860" cy="4564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806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«Основы педагогики»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ru-RU" dirty="0"/>
              <a:t> Творческим достижением является написание и издание «Основ педагогики». Этот фундаментальный труд, вскоре принесший С. И. Гессену европейскую известность, являясь, с одной стороны, осмыслением наработанного педагогического опыта и интеграцией накопившегося теоретического материала, представляет, с другой стороны, и наиболее полное отражение философской системы мыслителя.</a:t>
            </a:r>
          </a:p>
        </p:txBody>
      </p:sp>
    </p:spTree>
    <p:extLst>
      <p:ext uri="{BB962C8B-B14F-4D97-AF65-F5344CB8AC3E}">
        <p14:creationId xmlns:p14="http://schemas.microsoft.com/office/powerpoint/2010/main" val="780896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4"/>
            <a:ext cx="4925144" cy="5141208"/>
          </a:xfrm>
        </p:spPr>
        <p:txBody>
          <a:bodyPr>
            <a:normAutofit fontScale="85000" lnSpcReduction="10000"/>
          </a:bodyPr>
          <a:lstStyle/>
          <a:p>
            <a:pPr marL="137160" indent="0">
              <a:buNone/>
            </a:pPr>
            <a:r>
              <a:rPr lang="ru-RU" dirty="0"/>
              <a:t>Определяя основную задачу книги как «возможность явить практическую мощь философии и показать, что самые отвлеченные философские вопросы имеют практическое жизненное значение, что пренебрежение философским знанием мстит за себя в жизни не менее, чем игнорирование законов природы» </a:t>
            </a:r>
            <a:endParaRPr lang="ru-RU" baseline="30000" dirty="0"/>
          </a:p>
          <a:p>
            <a:pPr marL="137160" indent="0">
              <a:buNone/>
            </a:pPr>
            <a:r>
              <a:rPr lang="ru-RU" dirty="0" smtClean="0"/>
              <a:t>С</a:t>
            </a:r>
            <a:r>
              <a:rPr lang="ru-RU" dirty="0"/>
              <a:t>. И. Гессен стремится даже самые частные и конкретные вопросы педагогики возвести к чисто философским проблемам. 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144" y="764704"/>
            <a:ext cx="3168352" cy="4847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8580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5096"/>
            <a:ext cx="8229600" cy="1143000"/>
          </a:xfrm>
        </p:spPr>
        <p:txBody>
          <a:bodyPr/>
          <a:lstStyle/>
          <a:p>
            <a:r>
              <a:rPr lang="ru-RU" dirty="0" smtClean="0"/>
              <a:t>Содержание труда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709160"/>
          </a:xfrm>
        </p:spPr>
        <p:txBody>
          <a:bodyPr/>
          <a:lstStyle/>
          <a:p>
            <a:pPr marL="13716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Круг проблем, разрабатываемых в «Основах педагогики», чрезвычайно широк. Прежде всего, это обоснование педагогики как прикладной философии через понятия культуры, цивилизации, гражданственности и образованности.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306847"/>
            <a:ext cx="4464496" cy="3253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5689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34</TotalTime>
  <Words>487</Words>
  <Application>Microsoft Office PowerPoint</Application>
  <PresentationFormat>Экран (4:3)</PresentationFormat>
  <Paragraphs>30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Развитие философии образования под влиянием идей с.и.гессена</vt:lpstr>
      <vt:lpstr>Становление философских и педагогических воззрений С. И. Гессена </vt:lpstr>
      <vt:lpstr>Становлении философско-педагогической концепции</vt:lpstr>
      <vt:lpstr>Направление работ Гессена</vt:lpstr>
      <vt:lpstr>Влияние Наторпа</vt:lpstr>
      <vt:lpstr>Презентация PowerPoint</vt:lpstr>
      <vt:lpstr>«Основы педагогики»</vt:lpstr>
      <vt:lpstr>Презентация PowerPoint</vt:lpstr>
      <vt:lpstr>Содержание труда</vt:lpstr>
      <vt:lpstr>Педагогика культуры</vt:lpstr>
      <vt:lpstr>Личность..</vt:lpstr>
      <vt:lpstr>Отзыв В. В. Зеньковского</vt:lpstr>
      <vt:lpstr>Теория нравственного и правового образования</vt:lpstr>
      <vt:lpstr>Заключение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философии образования под влиянием идей гессена с.и.</dc:title>
  <dc:creator>Катя</dc:creator>
  <cp:lastModifiedBy>ASUS</cp:lastModifiedBy>
  <cp:revision>5</cp:revision>
  <dcterms:created xsi:type="dcterms:W3CDTF">2015-11-07T09:15:34Z</dcterms:created>
  <dcterms:modified xsi:type="dcterms:W3CDTF">2016-01-09T06:43:01Z</dcterms:modified>
</cp:coreProperties>
</file>