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5" r:id="rId2"/>
    <p:sldMasterId id="2147483697" r:id="rId3"/>
  </p:sldMasterIdLst>
  <p:notesMasterIdLst>
    <p:notesMasterId r:id="rId20"/>
  </p:notesMasterIdLst>
  <p:sldIdLst>
    <p:sldId id="273" r:id="rId4"/>
    <p:sldId id="317" r:id="rId5"/>
    <p:sldId id="318" r:id="rId6"/>
    <p:sldId id="327" r:id="rId7"/>
    <p:sldId id="319" r:id="rId8"/>
    <p:sldId id="328" r:id="rId9"/>
    <p:sldId id="320" r:id="rId10"/>
    <p:sldId id="329" r:id="rId11"/>
    <p:sldId id="321" r:id="rId12"/>
    <p:sldId id="330" r:id="rId13"/>
    <p:sldId id="323" r:id="rId14"/>
    <p:sldId id="331" r:id="rId15"/>
    <p:sldId id="324" r:id="rId16"/>
    <p:sldId id="325" r:id="rId17"/>
    <p:sldId id="332" r:id="rId18"/>
    <p:sldId id="286" r:id="rId19"/>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E16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99140" autoAdjust="0"/>
  </p:normalViewPr>
  <p:slideViewPr>
    <p:cSldViewPr snapToGrid="0">
      <p:cViewPr varScale="1">
        <p:scale>
          <a:sx n="68" d="100"/>
          <a:sy n="68" d="100"/>
        </p:scale>
        <p:origin x="-1086"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FF0C50-C553-4F78-8B3E-7881B52EF23E}" type="datetimeFigureOut">
              <a:rPr lang="ru-RU" smtClean="0"/>
              <a:pPr/>
              <a:t>04.01.2016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CE3BE1-C836-4143-8962-DDB52E8EAE93}" type="slidenum">
              <a:rPr lang="ru-RU" smtClean="0"/>
              <a:pPr/>
              <a:t>‹#›</a:t>
            </a:fld>
            <a:endParaRPr lang="ru-RU"/>
          </a:p>
        </p:txBody>
      </p:sp>
    </p:spTree>
    <p:extLst>
      <p:ext uri="{BB962C8B-B14F-4D97-AF65-F5344CB8AC3E}">
        <p14:creationId xmlns:p14="http://schemas.microsoft.com/office/powerpoint/2010/main" val="2208503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Среди методов организации современной </a:t>
            </a:r>
            <a:r>
              <a:rPr lang="ru-RU" sz="1200" kern="1200" dirty="0" err="1" smtClean="0">
                <a:solidFill>
                  <a:schemeClr val="tx1"/>
                </a:solidFill>
                <a:latin typeface="+mn-lt"/>
                <a:ea typeface="+mn-ea"/>
                <a:cs typeface="+mn-cs"/>
              </a:rPr>
              <a:t>андрагогической</a:t>
            </a:r>
            <a:r>
              <a:rPr lang="ru-RU" sz="1200" kern="1200" dirty="0" smtClean="0">
                <a:solidFill>
                  <a:schemeClr val="tx1"/>
                </a:solidFill>
                <a:latin typeface="+mn-lt"/>
                <a:ea typeface="+mn-ea"/>
                <a:cs typeface="+mn-cs"/>
              </a:rPr>
              <a:t> практики следует выделить в качестве наиболее продуктивных:</a:t>
            </a:r>
          </a:p>
          <a:p>
            <a:r>
              <a:rPr lang="ru-RU" sz="1200" kern="1200" dirty="0" smtClean="0">
                <a:solidFill>
                  <a:schemeClr val="tx1"/>
                </a:solidFill>
                <a:latin typeface="+mn-lt"/>
                <a:ea typeface="+mn-ea"/>
                <a:cs typeface="+mn-cs"/>
              </a:rPr>
              <a:t>имитационное моделирование, которое позволяет создавать в процессе группового обучения ситуации, отражающие реальную проблематику взрослого человека и способствующие ее разрешению;</a:t>
            </a:r>
          </a:p>
          <a:p>
            <a:r>
              <a:rPr lang="ru-RU" sz="1200" kern="1200" dirty="0" smtClean="0">
                <a:solidFill>
                  <a:schemeClr val="tx1"/>
                </a:solidFill>
                <a:latin typeface="+mn-lt"/>
                <a:ea typeface="+mn-ea"/>
                <a:cs typeface="+mn-cs"/>
              </a:rPr>
              <a:t>проектирование как целенаправленное прогностическое изменение действительности в ходе образовательного процесса;</a:t>
            </a:r>
          </a:p>
          <a:p>
            <a:r>
              <a:rPr lang="ru-RU" sz="1200" kern="1200" dirty="0" smtClean="0">
                <a:solidFill>
                  <a:schemeClr val="tx1"/>
                </a:solidFill>
                <a:latin typeface="+mn-lt"/>
                <a:ea typeface="+mn-ea"/>
                <a:cs typeface="+mn-cs"/>
              </a:rPr>
              <a:t>различные виды рефлексии, позволяющие осмыслять, оценивать, корректировать имеющийся профессионально-личностный опыт;</a:t>
            </a:r>
          </a:p>
          <a:p>
            <a:r>
              <a:rPr lang="ru-RU" sz="1200" kern="1200" dirty="0" smtClean="0">
                <a:solidFill>
                  <a:schemeClr val="tx1"/>
                </a:solidFill>
                <a:latin typeface="+mn-lt"/>
                <a:ea typeface="+mn-ea"/>
                <a:cs typeface="+mn-cs"/>
              </a:rPr>
              <a:t>программирование и алгоритмизацию, на основе которых реализуется полное усвоение необходимой информации.</a:t>
            </a:r>
          </a:p>
          <a:p>
            <a:endParaRPr lang="ru-RU" dirty="0"/>
          </a:p>
        </p:txBody>
      </p:sp>
      <p:sp>
        <p:nvSpPr>
          <p:cNvPr id="4" name="Номер слайда 3"/>
          <p:cNvSpPr>
            <a:spLocks noGrp="1"/>
          </p:cNvSpPr>
          <p:nvPr>
            <p:ph type="sldNum" sz="quarter" idx="10"/>
          </p:nvPr>
        </p:nvSpPr>
        <p:spPr/>
        <p:txBody>
          <a:bodyPr/>
          <a:lstStyle/>
          <a:p>
            <a:fld id="{88CE3BE1-C836-4143-8962-DDB52E8EAE93}" type="slidenum">
              <a:rPr lang="ru-RU" smtClean="0"/>
              <a:pPr/>
              <a:t>2</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Среди методов организации современной </a:t>
            </a:r>
            <a:r>
              <a:rPr lang="ru-RU" sz="1200" kern="1200" dirty="0" err="1" smtClean="0">
                <a:solidFill>
                  <a:schemeClr val="tx1"/>
                </a:solidFill>
                <a:latin typeface="+mn-lt"/>
                <a:ea typeface="+mn-ea"/>
                <a:cs typeface="+mn-cs"/>
              </a:rPr>
              <a:t>андрагогической</a:t>
            </a:r>
            <a:r>
              <a:rPr lang="ru-RU" sz="1200" kern="1200" dirty="0" smtClean="0">
                <a:solidFill>
                  <a:schemeClr val="tx1"/>
                </a:solidFill>
                <a:latin typeface="+mn-lt"/>
                <a:ea typeface="+mn-ea"/>
                <a:cs typeface="+mn-cs"/>
              </a:rPr>
              <a:t> практики следует выделить в качестве наиболее продуктивных:</a:t>
            </a:r>
          </a:p>
          <a:p>
            <a:r>
              <a:rPr lang="ru-RU" sz="1200" kern="1200" dirty="0" smtClean="0">
                <a:solidFill>
                  <a:schemeClr val="tx1"/>
                </a:solidFill>
                <a:latin typeface="+mn-lt"/>
                <a:ea typeface="+mn-ea"/>
                <a:cs typeface="+mn-cs"/>
              </a:rPr>
              <a:t>имитационное моделирование, которое позволяет создавать в процессе группового обучения ситуации, отражающие реальную проблематику взрослого человека и способствующие ее разрешению;</a:t>
            </a:r>
          </a:p>
          <a:p>
            <a:r>
              <a:rPr lang="ru-RU" sz="1200" kern="1200" dirty="0" smtClean="0">
                <a:solidFill>
                  <a:schemeClr val="tx1"/>
                </a:solidFill>
                <a:latin typeface="+mn-lt"/>
                <a:ea typeface="+mn-ea"/>
                <a:cs typeface="+mn-cs"/>
              </a:rPr>
              <a:t>проектирование как целенаправленное прогностическое изменение действительности в ходе образовательного процесса;</a:t>
            </a:r>
          </a:p>
          <a:p>
            <a:r>
              <a:rPr lang="ru-RU" sz="1200" kern="1200" dirty="0" smtClean="0">
                <a:solidFill>
                  <a:schemeClr val="tx1"/>
                </a:solidFill>
                <a:latin typeface="+mn-lt"/>
                <a:ea typeface="+mn-ea"/>
                <a:cs typeface="+mn-cs"/>
              </a:rPr>
              <a:t>различные виды рефлексии, позволяющие осмыслять, оценивать, корректировать имеющийся профессионально-личностный опыт;</a:t>
            </a:r>
          </a:p>
          <a:p>
            <a:r>
              <a:rPr lang="ru-RU" sz="1200" kern="1200" dirty="0" smtClean="0">
                <a:solidFill>
                  <a:schemeClr val="tx1"/>
                </a:solidFill>
                <a:latin typeface="+mn-lt"/>
                <a:ea typeface="+mn-ea"/>
                <a:cs typeface="+mn-cs"/>
              </a:rPr>
              <a:t>программирование и алгоритмизацию, на основе которых реализуется полное усвоение необходимой информации.</a:t>
            </a:r>
          </a:p>
          <a:p>
            <a:endParaRPr lang="ru-RU" dirty="0"/>
          </a:p>
        </p:txBody>
      </p:sp>
      <p:sp>
        <p:nvSpPr>
          <p:cNvPr id="4" name="Номер слайда 3"/>
          <p:cNvSpPr>
            <a:spLocks noGrp="1"/>
          </p:cNvSpPr>
          <p:nvPr>
            <p:ph type="sldNum" sz="quarter" idx="10"/>
          </p:nvPr>
        </p:nvSpPr>
        <p:spPr/>
        <p:txBody>
          <a:bodyPr/>
          <a:lstStyle/>
          <a:p>
            <a:fld id="{88CE3BE1-C836-4143-8962-DDB52E8EAE93}" type="slidenum">
              <a:rPr lang="ru-RU" smtClean="0"/>
              <a:pPr/>
              <a:t>11</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Среди методов организации современной </a:t>
            </a:r>
            <a:r>
              <a:rPr lang="ru-RU" sz="1200" kern="1200" dirty="0" err="1" smtClean="0">
                <a:solidFill>
                  <a:schemeClr val="tx1"/>
                </a:solidFill>
                <a:latin typeface="+mn-lt"/>
                <a:ea typeface="+mn-ea"/>
                <a:cs typeface="+mn-cs"/>
              </a:rPr>
              <a:t>андрагогической</a:t>
            </a:r>
            <a:r>
              <a:rPr lang="ru-RU" sz="1200" kern="1200" dirty="0" smtClean="0">
                <a:solidFill>
                  <a:schemeClr val="tx1"/>
                </a:solidFill>
                <a:latin typeface="+mn-lt"/>
                <a:ea typeface="+mn-ea"/>
                <a:cs typeface="+mn-cs"/>
              </a:rPr>
              <a:t> практики следует выделить в качестве наиболее продуктивных:</a:t>
            </a:r>
          </a:p>
          <a:p>
            <a:r>
              <a:rPr lang="ru-RU" sz="1200" kern="1200" dirty="0" smtClean="0">
                <a:solidFill>
                  <a:schemeClr val="tx1"/>
                </a:solidFill>
                <a:latin typeface="+mn-lt"/>
                <a:ea typeface="+mn-ea"/>
                <a:cs typeface="+mn-cs"/>
              </a:rPr>
              <a:t>имитационное моделирование, которое позволяет создавать в процессе группового обучения ситуации, отражающие реальную проблематику взрослого человека и способствующие ее разрешению;</a:t>
            </a:r>
          </a:p>
          <a:p>
            <a:r>
              <a:rPr lang="ru-RU" sz="1200" kern="1200" dirty="0" smtClean="0">
                <a:solidFill>
                  <a:schemeClr val="tx1"/>
                </a:solidFill>
                <a:latin typeface="+mn-lt"/>
                <a:ea typeface="+mn-ea"/>
                <a:cs typeface="+mn-cs"/>
              </a:rPr>
              <a:t>проектирование как целенаправленное прогностическое изменение действительности в ходе образовательного процесса;</a:t>
            </a:r>
          </a:p>
          <a:p>
            <a:r>
              <a:rPr lang="ru-RU" sz="1200" kern="1200" dirty="0" smtClean="0">
                <a:solidFill>
                  <a:schemeClr val="tx1"/>
                </a:solidFill>
                <a:latin typeface="+mn-lt"/>
                <a:ea typeface="+mn-ea"/>
                <a:cs typeface="+mn-cs"/>
              </a:rPr>
              <a:t>различные виды рефлексии, позволяющие осмыслять, оценивать, корректировать имеющийся профессионально-личностный опыт;</a:t>
            </a:r>
          </a:p>
          <a:p>
            <a:r>
              <a:rPr lang="ru-RU" sz="1200" kern="1200" dirty="0" smtClean="0">
                <a:solidFill>
                  <a:schemeClr val="tx1"/>
                </a:solidFill>
                <a:latin typeface="+mn-lt"/>
                <a:ea typeface="+mn-ea"/>
                <a:cs typeface="+mn-cs"/>
              </a:rPr>
              <a:t>программирование и алгоритмизацию, на основе которых реализуется полное усвоение необходимой информации.</a:t>
            </a:r>
          </a:p>
          <a:p>
            <a:endParaRPr lang="ru-RU" dirty="0"/>
          </a:p>
        </p:txBody>
      </p:sp>
      <p:sp>
        <p:nvSpPr>
          <p:cNvPr id="4" name="Номер слайда 3"/>
          <p:cNvSpPr>
            <a:spLocks noGrp="1"/>
          </p:cNvSpPr>
          <p:nvPr>
            <p:ph type="sldNum" sz="quarter" idx="10"/>
          </p:nvPr>
        </p:nvSpPr>
        <p:spPr/>
        <p:txBody>
          <a:bodyPr/>
          <a:lstStyle/>
          <a:p>
            <a:fld id="{88CE3BE1-C836-4143-8962-DDB52E8EAE93}" type="slidenum">
              <a:rPr lang="ru-RU" smtClean="0"/>
              <a:pPr/>
              <a:t>12</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Среди методов организации современной </a:t>
            </a:r>
            <a:r>
              <a:rPr lang="ru-RU" sz="1200" kern="1200" dirty="0" err="1" smtClean="0">
                <a:solidFill>
                  <a:schemeClr val="tx1"/>
                </a:solidFill>
                <a:latin typeface="+mn-lt"/>
                <a:ea typeface="+mn-ea"/>
                <a:cs typeface="+mn-cs"/>
              </a:rPr>
              <a:t>андрагогической</a:t>
            </a:r>
            <a:r>
              <a:rPr lang="ru-RU" sz="1200" kern="1200" dirty="0" smtClean="0">
                <a:solidFill>
                  <a:schemeClr val="tx1"/>
                </a:solidFill>
                <a:latin typeface="+mn-lt"/>
                <a:ea typeface="+mn-ea"/>
                <a:cs typeface="+mn-cs"/>
              </a:rPr>
              <a:t> практики следует выделить в качестве наиболее продуктивных:</a:t>
            </a:r>
          </a:p>
          <a:p>
            <a:r>
              <a:rPr lang="ru-RU" sz="1200" kern="1200" dirty="0" smtClean="0">
                <a:solidFill>
                  <a:schemeClr val="tx1"/>
                </a:solidFill>
                <a:latin typeface="+mn-lt"/>
                <a:ea typeface="+mn-ea"/>
                <a:cs typeface="+mn-cs"/>
              </a:rPr>
              <a:t>имитационное моделирование, которое позволяет создавать в процессе группового обучения ситуации, отражающие реальную проблематику взрослого человека и способствующие ее разрешению;</a:t>
            </a:r>
          </a:p>
          <a:p>
            <a:r>
              <a:rPr lang="ru-RU" sz="1200" kern="1200" dirty="0" smtClean="0">
                <a:solidFill>
                  <a:schemeClr val="tx1"/>
                </a:solidFill>
                <a:latin typeface="+mn-lt"/>
                <a:ea typeface="+mn-ea"/>
                <a:cs typeface="+mn-cs"/>
              </a:rPr>
              <a:t>проектирование как целенаправленное прогностическое изменение действительности в ходе образовательного процесса;</a:t>
            </a:r>
          </a:p>
          <a:p>
            <a:r>
              <a:rPr lang="ru-RU" sz="1200" kern="1200" dirty="0" smtClean="0">
                <a:solidFill>
                  <a:schemeClr val="tx1"/>
                </a:solidFill>
                <a:latin typeface="+mn-lt"/>
                <a:ea typeface="+mn-ea"/>
                <a:cs typeface="+mn-cs"/>
              </a:rPr>
              <a:t>различные виды рефлексии, позволяющие осмыслять, оценивать, корректировать имеющийся профессионально-личностный опыт;</a:t>
            </a:r>
          </a:p>
          <a:p>
            <a:r>
              <a:rPr lang="ru-RU" sz="1200" kern="1200" dirty="0" smtClean="0">
                <a:solidFill>
                  <a:schemeClr val="tx1"/>
                </a:solidFill>
                <a:latin typeface="+mn-lt"/>
                <a:ea typeface="+mn-ea"/>
                <a:cs typeface="+mn-cs"/>
              </a:rPr>
              <a:t>программирование и алгоритмизацию, на основе которых реализуется полное усвоение необходимой информации.</a:t>
            </a:r>
          </a:p>
          <a:p>
            <a:endParaRPr lang="ru-RU" dirty="0"/>
          </a:p>
        </p:txBody>
      </p:sp>
      <p:sp>
        <p:nvSpPr>
          <p:cNvPr id="4" name="Номер слайда 3"/>
          <p:cNvSpPr>
            <a:spLocks noGrp="1"/>
          </p:cNvSpPr>
          <p:nvPr>
            <p:ph type="sldNum" sz="quarter" idx="10"/>
          </p:nvPr>
        </p:nvSpPr>
        <p:spPr/>
        <p:txBody>
          <a:bodyPr/>
          <a:lstStyle/>
          <a:p>
            <a:fld id="{88CE3BE1-C836-4143-8962-DDB52E8EAE93}" type="slidenum">
              <a:rPr lang="ru-RU" smtClean="0"/>
              <a:pPr/>
              <a:t>13</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Среди методов организации современной </a:t>
            </a:r>
            <a:r>
              <a:rPr lang="ru-RU" sz="1200" kern="1200" dirty="0" err="1" smtClean="0">
                <a:solidFill>
                  <a:schemeClr val="tx1"/>
                </a:solidFill>
                <a:latin typeface="+mn-lt"/>
                <a:ea typeface="+mn-ea"/>
                <a:cs typeface="+mn-cs"/>
              </a:rPr>
              <a:t>андрагогической</a:t>
            </a:r>
            <a:r>
              <a:rPr lang="ru-RU" sz="1200" kern="1200" dirty="0" smtClean="0">
                <a:solidFill>
                  <a:schemeClr val="tx1"/>
                </a:solidFill>
                <a:latin typeface="+mn-lt"/>
                <a:ea typeface="+mn-ea"/>
                <a:cs typeface="+mn-cs"/>
              </a:rPr>
              <a:t> практики следует выделить в качестве наиболее продуктивных:</a:t>
            </a:r>
          </a:p>
          <a:p>
            <a:r>
              <a:rPr lang="ru-RU" sz="1200" kern="1200" dirty="0" smtClean="0">
                <a:solidFill>
                  <a:schemeClr val="tx1"/>
                </a:solidFill>
                <a:latin typeface="+mn-lt"/>
                <a:ea typeface="+mn-ea"/>
                <a:cs typeface="+mn-cs"/>
              </a:rPr>
              <a:t>имитационное моделирование, которое позволяет создавать в процессе группового обучения ситуации, отражающие реальную проблематику взрослого человека и способствующие ее разрешению;</a:t>
            </a:r>
          </a:p>
          <a:p>
            <a:r>
              <a:rPr lang="ru-RU" sz="1200" kern="1200" dirty="0" smtClean="0">
                <a:solidFill>
                  <a:schemeClr val="tx1"/>
                </a:solidFill>
                <a:latin typeface="+mn-lt"/>
                <a:ea typeface="+mn-ea"/>
                <a:cs typeface="+mn-cs"/>
              </a:rPr>
              <a:t>проектирование как целенаправленное прогностическое изменение действительности в ходе образовательного процесса;</a:t>
            </a:r>
          </a:p>
          <a:p>
            <a:r>
              <a:rPr lang="ru-RU" sz="1200" kern="1200" dirty="0" smtClean="0">
                <a:solidFill>
                  <a:schemeClr val="tx1"/>
                </a:solidFill>
                <a:latin typeface="+mn-lt"/>
                <a:ea typeface="+mn-ea"/>
                <a:cs typeface="+mn-cs"/>
              </a:rPr>
              <a:t>различные виды рефлексии, позволяющие осмыслять, оценивать, корректировать имеющийся профессионально-личностный опыт;</a:t>
            </a:r>
          </a:p>
          <a:p>
            <a:r>
              <a:rPr lang="ru-RU" sz="1200" kern="1200" dirty="0" smtClean="0">
                <a:solidFill>
                  <a:schemeClr val="tx1"/>
                </a:solidFill>
                <a:latin typeface="+mn-lt"/>
                <a:ea typeface="+mn-ea"/>
                <a:cs typeface="+mn-cs"/>
              </a:rPr>
              <a:t>программирование и алгоритмизацию, на основе которых реализуется полное усвоение необходимой информации.</a:t>
            </a:r>
          </a:p>
          <a:p>
            <a:endParaRPr lang="ru-RU" dirty="0"/>
          </a:p>
        </p:txBody>
      </p:sp>
      <p:sp>
        <p:nvSpPr>
          <p:cNvPr id="4" name="Номер слайда 3"/>
          <p:cNvSpPr>
            <a:spLocks noGrp="1"/>
          </p:cNvSpPr>
          <p:nvPr>
            <p:ph type="sldNum" sz="quarter" idx="10"/>
          </p:nvPr>
        </p:nvSpPr>
        <p:spPr/>
        <p:txBody>
          <a:bodyPr/>
          <a:lstStyle/>
          <a:p>
            <a:fld id="{88CE3BE1-C836-4143-8962-DDB52E8EAE93}" type="slidenum">
              <a:rPr lang="ru-RU" smtClean="0"/>
              <a:pPr/>
              <a:t>14</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Среди методов организации современной </a:t>
            </a:r>
            <a:r>
              <a:rPr lang="ru-RU" sz="1200" kern="1200" dirty="0" err="1" smtClean="0">
                <a:solidFill>
                  <a:schemeClr val="tx1"/>
                </a:solidFill>
                <a:latin typeface="+mn-lt"/>
                <a:ea typeface="+mn-ea"/>
                <a:cs typeface="+mn-cs"/>
              </a:rPr>
              <a:t>андрагогической</a:t>
            </a:r>
            <a:r>
              <a:rPr lang="ru-RU" sz="1200" kern="1200" dirty="0" smtClean="0">
                <a:solidFill>
                  <a:schemeClr val="tx1"/>
                </a:solidFill>
                <a:latin typeface="+mn-lt"/>
                <a:ea typeface="+mn-ea"/>
                <a:cs typeface="+mn-cs"/>
              </a:rPr>
              <a:t> практики следует выделить в качестве наиболее продуктивных:</a:t>
            </a:r>
          </a:p>
          <a:p>
            <a:r>
              <a:rPr lang="ru-RU" sz="1200" kern="1200" dirty="0" smtClean="0">
                <a:solidFill>
                  <a:schemeClr val="tx1"/>
                </a:solidFill>
                <a:latin typeface="+mn-lt"/>
                <a:ea typeface="+mn-ea"/>
                <a:cs typeface="+mn-cs"/>
              </a:rPr>
              <a:t>имитационное моделирование, которое позволяет создавать в процессе группового обучения ситуации, отражающие реальную проблематику взрослого человека и способствующие ее разрешению;</a:t>
            </a:r>
          </a:p>
          <a:p>
            <a:r>
              <a:rPr lang="ru-RU" sz="1200" kern="1200" dirty="0" smtClean="0">
                <a:solidFill>
                  <a:schemeClr val="tx1"/>
                </a:solidFill>
                <a:latin typeface="+mn-lt"/>
                <a:ea typeface="+mn-ea"/>
                <a:cs typeface="+mn-cs"/>
              </a:rPr>
              <a:t>проектирование как целенаправленное прогностическое изменение действительности в ходе образовательного процесса;</a:t>
            </a:r>
          </a:p>
          <a:p>
            <a:r>
              <a:rPr lang="ru-RU" sz="1200" kern="1200" dirty="0" smtClean="0">
                <a:solidFill>
                  <a:schemeClr val="tx1"/>
                </a:solidFill>
                <a:latin typeface="+mn-lt"/>
                <a:ea typeface="+mn-ea"/>
                <a:cs typeface="+mn-cs"/>
              </a:rPr>
              <a:t>различные виды рефлексии, позволяющие осмыслять, оценивать, корректировать имеющийся профессионально-личностный опыт;</a:t>
            </a:r>
          </a:p>
          <a:p>
            <a:r>
              <a:rPr lang="ru-RU" sz="1200" kern="1200" dirty="0" smtClean="0">
                <a:solidFill>
                  <a:schemeClr val="tx1"/>
                </a:solidFill>
                <a:latin typeface="+mn-lt"/>
                <a:ea typeface="+mn-ea"/>
                <a:cs typeface="+mn-cs"/>
              </a:rPr>
              <a:t>программирование и алгоритмизацию, на основе которых реализуется полное усвоение необходимой информации.</a:t>
            </a:r>
          </a:p>
          <a:p>
            <a:endParaRPr lang="ru-RU" dirty="0"/>
          </a:p>
        </p:txBody>
      </p:sp>
      <p:sp>
        <p:nvSpPr>
          <p:cNvPr id="4" name="Номер слайда 3"/>
          <p:cNvSpPr>
            <a:spLocks noGrp="1"/>
          </p:cNvSpPr>
          <p:nvPr>
            <p:ph type="sldNum" sz="quarter" idx="10"/>
          </p:nvPr>
        </p:nvSpPr>
        <p:spPr/>
        <p:txBody>
          <a:bodyPr/>
          <a:lstStyle/>
          <a:p>
            <a:fld id="{88CE3BE1-C836-4143-8962-DDB52E8EAE93}" type="slidenum">
              <a:rPr lang="ru-RU" smtClean="0"/>
              <a:pPr/>
              <a:t>15</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8CE3BE1-C836-4143-8962-DDB52E8EAE93}" type="slidenum">
              <a:rPr lang="ru-RU" smtClean="0"/>
              <a:pPr/>
              <a:t>16</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Среди методов организации современной </a:t>
            </a:r>
            <a:r>
              <a:rPr lang="ru-RU" sz="1200" kern="1200" dirty="0" err="1" smtClean="0">
                <a:solidFill>
                  <a:schemeClr val="tx1"/>
                </a:solidFill>
                <a:latin typeface="+mn-lt"/>
                <a:ea typeface="+mn-ea"/>
                <a:cs typeface="+mn-cs"/>
              </a:rPr>
              <a:t>андрагогической</a:t>
            </a:r>
            <a:r>
              <a:rPr lang="ru-RU" sz="1200" kern="1200" dirty="0" smtClean="0">
                <a:solidFill>
                  <a:schemeClr val="tx1"/>
                </a:solidFill>
                <a:latin typeface="+mn-lt"/>
                <a:ea typeface="+mn-ea"/>
                <a:cs typeface="+mn-cs"/>
              </a:rPr>
              <a:t> практики следует выделить в качестве наиболее продуктивных:</a:t>
            </a:r>
          </a:p>
          <a:p>
            <a:r>
              <a:rPr lang="ru-RU" sz="1200" kern="1200" dirty="0" smtClean="0">
                <a:solidFill>
                  <a:schemeClr val="tx1"/>
                </a:solidFill>
                <a:latin typeface="+mn-lt"/>
                <a:ea typeface="+mn-ea"/>
                <a:cs typeface="+mn-cs"/>
              </a:rPr>
              <a:t>имитационное моделирование, которое позволяет создавать в процессе группового обучения ситуации, отражающие реальную проблематику взрослого человека и способствующие ее разрешению;</a:t>
            </a:r>
          </a:p>
          <a:p>
            <a:r>
              <a:rPr lang="ru-RU" sz="1200" kern="1200" dirty="0" smtClean="0">
                <a:solidFill>
                  <a:schemeClr val="tx1"/>
                </a:solidFill>
                <a:latin typeface="+mn-lt"/>
                <a:ea typeface="+mn-ea"/>
                <a:cs typeface="+mn-cs"/>
              </a:rPr>
              <a:t>проектирование как целенаправленное прогностическое изменение действительности в ходе образовательного процесса;</a:t>
            </a:r>
          </a:p>
          <a:p>
            <a:r>
              <a:rPr lang="ru-RU" sz="1200" kern="1200" dirty="0" smtClean="0">
                <a:solidFill>
                  <a:schemeClr val="tx1"/>
                </a:solidFill>
                <a:latin typeface="+mn-lt"/>
                <a:ea typeface="+mn-ea"/>
                <a:cs typeface="+mn-cs"/>
              </a:rPr>
              <a:t>различные виды рефлексии, позволяющие осмыслять, оценивать, корректировать имеющийся профессионально-личностный опыт;</a:t>
            </a:r>
          </a:p>
          <a:p>
            <a:r>
              <a:rPr lang="ru-RU" sz="1200" kern="1200" dirty="0" smtClean="0">
                <a:solidFill>
                  <a:schemeClr val="tx1"/>
                </a:solidFill>
                <a:latin typeface="+mn-lt"/>
                <a:ea typeface="+mn-ea"/>
                <a:cs typeface="+mn-cs"/>
              </a:rPr>
              <a:t>программирование и алгоритмизацию, на основе которых реализуется полное усвоение необходимой информации.</a:t>
            </a:r>
          </a:p>
          <a:p>
            <a:endParaRPr lang="ru-RU" dirty="0"/>
          </a:p>
        </p:txBody>
      </p:sp>
      <p:sp>
        <p:nvSpPr>
          <p:cNvPr id="4" name="Номер слайда 3"/>
          <p:cNvSpPr>
            <a:spLocks noGrp="1"/>
          </p:cNvSpPr>
          <p:nvPr>
            <p:ph type="sldNum" sz="quarter" idx="10"/>
          </p:nvPr>
        </p:nvSpPr>
        <p:spPr/>
        <p:txBody>
          <a:bodyPr/>
          <a:lstStyle/>
          <a:p>
            <a:fld id="{88CE3BE1-C836-4143-8962-DDB52E8EAE93}" type="slidenum">
              <a:rPr lang="ru-RU" smtClean="0"/>
              <a:pPr/>
              <a:t>3</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Среди методов организации современной </a:t>
            </a:r>
            <a:r>
              <a:rPr lang="ru-RU" sz="1200" kern="1200" dirty="0" err="1" smtClean="0">
                <a:solidFill>
                  <a:schemeClr val="tx1"/>
                </a:solidFill>
                <a:latin typeface="+mn-lt"/>
                <a:ea typeface="+mn-ea"/>
                <a:cs typeface="+mn-cs"/>
              </a:rPr>
              <a:t>андрагогической</a:t>
            </a:r>
            <a:r>
              <a:rPr lang="ru-RU" sz="1200" kern="1200" dirty="0" smtClean="0">
                <a:solidFill>
                  <a:schemeClr val="tx1"/>
                </a:solidFill>
                <a:latin typeface="+mn-lt"/>
                <a:ea typeface="+mn-ea"/>
                <a:cs typeface="+mn-cs"/>
              </a:rPr>
              <a:t> практики следует выделить в качестве наиболее продуктивных:</a:t>
            </a:r>
          </a:p>
          <a:p>
            <a:r>
              <a:rPr lang="ru-RU" sz="1200" kern="1200" dirty="0" smtClean="0">
                <a:solidFill>
                  <a:schemeClr val="tx1"/>
                </a:solidFill>
                <a:latin typeface="+mn-lt"/>
                <a:ea typeface="+mn-ea"/>
                <a:cs typeface="+mn-cs"/>
              </a:rPr>
              <a:t>имитационное моделирование, которое позволяет создавать в процессе группового обучения ситуации, отражающие реальную проблематику взрослого человека и способствующие ее разрешению;</a:t>
            </a:r>
          </a:p>
          <a:p>
            <a:r>
              <a:rPr lang="ru-RU" sz="1200" kern="1200" dirty="0" smtClean="0">
                <a:solidFill>
                  <a:schemeClr val="tx1"/>
                </a:solidFill>
                <a:latin typeface="+mn-lt"/>
                <a:ea typeface="+mn-ea"/>
                <a:cs typeface="+mn-cs"/>
              </a:rPr>
              <a:t>проектирование как целенаправленное прогностическое изменение действительности в ходе образовательного процесса;</a:t>
            </a:r>
          </a:p>
          <a:p>
            <a:r>
              <a:rPr lang="ru-RU" sz="1200" kern="1200" dirty="0" smtClean="0">
                <a:solidFill>
                  <a:schemeClr val="tx1"/>
                </a:solidFill>
                <a:latin typeface="+mn-lt"/>
                <a:ea typeface="+mn-ea"/>
                <a:cs typeface="+mn-cs"/>
              </a:rPr>
              <a:t>различные виды рефлексии, позволяющие осмыслять, оценивать, корректировать имеющийся профессионально-личностный опыт;</a:t>
            </a:r>
          </a:p>
          <a:p>
            <a:r>
              <a:rPr lang="ru-RU" sz="1200" kern="1200" dirty="0" smtClean="0">
                <a:solidFill>
                  <a:schemeClr val="tx1"/>
                </a:solidFill>
                <a:latin typeface="+mn-lt"/>
                <a:ea typeface="+mn-ea"/>
                <a:cs typeface="+mn-cs"/>
              </a:rPr>
              <a:t>программирование и алгоритмизацию, на основе которых реализуется полное усвоение необходимой информации.</a:t>
            </a:r>
          </a:p>
          <a:p>
            <a:endParaRPr lang="ru-RU" dirty="0"/>
          </a:p>
        </p:txBody>
      </p:sp>
      <p:sp>
        <p:nvSpPr>
          <p:cNvPr id="4" name="Номер слайда 3"/>
          <p:cNvSpPr>
            <a:spLocks noGrp="1"/>
          </p:cNvSpPr>
          <p:nvPr>
            <p:ph type="sldNum" sz="quarter" idx="10"/>
          </p:nvPr>
        </p:nvSpPr>
        <p:spPr/>
        <p:txBody>
          <a:bodyPr/>
          <a:lstStyle/>
          <a:p>
            <a:fld id="{88CE3BE1-C836-4143-8962-DDB52E8EAE93}" type="slidenum">
              <a:rPr lang="ru-RU" smtClean="0"/>
              <a:pPr/>
              <a:t>4</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Среди методов организации современной </a:t>
            </a:r>
            <a:r>
              <a:rPr lang="ru-RU" sz="1200" kern="1200" dirty="0" err="1" smtClean="0">
                <a:solidFill>
                  <a:schemeClr val="tx1"/>
                </a:solidFill>
                <a:latin typeface="+mn-lt"/>
                <a:ea typeface="+mn-ea"/>
                <a:cs typeface="+mn-cs"/>
              </a:rPr>
              <a:t>андрагогической</a:t>
            </a:r>
            <a:r>
              <a:rPr lang="ru-RU" sz="1200" kern="1200" dirty="0" smtClean="0">
                <a:solidFill>
                  <a:schemeClr val="tx1"/>
                </a:solidFill>
                <a:latin typeface="+mn-lt"/>
                <a:ea typeface="+mn-ea"/>
                <a:cs typeface="+mn-cs"/>
              </a:rPr>
              <a:t> практики следует выделить в качестве наиболее продуктивных:</a:t>
            </a:r>
          </a:p>
          <a:p>
            <a:r>
              <a:rPr lang="ru-RU" sz="1200" kern="1200" dirty="0" smtClean="0">
                <a:solidFill>
                  <a:schemeClr val="tx1"/>
                </a:solidFill>
                <a:latin typeface="+mn-lt"/>
                <a:ea typeface="+mn-ea"/>
                <a:cs typeface="+mn-cs"/>
              </a:rPr>
              <a:t>имитационное моделирование, которое позволяет создавать в процессе группового обучения ситуации, отражающие реальную проблематику взрослого человека и способствующие ее разрешению;</a:t>
            </a:r>
          </a:p>
          <a:p>
            <a:r>
              <a:rPr lang="ru-RU" sz="1200" kern="1200" dirty="0" smtClean="0">
                <a:solidFill>
                  <a:schemeClr val="tx1"/>
                </a:solidFill>
                <a:latin typeface="+mn-lt"/>
                <a:ea typeface="+mn-ea"/>
                <a:cs typeface="+mn-cs"/>
              </a:rPr>
              <a:t>проектирование как целенаправленное прогностическое изменение действительности в ходе образовательного процесса;</a:t>
            </a:r>
          </a:p>
          <a:p>
            <a:r>
              <a:rPr lang="ru-RU" sz="1200" kern="1200" dirty="0" smtClean="0">
                <a:solidFill>
                  <a:schemeClr val="tx1"/>
                </a:solidFill>
                <a:latin typeface="+mn-lt"/>
                <a:ea typeface="+mn-ea"/>
                <a:cs typeface="+mn-cs"/>
              </a:rPr>
              <a:t>различные виды рефлексии, позволяющие осмыслять, оценивать, корректировать имеющийся профессионально-личностный опыт;</a:t>
            </a:r>
          </a:p>
          <a:p>
            <a:r>
              <a:rPr lang="ru-RU" sz="1200" kern="1200" dirty="0" smtClean="0">
                <a:solidFill>
                  <a:schemeClr val="tx1"/>
                </a:solidFill>
                <a:latin typeface="+mn-lt"/>
                <a:ea typeface="+mn-ea"/>
                <a:cs typeface="+mn-cs"/>
              </a:rPr>
              <a:t>программирование и алгоритмизацию, на основе которых реализуется полное усвоение необходимой информации.</a:t>
            </a:r>
          </a:p>
          <a:p>
            <a:endParaRPr lang="ru-RU" dirty="0"/>
          </a:p>
        </p:txBody>
      </p:sp>
      <p:sp>
        <p:nvSpPr>
          <p:cNvPr id="4" name="Номер слайда 3"/>
          <p:cNvSpPr>
            <a:spLocks noGrp="1"/>
          </p:cNvSpPr>
          <p:nvPr>
            <p:ph type="sldNum" sz="quarter" idx="10"/>
          </p:nvPr>
        </p:nvSpPr>
        <p:spPr/>
        <p:txBody>
          <a:bodyPr/>
          <a:lstStyle/>
          <a:p>
            <a:fld id="{88CE3BE1-C836-4143-8962-DDB52E8EAE93}" type="slidenum">
              <a:rPr lang="ru-RU" smtClean="0"/>
              <a:pPr/>
              <a:t>5</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Среди методов организации современной </a:t>
            </a:r>
            <a:r>
              <a:rPr lang="ru-RU" sz="1200" kern="1200" dirty="0" err="1" smtClean="0">
                <a:solidFill>
                  <a:schemeClr val="tx1"/>
                </a:solidFill>
                <a:latin typeface="+mn-lt"/>
                <a:ea typeface="+mn-ea"/>
                <a:cs typeface="+mn-cs"/>
              </a:rPr>
              <a:t>андрагогической</a:t>
            </a:r>
            <a:r>
              <a:rPr lang="ru-RU" sz="1200" kern="1200" dirty="0" smtClean="0">
                <a:solidFill>
                  <a:schemeClr val="tx1"/>
                </a:solidFill>
                <a:latin typeface="+mn-lt"/>
                <a:ea typeface="+mn-ea"/>
                <a:cs typeface="+mn-cs"/>
              </a:rPr>
              <a:t> практики следует выделить в качестве наиболее продуктивных:</a:t>
            </a:r>
          </a:p>
          <a:p>
            <a:r>
              <a:rPr lang="ru-RU" sz="1200" kern="1200" dirty="0" smtClean="0">
                <a:solidFill>
                  <a:schemeClr val="tx1"/>
                </a:solidFill>
                <a:latin typeface="+mn-lt"/>
                <a:ea typeface="+mn-ea"/>
                <a:cs typeface="+mn-cs"/>
              </a:rPr>
              <a:t>имитационное моделирование, которое позволяет создавать в процессе группового обучения ситуации, отражающие реальную проблематику взрослого человека и способствующие ее разрешению;</a:t>
            </a:r>
          </a:p>
          <a:p>
            <a:r>
              <a:rPr lang="ru-RU" sz="1200" kern="1200" dirty="0" smtClean="0">
                <a:solidFill>
                  <a:schemeClr val="tx1"/>
                </a:solidFill>
                <a:latin typeface="+mn-lt"/>
                <a:ea typeface="+mn-ea"/>
                <a:cs typeface="+mn-cs"/>
              </a:rPr>
              <a:t>проектирование как целенаправленное прогностическое изменение действительности в ходе образовательного процесса;</a:t>
            </a:r>
          </a:p>
          <a:p>
            <a:r>
              <a:rPr lang="ru-RU" sz="1200" kern="1200" dirty="0" smtClean="0">
                <a:solidFill>
                  <a:schemeClr val="tx1"/>
                </a:solidFill>
                <a:latin typeface="+mn-lt"/>
                <a:ea typeface="+mn-ea"/>
                <a:cs typeface="+mn-cs"/>
              </a:rPr>
              <a:t>различные виды рефлексии, позволяющие осмыслять, оценивать, корректировать имеющийся профессионально-личностный опыт;</a:t>
            </a:r>
          </a:p>
          <a:p>
            <a:r>
              <a:rPr lang="ru-RU" sz="1200" kern="1200" dirty="0" smtClean="0">
                <a:solidFill>
                  <a:schemeClr val="tx1"/>
                </a:solidFill>
                <a:latin typeface="+mn-lt"/>
                <a:ea typeface="+mn-ea"/>
                <a:cs typeface="+mn-cs"/>
              </a:rPr>
              <a:t>программирование и алгоритмизацию, на основе которых реализуется полное усвоение необходимой информации.</a:t>
            </a:r>
          </a:p>
          <a:p>
            <a:endParaRPr lang="ru-RU" dirty="0"/>
          </a:p>
        </p:txBody>
      </p:sp>
      <p:sp>
        <p:nvSpPr>
          <p:cNvPr id="4" name="Номер слайда 3"/>
          <p:cNvSpPr>
            <a:spLocks noGrp="1"/>
          </p:cNvSpPr>
          <p:nvPr>
            <p:ph type="sldNum" sz="quarter" idx="10"/>
          </p:nvPr>
        </p:nvSpPr>
        <p:spPr/>
        <p:txBody>
          <a:bodyPr/>
          <a:lstStyle/>
          <a:p>
            <a:fld id="{88CE3BE1-C836-4143-8962-DDB52E8EAE93}" type="slidenum">
              <a:rPr lang="ru-RU" smtClean="0"/>
              <a:pPr/>
              <a:t>6</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Среди методов организации современной </a:t>
            </a:r>
            <a:r>
              <a:rPr lang="ru-RU" sz="1200" kern="1200" dirty="0" err="1" smtClean="0">
                <a:solidFill>
                  <a:schemeClr val="tx1"/>
                </a:solidFill>
                <a:latin typeface="+mn-lt"/>
                <a:ea typeface="+mn-ea"/>
                <a:cs typeface="+mn-cs"/>
              </a:rPr>
              <a:t>андрагогической</a:t>
            </a:r>
            <a:r>
              <a:rPr lang="ru-RU" sz="1200" kern="1200" dirty="0" smtClean="0">
                <a:solidFill>
                  <a:schemeClr val="tx1"/>
                </a:solidFill>
                <a:latin typeface="+mn-lt"/>
                <a:ea typeface="+mn-ea"/>
                <a:cs typeface="+mn-cs"/>
              </a:rPr>
              <a:t> практики следует выделить в качестве наиболее продуктивных:</a:t>
            </a:r>
          </a:p>
          <a:p>
            <a:r>
              <a:rPr lang="ru-RU" sz="1200" kern="1200" dirty="0" smtClean="0">
                <a:solidFill>
                  <a:schemeClr val="tx1"/>
                </a:solidFill>
                <a:latin typeface="+mn-lt"/>
                <a:ea typeface="+mn-ea"/>
                <a:cs typeface="+mn-cs"/>
              </a:rPr>
              <a:t>имитационное моделирование, которое позволяет создавать в процессе группового обучения ситуации, отражающие реальную проблематику взрослого человека и способствующие ее разрешению;</a:t>
            </a:r>
          </a:p>
          <a:p>
            <a:r>
              <a:rPr lang="ru-RU" sz="1200" kern="1200" dirty="0" smtClean="0">
                <a:solidFill>
                  <a:schemeClr val="tx1"/>
                </a:solidFill>
                <a:latin typeface="+mn-lt"/>
                <a:ea typeface="+mn-ea"/>
                <a:cs typeface="+mn-cs"/>
              </a:rPr>
              <a:t>проектирование как целенаправленное прогностическое изменение действительности в ходе образовательного процесса;</a:t>
            </a:r>
          </a:p>
          <a:p>
            <a:r>
              <a:rPr lang="ru-RU" sz="1200" kern="1200" dirty="0" smtClean="0">
                <a:solidFill>
                  <a:schemeClr val="tx1"/>
                </a:solidFill>
                <a:latin typeface="+mn-lt"/>
                <a:ea typeface="+mn-ea"/>
                <a:cs typeface="+mn-cs"/>
              </a:rPr>
              <a:t>различные виды рефлексии, позволяющие осмыслять, оценивать, корректировать имеющийся профессионально-личностный опыт;</a:t>
            </a:r>
          </a:p>
          <a:p>
            <a:r>
              <a:rPr lang="ru-RU" sz="1200" kern="1200" dirty="0" smtClean="0">
                <a:solidFill>
                  <a:schemeClr val="tx1"/>
                </a:solidFill>
                <a:latin typeface="+mn-lt"/>
                <a:ea typeface="+mn-ea"/>
                <a:cs typeface="+mn-cs"/>
              </a:rPr>
              <a:t>программирование и алгоритмизацию, на основе которых реализуется полное усвоение необходимой информации.</a:t>
            </a:r>
          </a:p>
          <a:p>
            <a:endParaRPr lang="ru-RU" dirty="0"/>
          </a:p>
        </p:txBody>
      </p:sp>
      <p:sp>
        <p:nvSpPr>
          <p:cNvPr id="4" name="Номер слайда 3"/>
          <p:cNvSpPr>
            <a:spLocks noGrp="1"/>
          </p:cNvSpPr>
          <p:nvPr>
            <p:ph type="sldNum" sz="quarter" idx="10"/>
          </p:nvPr>
        </p:nvSpPr>
        <p:spPr/>
        <p:txBody>
          <a:bodyPr/>
          <a:lstStyle/>
          <a:p>
            <a:fld id="{88CE3BE1-C836-4143-8962-DDB52E8EAE93}" type="slidenum">
              <a:rPr lang="ru-RU" smtClean="0"/>
              <a:pPr/>
              <a:t>7</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Среди методов организации современной </a:t>
            </a:r>
            <a:r>
              <a:rPr lang="ru-RU" sz="1200" kern="1200" dirty="0" err="1" smtClean="0">
                <a:solidFill>
                  <a:schemeClr val="tx1"/>
                </a:solidFill>
                <a:latin typeface="+mn-lt"/>
                <a:ea typeface="+mn-ea"/>
                <a:cs typeface="+mn-cs"/>
              </a:rPr>
              <a:t>андрагогической</a:t>
            </a:r>
            <a:r>
              <a:rPr lang="ru-RU" sz="1200" kern="1200" dirty="0" smtClean="0">
                <a:solidFill>
                  <a:schemeClr val="tx1"/>
                </a:solidFill>
                <a:latin typeface="+mn-lt"/>
                <a:ea typeface="+mn-ea"/>
                <a:cs typeface="+mn-cs"/>
              </a:rPr>
              <a:t> практики следует выделить в качестве наиболее продуктивных:</a:t>
            </a:r>
          </a:p>
          <a:p>
            <a:r>
              <a:rPr lang="ru-RU" sz="1200" kern="1200" dirty="0" smtClean="0">
                <a:solidFill>
                  <a:schemeClr val="tx1"/>
                </a:solidFill>
                <a:latin typeface="+mn-lt"/>
                <a:ea typeface="+mn-ea"/>
                <a:cs typeface="+mn-cs"/>
              </a:rPr>
              <a:t>имитационное моделирование, которое позволяет создавать в процессе группового обучения ситуации, отражающие реальную проблематику взрослого человека и способствующие ее разрешению;</a:t>
            </a:r>
          </a:p>
          <a:p>
            <a:r>
              <a:rPr lang="ru-RU" sz="1200" kern="1200" dirty="0" smtClean="0">
                <a:solidFill>
                  <a:schemeClr val="tx1"/>
                </a:solidFill>
                <a:latin typeface="+mn-lt"/>
                <a:ea typeface="+mn-ea"/>
                <a:cs typeface="+mn-cs"/>
              </a:rPr>
              <a:t>проектирование как целенаправленное прогностическое изменение действительности в ходе образовательного процесса;</a:t>
            </a:r>
          </a:p>
          <a:p>
            <a:r>
              <a:rPr lang="ru-RU" sz="1200" kern="1200" dirty="0" smtClean="0">
                <a:solidFill>
                  <a:schemeClr val="tx1"/>
                </a:solidFill>
                <a:latin typeface="+mn-lt"/>
                <a:ea typeface="+mn-ea"/>
                <a:cs typeface="+mn-cs"/>
              </a:rPr>
              <a:t>различные виды рефлексии, позволяющие осмыслять, оценивать, корректировать имеющийся профессионально-личностный опыт;</a:t>
            </a:r>
          </a:p>
          <a:p>
            <a:r>
              <a:rPr lang="ru-RU" sz="1200" kern="1200" dirty="0" smtClean="0">
                <a:solidFill>
                  <a:schemeClr val="tx1"/>
                </a:solidFill>
                <a:latin typeface="+mn-lt"/>
                <a:ea typeface="+mn-ea"/>
                <a:cs typeface="+mn-cs"/>
              </a:rPr>
              <a:t>программирование и алгоритмизацию, на основе которых реализуется полное усвоение необходимой информации.</a:t>
            </a:r>
          </a:p>
          <a:p>
            <a:endParaRPr lang="ru-RU" dirty="0"/>
          </a:p>
        </p:txBody>
      </p:sp>
      <p:sp>
        <p:nvSpPr>
          <p:cNvPr id="4" name="Номер слайда 3"/>
          <p:cNvSpPr>
            <a:spLocks noGrp="1"/>
          </p:cNvSpPr>
          <p:nvPr>
            <p:ph type="sldNum" sz="quarter" idx="10"/>
          </p:nvPr>
        </p:nvSpPr>
        <p:spPr/>
        <p:txBody>
          <a:bodyPr/>
          <a:lstStyle/>
          <a:p>
            <a:fld id="{88CE3BE1-C836-4143-8962-DDB52E8EAE93}" type="slidenum">
              <a:rPr lang="ru-RU" smtClean="0"/>
              <a:pPr/>
              <a:t>8</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Среди методов организации современной </a:t>
            </a:r>
            <a:r>
              <a:rPr lang="ru-RU" sz="1200" kern="1200" dirty="0" err="1" smtClean="0">
                <a:solidFill>
                  <a:schemeClr val="tx1"/>
                </a:solidFill>
                <a:latin typeface="+mn-lt"/>
                <a:ea typeface="+mn-ea"/>
                <a:cs typeface="+mn-cs"/>
              </a:rPr>
              <a:t>андрагогической</a:t>
            </a:r>
            <a:r>
              <a:rPr lang="ru-RU" sz="1200" kern="1200" dirty="0" smtClean="0">
                <a:solidFill>
                  <a:schemeClr val="tx1"/>
                </a:solidFill>
                <a:latin typeface="+mn-lt"/>
                <a:ea typeface="+mn-ea"/>
                <a:cs typeface="+mn-cs"/>
              </a:rPr>
              <a:t> практики следует выделить в качестве наиболее продуктивных:</a:t>
            </a:r>
          </a:p>
          <a:p>
            <a:r>
              <a:rPr lang="ru-RU" sz="1200" kern="1200" dirty="0" smtClean="0">
                <a:solidFill>
                  <a:schemeClr val="tx1"/>
                </a:solidFill>
                <a:latin typeface="+mn-lt"/>
                <a:ea typeface="+mn-ea"/>
                <a:cs typeface="+mn-cs"/>
              </a:rPr>
              <a:t>имитационное моделирование, которое позволяет создавать в процессе группового обучения ситуации, отражающие реальную проблематику взрослого человека и способствующие ее разрешению;</a:t>
            </a:r>
          </a:p>
          <a:p>
            <a:r>
              <a:rPr lang="ru-RU" sz="1200" kern="1200" dirty="0" smtClean="0">
                <a:solidFill>
                  <a:schemeClr val="tx1"/>
                </a:solidFill>
                <a:latin typeface="+mn-lt"/>
                <a:ea typeface="+mn-ea"/>
                <a:cs typeface="+mn-cs"/>
              </a:rPr>
              <a:t>проектирование как целенаправленное прогностическое изменение действительности в ходе образовательного процесса;</a:t>
            </a:r>
          </a:p>
          <a:p>
            <a:r>
              <a:rPr lang="ru-RU" sz="1200" kern="1200" dirty="0" smtClean="0">
                <a:solidFill>
                  <a:schemeClr val="tx1"/>
                </a:solidFill>
                <a:latin typeface="+mn-lt"/>
                <a:ea typeface="+mn-ea"/>
                <a:cs typeface="+mn-cs"/>
              </a:rPr>
              <a:t>различные виды рефлексии, позволяющие осмыслять, оценивать, корректировать имеющийся профессионально-личностный опыт;</a:t>
            </a:r>
          </a:p>
          <a:p>
            <a:r>
              <a:rPr lang="ru-RU" sz="1200" kern="1200" dirty="0" smtClean="0">
                <a:solidFill>
                  <a:schemeClr val="tx1"/>
                </a:solidFill>
                <a:latin typeface="+mn-lt"/>
                <a:ea typeface="+mn-ea"/>
                <a:cs typeface="+mn-cs"/>
              </a:rPr>
              <a:t>программирование и алгоритмизацию, на основе которых реализуется полное усвоение необходимой информации.</a:t>
            </a:r>
          </a:p>
          <a:p>
            <a:endParaRPr lang="ru-RU" dirty="0"/>
          </a:p>
        </p:txBody>
      </p:sp>
      <p:sp>
        <p:nvSpPr>
          <p:cNvPr id="4" name="Номер слайда 3"/>
          <p:cNvSpPr>
            <a:spLocks noGrp="1"/>
          </p:cNvSpPr>
          <p:nvPr>
            <p:ph type="sldNum" sz="quarter" idx="10"/>
          </p:nvPr>
        </p:nvSpPr>
        <p:spPr/>
        <p:txBody>
          <a:bodyPr/>
          <a:lstStyle/>
          <a:p>
            <a:fld id="{88CE3BE1-C836-4143-8962-DDB52E8EAE93}" type="slidenum">
              <a:rPr lang="ru-RU" smtClean="0"/>
              <a:pPr/>
              <a:t>9</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Среди методов организации современной </a:t>
            </a:r>
            <a:r>
              <a:rPr lang="ru-RU" sz="1200" kern="1200" dirty="0" err="1" smtClean="0">
                <a:solidFill>
                  <a:schemeClr val="tx1"/>
                </a:solidFill>
                <a:latin typeface="+mn-lt"/>
                <a:ea typeface="+mn-ea"/>
                <a:cs typeface="+mn-cs"/>
              </a:rPr>
              <a:t>андрагогической</a:t>
            </a:r>
            <a:r>
              <a:rPr lang="ru-RU" sz="1200" kern="1200" dirty="0" smtClean="0">
                <a:solidFill>
                  <a:schemeClr val="tx1"/>
                </a:solidFill>
                <a:latin typeface="+mn-lt"/>
                <a:ea typeface="+mn-ea"/>
                <a:cs typeface="+mn-cs"/>
              </a:rPr>
              <a:t> практики следует выделить в качестве наиболее продуктивных:</a:t>
            </a:r>
          </a:p>
          <a:p>
            <a:r>
              <a:rPr lang="ru-RU" sz="1200" kern="1200" dirty="0" smtClean="0">
                <a:solidFill>
                  <a:schemeClr val="tx1"/>
                </a:solidFill>
                <a:latin typeface="+mn-lt"/>
                <a:ea typeface="+mn-ea"/>
                <a:cs typeface="+mn-cs"/>
              </a:rPr>
              <a:t>имитационное моделирование, которое позволяет создавать в процессе группового обучения ситуации, отражающие реальную проблематику взрослого человека и способствующие ее разрешению;</a:t>
            </a:r>
          </a:p>
          <a:p>
            <a:r>
              <a:rPr lang="ru-RU" sz="1200" kern="1200" dirty="0" smtClean="0">
                <a:solidFill>
                  <a:schemeClr val="tx1"/>
                </a:solidFill>
                <a:latin typeface="+mn-lt"/>
                <a:ea typeface="+mn-ea"/>
                <a:cs typeface="+mn-cs"/>
              </a:rPr>
              <a:t>проектирование как целенаправленное прогностическое изменение действительности в ходе образовательного процесса;</a:t>
            </a:r>
          </a:p>
          <a:p>
            <a:r>
              <a:rPr lang="ru-RU" sz="1200" kern="1200" dirty="0" smtClean="0">
                <a:solidFill>
                  <a:schemeClr val="tx1"/>
                </a:solidFill>
                <a:latin typeface="+mn-lt"/>
                <a:ea typeface="+mn-ea"/>
                <a:cs typeface="+mn-cs"/>
              </a:rPr>
              <a:t>различные виды рефлексии, позволяющие осмыслять, оценивать, корректировать имеющийся профессионально-личностный опыт;</a:t>
            </a:r>
          </a:p>
          <a:p>
            <a:r>
              <a:rPr lang="ru-RU" sz="1200" kern="1200" dirty="0" smtClean="0">
                <a:solidFill>
                  <a:schemeClr val="tx1"/>
                </a:solidFill>
                <a:latin typeface="+mn-lt"/>
                <a:ea typeface="+mn-ea"/>
                <a:cs typeface="+mn-cs"/>
              </a:rPr>
              <a:t>программирование и алгоритмизацию, на основе которых реализуется полное усвоение необходимой информации.</a:t>
            </a:r>
          </a:p>
          <a:p>
            <a:endParaRPr lang="ru-RU" dirty="0"/>
          </a:p>
        </p:txBody>
      </p:sp>
      <p:sp>
        <p:nvSpPr>
          <p:cNvPr id="4" name="Номер слайда 3"/>
          <p:cNvSpPr>
            <a:spLocks noGrp="1"/>
          </p:cNvSpPr>
          <p:nvPr>
            <p:ph type="sldNum" sz="quarter" idx="10"/>
          </p:nvPr>
        </p:nvSpPr>
        <p:spPr/>
        <p:txBody>
          <a:bodyPr/>
          <a:lstStyle/>
          <a:p>
            <a:fld id="{88CE3BE1-C836-4143-8962-DDB52E8EAE93}" type="slidenum">
              <a:rPr lang="ru-RU" smtClean="0"/>
              <a:pPr/>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3B75AEE-E70A-4D67-BE75-3F9B398A4971}"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7D7B0BD-6754-43DB-8C93-09FEE15B013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92C49F9-E9B7-4087-841E-362317635461}"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3088" name="Rectangle 16"/>
          <p:cNvSpPr>
            <a:spLocks noGrp="1" noChangeArrowheads="1"/>
          </p:cNvSpPr>
          <p:nvPr>
            <p:ph type="ctrTitle" sz="quarter"/>
          </p:nvPr>
        </p:nvSpPr>
        <p:spPr>
          <a:xfrm>
            <a:off x="2438400" y="2133600"/>
            <a:ext cx="5562600" cy="1774825"/>
          </a:xfrm>
        </p:spPr>
        <p:txBody>
          <a:bodyPr/>
          <a:lstStyle>
            <a:lvl1pPr>
              <a:lnSpc>
                <a:spcPct val="100000"/>
              </a:lnSpc>
              <a:defRPr sz="4800"/>
            </a:lvl1pPr>
          </a:lstStyle>
          <a:p>
            <a:r>
              <a:rPr lang="ru-RU" smtClean="0"/>
              <a:t>Образец заголовка</a:t>
            </a:r>
            <a:endParaRPr lang="ru-RU"/>
          </a:p>
        </p:txBody>
      </p:sp>
      <p:sp>
        <p:nvSpPr>
          <p:cNvPr id="3089" name="Rectangle 17"/>
          <p:cNvSpPr>
            <a:spLocks noGrp="1" noChangeArrowheads="1"/>
          </p:cNvSpPr>
          <p:nvPr>
            <p:ph type="subTitle" sz="quarter" idx="1"/>
          </p:nvPr>
        </p:nvSpPr>
        <p:spPr>
          <a:xfrm>
            <a:off x="2438400" y="3962400"/>
            <a:ext cx="5562600" cy="990600"/>
          </a:xfrm>
        </p:spPr>
        <p:txBody>
          <a:bodyPr/>
          <a:lstStyle>
            <a:lvl1pPr marL="0" indent="0">
              <a:buFontTx/>
              <a:buNone/>
              <a:defRPr/>
            </a:lvl1pPr>
          </a:lstStyle>
          <a:p>
            <a:r>
              <a:rPr lang="ru-RU" smtClean="0"/>
              <a:t>Образец подзаголовка</a:t>
            </a:r>
            <a:endParaRPr lang="ru-RU"/>
          </a:p>
        </p:txBody>
      </p:sp>
      <p:sp>
        <p:nvSpPr>
          <p:cNvPr id="3093" name="Rectangle 21"/>
          <p:cNvSpPr>
            <a:spLocks noGrp="1" noChangeArrowheads="1"/>
          </p:cNvSpPr>
          <p:nvPr>
            <p:ph type="dt" sz="quarter" idx="2"/>
          </p:nvPr>
        </p:nvSpPr>
        <p:spPr/>
        <p:txBody>
          <a:bodyPr/>
          <a:lstStyle>
            <a:lvl1pPr>
              <a:defRPr/>
            </a:lvl1pPr>
          </a:lstStyle>
          <a:p>
            <a:pPr>
              <a:defRPr/>
            </a:pPr>
            <a:fld id="{117C9F10-02E9-473D-9A96-AC478B6FA4E5}" type="datetimeFigureOut">
              <a:rPr lang="ru-RU" smtClean="0">
                <a:solidFill>
                  <a:srgbClr val="FEFAC9"/>
                </a:solidFill>
              </a:rPr>
              <a:pPr>
                <a:defRPr/>
              </a:pPr>
              <a:t>04.01.2016</a:t>
            </a:fld>
            <a:endParaRPr lang="ru-RU">
              <a:solidFill>
                <a:srgbClr val="FEFAC9"/>
              </a:solidFill>
            </a:endParaRPr>
          </a:p>
        </p:txBody>
      </p:sp>
      <p:sp>
        <p:nvSpPr>
          <p:cNvPr id="3094" name="Rectangle 22"/>
          <p:cNvSpPr>
            <a:spLocks noGrp="1" noChangeArrowheads="1"/>
          </p:cNvSpPr>
          <p:nvPr>
            <p:ph type="ftr" sz="quarter" idx="3"/>
          </p:nvPr>
        </p:nvSpPr>
        <p:spPr/>
        <p:txBody>
          <a:bodyPr/>
          <a:lstStyle>
            <a:lvl1pPr>
              <a:defRPr/>
            </a:lvl1pPr>
          </a:lstStyle>
          <a:p>
            <a:pPr>
              <a:defRPr/>
            </a:pPr>
            <a:endParaRPr lang="ru-RU">
              <a:solidFill>
                <a:srgbClr val="FEFAC9"/>
              </a:solidFill>
            </a:endParaRPr>
          </a:p>
        </p:txBody>
      </p:sp>
      <p:sp>
        <p:nvSpPr>
          <p:cNvPr id="3095" name="Rectangle 23"/>
          <p:cNvSpPr>
            <a:spLocks noGrp="1" noChangeArrowheads="1"/>
          </p:cNvSpPr>
          <p:nvPr>
            <p:ph type="sldNum" sz="quarter" idx="4"/>
          </p:nvPr>
        </p:nvSpPr>
        <p:spPr/>
        <p:txBody>
          <a:bodyPr/>
          <a:lstStyle>
            <a:lvl1pPr>
              <a:defRPr/>
            </a:lvl1pPr>
          </a:lstStyle>
          <a:p>
            <a:pPr>
              <a:defRPr/>
            </a:pPr>
            <a:fld id="{F6D7B2DA-2D92-44CC-9302-3682422B83E6}" type="slidenum">
              <a:rPr lang="ru-RU" smtClean="0">
                <a:solidFill>
                  <a:srgbClr val="FEFAC9"/>
                </a:solidFill>
              </a:rPr>
              <a:pPr>
                <a:defRPr/>
              </a:pPr>
              <a:t>‹#›</a:t>
            </a:fld>
            <a:endParaRPr lang="ru-RU">
              <a:solidFill>
                <a:srgbClr val="FEFAC9"/>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quarter" idx="10"/>
          </p:nvPr>
        </p:nvSpPr>
        <p:spPr/>
        <p:txBody>
          <a:bodyPr/>
          <a:lstStyle>
            <a:lvl1pPr>
              <a:defRPr/>
            </a:lvl1pPr>
          </a:lstStyle>
          <a:p>
            <a:pPr>
              <a:defRPr/>
            </a:pPr>
            <a:fld id="{8561F6B5-49B5-4447-AB3D-0A078AD1CBAF}" type="datetimeFigureOut">
              <a:rPr lang="ru-RU" smtClean="0">
                <a:solidFill>
                  <a:srgbClr val="FEFAC9"/>
                </a:solidFill>
              </a:rPr>
              <a:pPr>
                <a:defRPr/>
              </a:pPr>
              <a:t>04.01.2016</a:t>
            </a:fld>
            <a:endParaRPr lang="ru-RU">
              <a:solidFill>
                <a:srgbClr val="FEFAC9"/>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FEFAC9"/>
              </a:solidFill>
            </a:endParaRPr>
          </a:p>
        </p:txBody>
      </p:sp>
      <p:sp>
        <p:nvSpPr>
          <p:cNvPr id="6" name="Номер слайда 5"/>
          <p:cNvSpPr>
            <a:spLocks noGrp="1"/>
          </p:cNvSpPr>
          <p:nvPr>
            <p:ph type="sldNum" sz="quarter" idx="12"/>
          </p:nvPr>
        </p:nvSpPr>
        <p:spPr/>
        <p:txBody>
          <a:bodyPr/>
          <a:lstStyle>
            <a:lvl1pPr>
              <a:defRPr/>
            </a:lvl1pPr>
          </a:lstStyle>
          <a:p>
            <a:pPr>
              <a:defRPr/>
            </a:pPr>
            <a:fld id="{35802494-F60C-4678-8727-931A912DC556}" type="slidenum">
              <a:rPr lang="ru-RU" smtClean="0">
                <a:solidFill>
                  <a:srgbClr val="FEFAC9"/>
                </a:solidFill>
              </a:rPr>
              <a:pPr>
                <a:defRPr/>
              </a:pPr>
              <a:t>‹#›</a:t>
            </a:fld>
            <a:endParaRPr lang="ru-RU">
              <a:solidFill>
                <a:srgbClr val="FEFAC9"/>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quarter" idx="10"/>
          </p:nvPr>
        </p:nvSpPr>
        <p:spPr/>
        <p:txBody>
          <a:bodyPr/>
          <a:lstStyle>
            <a:lvl1pPr>
              <a:defRPr/>
            </a:lvl1pPr>
          </a:lstStyle>
          <a:p>
            <a:pPr>
              <a:defRPr/>
            </a:pPr>
            <a:fld id="{93C501CF-90EF-4A35-9B35-8F6E3560009F}" type="datetimeFigureOut">
              <a:rPr lang="ru-RU" smtClean="0">
                <a:solidFill>
                  <a:srgbClr val="FEFAC9"/>
                </a:solidFill>
              </a:rPr>
              <a:pPr>
                <a:defRPr/>
              </a:pPr>
              <a:t>04.01.2016</a:t>
            </a:fld>
            <a:endParaRPr lang="ru-RU">
              <a:solidFill>
                <a:srgbClr val="FEFAC9"/>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FEFAC9"/>
              </a:solidFill>
            </a:endParaRPr>
          </a:p>
        </p:txBody>
      </p:sp>
      <p:sp>
        <p:nvSpPr>
          <p:cNvPr id="6" name="Номер слайда 5"/>
          <p:cNvSpPr>
            <a:spLocks noGrp="1"/>
          </p:cNvSpPr>
          <p:nvPr>
            <p:ph type="sldNum" sz="quarter" idx="12"/>
          </p:nvPr>
        </p:nvSpPr>
        <p:spPr/>
        <p:txBody>
          <a:bodyPr/>
          <a:lstStyle>
            <a:lvl1pPr>
              <a:defRPr/>
            </a:lvl1pPr>
          </a:lstStyle>
          <a:p>
            <a:pPr>
              <a:defRPr/>
            </a:pPr>
            <a:fld id="{A7D68BDF-81D1-4805-8A5A-7705E4809FB6}" type="slidenum">
              <a:rPr lang="ru-RU" smtClean="0">
                <a:solidFill>
                  <a:srgbClr val="FEFAC9"/>
                </a:solidFill>
              </a:rPr>
              <a:pPr>
                <a:defRPr/>
              </a:pPr>
              <a:t>‹#›</a:t>
            </a:fld>
            <a:endParaRPr lang="ru-RU">
              <a:solidFill>
                <a:srgbClr val="FEFAC9"/>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066800" y="1600200"/>
            <a:ext cx="35814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800600" y="1600200"/>
            <a:ext cx="35814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quarter" idx="10"/>
          </p:nvPr>
        </p:nvSpPr>
        <p:spPr/>
        <p:txBody>
          <a:bodyPr/>
          <a:lstStyle>
            <a:lvl1pPr>
              <a:defRPr/>
            </a:lvl1pPr>
          </a:lstStyle>
          <a:p>
            <a:pPr>
              <a:defRPr/>
            </a:pPr>
            <a:fld id="{C8CD6ABB-1D84-445C-9AB0-E4D9A3943109}" type="datetimeFigureOut">
              <a:rPr lang="ru-RU" smtClean="0">
                <a:solidFill>
                  <a:srgbClr val="FEFAC9"/>
                </a:solidFill>
              </a:rPr>
              <a:pPr>
                <a:defRPr/>
              </a:pPr>
              <a:t>04.01.2016</a:t>
            </a:fld>
            <a:endParaRPr lang="ru-RU">
              <a:solidFill>
                <a:srgbClr val="FEFAC9"/>
              </a:solidFill>
            </a:endParaRPr>
          </a:p>
        </p:txBody>
      </p:sp>
      <p:sp>
        <p:nvSpPr>
          <p:cNvPr id="6" name="Нижний колонтитул 5"/>
          <p:cNvSpPr>
            <a:spLocks noGrp="1"/>
          </p:cNvSpPr>
          <p:nvPr>
            <p:ph type="ftr" sz="quarter" idx="11"/>
          </p:nvPr>
        </p:nvSpPr>
        <p:spPr/>
        <p:txBody>
          <a:bodyPr/>
          <a:lstStyle>
            <a:lvl1pPr>
              <a:defRPr/>
            </a:lvl1pPr>
          </a:lstStyle>
          <a:p>
            <a:pPr>
              <a:defRPr/>
            </a:pPr>
            <a:endParaRPr lang="ru-RU">
              <a:solidFill>
                <a:srgbClr val="FEFAC9"/>
              </a:solidFill>
            </a:endParaRPr>
          </a:p>
        </p:txBody>
      </p:sp>
      <p:sp>
        <p:nvSpPr>
          <p:cNvPr id="7" name="Номер слайда 6"/>
          <p:cNvSpPr>
            <a:spLocks noGrp="1"/>
          </p:cNvSpPr>
          <p:nvPr>
            <p:ph type="sldNum" sz="quarter" idx="12"/>
          </p:nvPr>
        </p:nvSpPr>
        <p:spPr/>
        <p:txBody>
          <a:bodyPr/>
          <a:lstStyle>
            <a:lvl1pPr>
              <a:defRPr/>
            </a:lvl1pPr>
          </a:lstStyle>
          <a:p>
            <a:pPr>
              <a:defRPr/>
            </a:pPr>
            <a:fld id="{3D27BD77-09B1-4B75-9C47-42CE35025E8B}" type="slidenum">
              <a:rPr lang="ru-RU" smtClean="0">
                <a:solidFill>
                  <a:srgbClr val="FEFAC9"/>
                </a:solidFill>
              </a:rPr>
              <a:pPr>
                <a:defRPr/>
              </a:pPr>
              <a:t>‹#›</a:t>
            </a:fld>
            <a:endParaRPr lang="ru-RU">
              <a:solidFill>
                <a:srgbClr val="FEFAC9"/>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quarter" idx="10"/>
          </p:nvPr>
        </p:nvSpPr>
        <p:spPr/>
        <p:txBody>
          <a:bodyPr/>
          <a:lstStyle>
            <a:lvl1pPr>
              <a:defRPr/>
            </a:lvl1pPr>
          </a:lstStyle>
          <a:p>
            <a:pPr>
              <a:defRPr/>
            </a:pPr>
            <a:fld id="{427CAA40-461B-47E1-BB89-4FBD72E778E9}" type="datetimeFigureOut">
              <a:rPr lang="ru-RU" smtClean="0">
                <a:solidFill>
                  <a:srgbClr val="FEFAC9"/>
                </a:solidFill>
              </a:rPr>
              <a:pPr>
                <a:defRPr/>
              </a:pPr>
              <a:t>04.01.2016</a:t>
            </a:fld>
            <a:endParaRPr lang="ru-RU">
              <a:solidFill>
                <a:srgbClr val="FEFAC9"/>
              </a:solidFill>
            </a:endParaRPr>
          </a:p>
        </p:txBody>
      </p:sp>
      <p:sp>
        <p:nvSpPr>
          <p:cNvPr id="8" name="Нижний колонтитул 7"/>
          <p:cNvSpPr>
            <a:spLocks noGrp="1"/>
          </p:cNvSpPr>
          <p:nvPr>
            <p:ph type="ftr" sz="quarter" idx="11"/>
          </p:nvPr>
        </p:nvSpPr>
        <p:spPr/>
        <p:txBody>
          <a:bodyPr/>
          <a:lstStyle>
            <a:lvl1pPr>
              <a:defRPr/>
            </a:lvl1pPr>
          </a:lstStyle>
          <a:p>
            <a:pPr>
              <a:defRPr/>
            </a:pPr>
            <a:endParaRPr lang="ru-RU">
              <a:solidFill>
                <a:srgbClr val="FEFAC9"/>
              </a:solidFill>
            </a:endParaRPr>
          </a:p>
        </p:txBody>
      </p:sp>
      <p:sp>
        <p:nvSpPr>
          <p:cNvPr id="9" name="Номер слайда 8"/>
          <p:cNvSpPr>
            <a:spLocks noGrp="1"/>
          </p:cNvSpPr>
          <p:nvPr>
            <p:ph type="sldNum" sz="quarter" idx="12"/>
          </p:nvPr>
        </p:nvSpPr>
        <p:spPr/>
        <p:txBody>
          <a:bodyPr/>
          <a:lstStyle>
            <a:lvl1pPr>
              <a:defRPr/>
            </a:lvl1pPr>
          </a:lstStyle>
          <a:p>
            <a:pPr>
              <a:defRPr/>
            </a:pPr>
            <a:fld id="{3E634099-057B-442C-95E7-F82C16AEEE15}" type="slidenum">
              <a:rPr lang="ru-RU" smtClean="0">
                <a:solidFill>
                  <a:srgbClr val="FEFAC9"/>
                </a:solidFill>
              </a:rPr>
              <a:pPr>
                <a:defRPr/>
              </a:pPr>
              <a:t>‹#›</a:t>
            </a:fld>
            <a:endParaRPr lang="ru-RU">
              <a:solidFill>
                <a:srgbClr val="FEFAC9"/>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quarter" idx="10"/>
          </p:nvPr>
        </p:nvSpPr>
        <p:spPr/>
        <p:txBody>
          <a:bodyPr/>
          <a:lstStyle>
            <a:lvl1pPr>
              <a:defRPr/>
            </a:lvl1pPr>
          </a:lstStyle>
          <a:p>
            <a:pPr>
              <a:defRPr/>
            </a:pPr>
            <a:fld id="{2105DE84-EA39-4F68-8A91-AAE4EDD5AD44}" type="datetimeFigureOut">
              <a:rPr lang="ru-RU" smtClean="0">
                <a:solidFill>
                  <a:srgbClr val="FEFAC9"/>
                </a:solidFill>
              </a:rPr>
              <a:pPr>
                <a:defRPr/>
              </a:pPr>
              <a:t>04.01.2016</a:t>
            </a:fld>
            <a:endParaRPr lang="ru-RU">
              <a:solidFill>
                <a:srgbClr val="FEFAC9"/>
              </a:solidFill>
            </a:endParaRPr>
          </a:p>
        </p:txBody>
      </p:sp>
      <p:sp>
        <p:nvSpPr>
          <p:cNvPr id="4" name="Нижний колонтитул 3"/>
          <p:cNvSpPr>
            <a:spLocks noGrp="1"/>
          </p:cNvSpPr>
          <p:nvPr>
            <p:ph type="ftr" sz="quarter" idx="11"/>
          </p:nvPr>
        </p:nvSpPr>
        <p:spPr/>
        <p:txBody>
          <a:bodyPr/>
          <a:lstStyle>
            <a:lvl1pPr>
              <a:defRPr/>
            </a:lvl1pPr>
          </a:lstStyle>
          <a:p>
            <a:pPr>
              <a:defRPr/>
            </a:pPr>
            <a:endParaRPr lang="ru-RU">
              <a:solidFill>
                <a:srgbClr val="FEFAC9"/>
              </a:solidFill>
            </a:endParaRPr>
          </a:p>
        </p:txBody>
      </p:sp>
      <p:sp>
        <p:nvSpPr>
          <p:cNvPr id="5" name="Номер слайда 4"/>
          <p:cNvSpPr>
            <a:spLocks noGrp="1"/>
          </p:cNvSpPr>
          <p:nvPr>
            <p:ph type="sldNum" sz="quarter" idx="12"/>
          </p:nvPr>
        </p:nvSpPr>
        <p:spPr/>
        <p:txBody>
          <a:bodyPr/>
          <a:lstStyle>
            <a:lvl1pPr>
              <a:defRPr/>
            </a:lvl1pPr>
          </a:lstStyle>
          <a:p>
            <a:pPr>
              <a:defRPr/>
            </a:pPr>
            <a:fld id="{9F597CEE-12A2-4EF0-92A2-642E1690E44C}" type="slidenum">
              <a:rPr lang="ru-RU" smtClean="0">
                <a:solidFill>
                  <a:srgbClr val="FEFAC9"/>
                </a:solidFill>
              </a:rPr>
              <a:pPr>
                <a:defRPr/>
              </a:pPr>
              <a:t>‹#›</a:t>
            </a:fld>
            <a:endParaRPr lang="ru-RU">
              <a:solidFill>
                <a:srgbClr val="FEFAC9"/>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quarter" idx="10"/>
          </p:nvPr>
        </p:nvSpPr>
        <p:spPr/>
        <p:txBody>
          <a:bodyPr/>
          <a:lstStyle>
            <a:lvl1pPr>
              <a:defRPr/>
            </a:lvl1pPr>
          </a:lstStyle>
          <a:p>
            <a:pPr>
              <a:defRPr/>
            </a:pPr>
            <a:fld id="{8C1FAE14-DD72-4952-9CAE-1DDC2403FC3F}" type="datetimeFigureOut">
              <a:rPr lang="ru-RU" smtClean="0">
                <a:solidFill>
                  <a:srgbClr val="FEFAC9"/>
                </a:solidFill>
              </a:rPr>
              <a:pPr>
                <a:defRPr/>
              </a:pPr>
              <a:t>04.01.2016</a:t>
            </a:fld>
            <a:endParaRPr lang="ru-RU">
              <a:solidFill>
                <a:srgbClr val="FEFAC9"/>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a:solidFill>
                <a:srgbClr val="FEFAC9"/>
              </a:solidFill>
            </a:endParaRPr>
          </a:p>
        </p:txBody>
      </p:sp>
      <p:sp>
        <p:nvSpPr>
          <p:cNvPr id="4" name="Номер слайда 3"/>
          <p:cNvSpPr>
            <a:spLocks noGrp="1"/>
          </p:cNvSpPr>
          <p:nvPr>
            <p:ph type="sldNum" sz="quarter" idx="12"/>
          </p:nvPr>
        </p:nvSpPr>
        <p:spPr/>
        <p:txBody>
          <a:bodyPr/>
          <a:lstStyle>
            <a:lvl1pPr>
              <a:defRPr/>
            </a:lvl1pPr>
          </a:lstStyle>
          <a:p>
            <a:pPr>
              <a:defRPr/>
            </a:pPr>
            <a:fld id="{250FB137-F5C9-4348-992B-48F6A2CEB074}" type="slidenum">
              <a:rPr lang="ru-RU" smtClean="0">
                <a:solidFill>
                  <a:srgbClr val="FEFAC9"/>
                </a:solidFill>
              </a:rPr>
              <a:pPr>
                <a:defRPr/>
              </a:pPr>
              <a:t>‹#›</a:t>
            </a:fld>
            <a:endParaRPr lang="ru-RU">
              <a:solidFill>
                <a:srgbClr val="FEFAC9"/>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quarter" idx="10"/>
          </p:nvPr>
        </p:nvSpPr>
        <p:spPr/>
        <p:txBody>
          <a:bodyPr/>
          <a:lstStyle>
            <a:lvl1pPr>
              <a:defRPr/>
            </a:lvl1pPr>
          </a:lstStyle>
          <a:p>
            <a:fld id="{5B106E36-FD25-4E2D-B0AA-010F637433A0}" type="datetimeFigureOut">
              <a:rPr lang="ru-RU" smtClean="0"/>
              <a:pPr/>
              <a:t>04.01.2016</a:t>
            </a:fld>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DF44267-EF57-40CE-93BA-90BC9F0FE38B}" type="slidenum">
              <a:rPr lang="ru-RU" smtClean="0"/>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quarter" idx="10"/>
          </p:nvPr>
        </p:nvSpPr>
        <p:spPr/>
        <p:txBody>
          <a:bodyPr/>
          <a:lstStyle>
            <a:lvl1pPr>
              <a:defRPr/>
            </a:lvl1pPr>
          </a:lstStyle>
          <a:p>
            <a:pPr>
              <a:defRPr/>
            </a:pPr>
            <a:fld id="{BECBE2CB-FDDF-487B-8BB7-F5502A65FEB0}" type="datetimeFigureOut">
              <a:rPr lang="ru-RU" smtClean="0">
                <a:solidFill>
                  <a:srgbClr val="FEFAC9"/>
                </a:solidFill>
              </a:rPr>
              <a:pPr>
                <a:defRPr/>
              </a:pPr>
              <a:t>04.01.2016</a:t>
            </a:fld>
            <a:endParaRPr lang="ru-RU">
              <a:solidFill>
                <a:srgbClr val="FEFAC9"/>
              </a:solidFill>
            </a:endParaRPr>
          </a:p>
        </p:txBody>
      </p:sp>
      <p:sp>
        <p:nvSpPr>
          <p:cNvPr id="6" name="Нижний колонтитул 5"/>
          <p:cNvSpPr>
            <a:spLocks noGrp="1"/>
          </p:cNvSpPr>
          <p:nvPr>
            <p:ph type="ftr" sz="quarter" idx="11"/>
          </p:nvPr>
        </p:nvSpPr>
        <p:spPr/>
        <p:txBody>
          <a:bodyPr/>
          <a:lstStyle>
            <a:lvl1pPr>
              <a:defRPr/>
            </a:lvl1pPr>
          </a:lstStyle>
          <a:p>
            <a:pPr>
              <a:defRPr/>
            </a:pPr>
            <a:endParaRPr lang="ru-RU">
              <a:solidFill>
                <a:srgbClr val="FEFAC9"/>
              </a:solidFill>
            </a:endParaRPr>
          </a:p>
        </p:txBody>
      </p:sp>
      <p:sp>
        <p:nvSpPr>
          <p:cNvPr id="7" name="Номер слайда 6"/>
          <p:cNvSpPr>
            <a:spLocks noGrp="1"/>
          </p:cNvSpPr>
          <p:nvPr>
            <p:ph type="sldNum" sz="quarter" idx="12"/>
          </p:nvPr>
        </p:nvSpPr>
        <p:spPr/>
        <p:txBody>
          <a:bodyPr/>
          <a:lstStyle>
            <a:lvl1pPr>
              <a:defRPr/>
            </a:lvl1pPr>
          </a:lstStyle>
          <a:p>
            <a:pPr>
              <a:defRPr/>
            </a:pPr>
            <a:fld id="{E50011BF-9F0C-4AEE-9662-9F053D7EC147}" type="slidenum">
              <a:rPr lang="ru-RU" smtClean="0">
                <a:solidFill>
                  <a:srgbClr val="FEFAC9"/>
                </a:solidFill>
              </a:rPr>
              <a:pPr>
                <a:defRPr/>
              </a:pPr>
              <a:t>‹#›</a:t>
            </a:fld>
            <a:endParaRPr lang="ru-RU">
              <a:solidFill>
                <a:srgbClr val="FEFAC9"/>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quarter" idx="10"/>
          </p:nvPr>
        </p:nvSpPr>
        <p:spPr/>
        <p:txBody>
          <a:bodyPr/>
          <a:lstStyle>
            <a:lvl1pPr>
              <a:defRPr/>
            </a:lvl1pPr>
          </a:lstStyle>
          <a:p>
            <a:pPr>
              <a:defRPr/>
            </a:pPr>
            <a:fld id="{A9D782E6-8137-41C8-B64E-6D93066CE014}" type="datetimeFigureOut">
              <a:rPr lang="ru-RU" smtClean="0">
                <a:solidFill>
                  <a:srgbClr val="FEFAC9"/>
                </a:solidFill>
              </a:rPr>
              <a:pPr>
                <a:defRPr/>
              </a:pPr>
              <a:t>04.01.2016</a:t>
            </a:fld>
            <a:endParaRPr lang="ru-RU">
              <a:solidFill>
                <a:srgbClr val="FEFAC9"/>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FEFAC9"/>
              </a:solidFill>
            </a:endParaRPr>
          </a:p>
        </p:txBody>
      </p:sp>
      <p:sp>
        <p:nvSpPr>
          <p:cNvPr id="6" name="Номер слайда 5"/>
          <p:cNvSpPr>
            <a:spLocks noGrp="1"/>
          </p:cNvSpPr>
          <p:nvPr>
            <p:ph type="sldNum" sz="quarter" idx="12"/>
          </p:nvPr>
        </p:nvSpPr>
        <p:spPr/>
        <p:txBody>
          <a:bodyPr/>
          <a:lstStyle>
            <a:lvl1pPr>
              <a:defRPr/>
            </a:lvl1pPr>
          </a:lstStyle>
          <a:p>
            <a:pPr>
              <a:defRPr/>
            </a:pPr>
            <a:fld id="{12DB3538-8DFC-4C74-8278-62534EA771BA}" type="slidenum">
              <a:rPr lang="ru-RU" smtClean="0">
                <a:solidFill>
                  <a:srgbClr val="FEFAC9"/>
                </a:solidFill>
              </a:rPr>
              <a:pPr>
                <a:defRPr/>
              </a:pPr>
              <a:t>‹#›</a:t>
            </a:fld>
            <a:endParaRPr lang="ru-RU">
              <a:solidFill>
                <a:srgbClr val="FEFAC9"/>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953250" y="274638"/>
            <a:ext cx="196215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066800" y="274638"/>
            <a:ext cx="573405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quarter" idx="10"/>
          </p:nvPr>
        </p:nvSpPr>
        <p:spPr/>
        <p:txBody>
          <a:bodyPr/>
          <a:lstStyle>
            <a:lvl1pPr>
              <a:defRPr/>
            </a:lvl1pPr>
          </a:lstStyle>
          <a:p>
            <a:pPr>
              <a:defRPr/>
            </a:pPr>
            <a:fld id="{6246DAFA-00C6-4329-A413-5E3B502BF80E}" type="datetimeFigureOut">
              <a:rPr lang="ru-RU" smtClean="0">
                <a:solidFill>
                  <a:srgbClr val="FEFAC9"/>
                </a:solidFill>
              </a:rPr>
              <a:pPr>
                <a:defRPr/>
              </a:pPr>
              <a:t>04.01.2016</a:t>
            </a:fld>
            <a:endParaRPr lang="ru-RU">
              <a:solidFill>
                <a:srgbClr val="FEFAC9"/>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FEFAC9"/>
              </a:solidFill>
            </a:endParaRPr>
          </a:p>
        </p:txBody>
      </p:sp>
      <p:sp>
        <p:nvSpPr>
          <p:cNvPr id="6" name="Номер слайда 5"/>
          <p:cNvSpPr>
            <a:spLocks noGrp="1"/>
          </p:cNvSpPr>
          <p:nvPr>
            <p:ph type="sldNum" sz="quarter" idx="12"/>
          </p:nvPr>
        </p:nvSpPr>
        <p:spPr/>
        <p:txBody>
          <a:bodyPr/>
          <a:lstStyle>
            <a:lvl1pPr>
              <a:defRPr/>
            </a:lvl1pPr>
          </a:lstStyle>
          <a:p>
            <a:pPr>
              <a:defRPr/>
            </a:pPr>
            <a:fld id="{98E1B835-61D8-4D3A-87BC-24D135696D5F}" type="slidenum">
              <a:rPr lang="ru-RU" smtClean="0">
                <a:solidFill>
                  <a:srgbClr val="FEFAC9"/>
                </a:solidFill>
              </a:rPr>
              <a:pPr>
                <a:defRPr/>
              </a:pPr>
              <a:t>‹#›</a:t>
            </a:fld>
            <a:endParaRPr lang="ru-RU">
              <a:solidFill>
                <a:srgbClr val="FEFAC9"/>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A3B75AEE-E70A-4D67-BE75-3F9B398A4971}"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endParaRPr lang="ru-RU"/>
          </a:p>
        </p:txBody>
      </p:sp>
      <p:sp>
        <p:nvSpPr>
          <p:cNvPr id="9" name="Номер слайда 8"/>
          <p:cNvSpPr>
            <a:spLocks noGrp="1"/>
          </p:cNvSpPr>
          <p:nvPr>
            <p:ph type="sldNum" sz="quarter" idx="15"/>
          </p:nvPr>
        </p:nvSpPr>
        <p:spPr/>
        <p:txBody>
          <a:bodyPr rtlCol="0"/>
          <a:lstStyle/>
          <a:p>
            <a:fld id="{8DF44267-EF57-40CE-93BA-90BC9F0FE38B}"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97C128C3-E5C2-4231-986E-A7223B04EE60}"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E5EFEC6-F0E6-4FBD-B51A-26498E13020F}" type="slidenum">
              <a:rPr lang="ru-RU" smtClean="0"/>
              <a:pPr/>
              <a:t>‹#›</a:t>
            </a:fld>
            <a:endParaRPr lang="ru-RU"/>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F69222F-5AA4-438C-B6C6-78C957FEB17B}" type="slidenum">
              <a:rPr lang="ru-RU" smtClean="0"/>
              <a:pPr/>
              <a:t>‹#›</a:t>
            </a:fld>
            <a:endParaRPr lang="ru-RU"/>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endParaRPr lang="ru-RU"/>
          </a:p>
        </p:txBody>
      </p:sp>
      <p:sp>
        <p:nvSpPr>
          <p:cNvPr id="7" name="Номер слайда 6"/>
          <p:cNvSpPr>
            <a:spLocks noGrp="1"/>
          </p:cNvSpPr>
          <p:nvPr>
            <p:ph type="sldNum" sz="quarter" idx="11"/>
          </p:nvPr>
        </p:nvSpPr>
        <p:spPr/>
        <p:txBody>
          <a:bodyPr rtlCol="0"/>
          <a:lstStyle/>
          <a:p>
            <a:fld id="{F9F24402-68E2-47B3-B838-D33B7428B566}"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DE75F43-0228-4F65-A601-8CBC6F86C12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7C128C3-E5C2-4231-986E-A7223B04EE60}" type="slidenum">
              <a:rPr lang="ru-RU" smtClean="0"/>
              <a:pPr/>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endParaRPr lang="ru-RU"/>
          </a:p>
        </p:txBody>
      </p:sp>
      <p:sp>
        <p:nvSpPr>
          <p:cNvPr id="22" name="Номер слайда 21"/>
          <p:cNvSpPr>
            <a:spLocks noGrp="1"/>
          </p:cNvSpPr>
          <p:nvPr>
            <p:ph type="sldNum" sz="quarter" idx="15"/>
          </p:nvPr>
        </p:nvSpPr>
        <p:spPr/>
        <p:txBody>
          <a:bodyPr rtlCol="0"/>
          <a:lstStyle/>
          <a:p>
            <a:fld id="{39FEDEEC-37BE-476B-93DD-1813AE75DA69}"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endParaRPr lang="ru-RU"/>
          </a:p>
        </p:txBody>
      </p:sp>
      <p:sp>
        <p:nvSpPr>
          <p:cNvPr id="18" name="Номер слайда 17"/>
          <p:cNvSpPr>
            <a:spLocks noGrp="1"/>
          </p:cNvSpPr>
          <p:nvPr>
            <p:ph type="sldNum" sz="quarter" idx="11"/>
          </p:nvPr>
        </p:nvSpPr>
        <p:spPr/>
        <p:txBody>
          <a:bodyPr rtlCol="0"/>
          <a:lstStyle/>
          <a:p>
            <a:fld id="{E8360C7F-ABA7-404B-97D6-953588C879AF}"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7D7B0BD-6754-43DB-8C93-09FEE15B0137}" type="slidenum">
              <a:rPr lang="ru-RU" smtClean="0"/>
              <a:pPr/>
              <a:t>‹#›</a:t>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92C49F9-E9B7-4087-841E-362317635461}"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E5EFEC6-F0E6-4FBD-B51A-26498E13020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F69222F-5AA4-438C-B6C6-78C957FEB17B}"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9F24402-68E2-47B3-B838-D33B7428B56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DE75F43-0228-4F65-A601-8CBC6F86C12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9FEDEEC-37BE-476B-93DD-1813AE75DA69}"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8360C7F-ABA7-404B-97D6-953588C879AF}"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3227CE-15C8-46C9-B7D0-07A8A819082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1036" name="Rectangle 12"/>
          <p:cNvSpPr>
            <a:spLocks noGrp="1" noChangeArrowheads="1"/>
          </p:cNvSpPr>
          <p:nvPr>
            <p:ph type="title"/>
          </p:nvPr>
        </p:nvSpPr>
        <p:spPr bwMode="auto">
          <a:xfrm>
            <a:off x="1066800" y="274638"/>
            <a:ext cx="7848600" cy="11731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1037" name="Rectangle 13"/>
          <p:cNvSpPr>
            <a:spLocks noGrp="1" noChangeArrowheads="1"/>
          </p:cNvSpPr>
          <p:nvPr>
            <p:ph type="body" idx="1"/>
          </p:nvPr>
        </p:nvSpPr>
        <p:spPr bwMode="auto">
          <a:xfrm>
            <a:off x="1066800" y="1600200"/>
            <a:ext cx="73152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41" name="Rectangle 17"/>
          <p:cNvSpPr>
            <a:spLocks noGrp="1" noChangeArrowheads="1"/>
          </p:cNvSpPr>
          <p:nvPr>
            <p:ph type="dt" sz="quarter" idx="2"/>
          </p:nvPr>
        </p:nvSpPr>
        <p:spPr bwMode="auto">
          <a:xfrm>
            <a:off x="228600" y="6400800"/>
            <a:ext cx="21336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1" sz="1200" b="0">
                <a:solidFill>
                  <a:srgbClr val="000000"/>
                </a:solidFill>
                <a:latin typeface="+mn-lt"/>
              </a:defRPr>
            </a:lvl1pPr>
          </a:lstStyle>
          <a:p>
            <a:fld id="{5B106E36-FD25-4E2D-B0AA-010F637433A0}" type="datetimeFigureOut">
              <a:rPr lang="ru-RU" smtClean="0"/>
              <a:pPr/>
              <a:t>04.01.2016</a:t>
            </a:fld>
            <a:endParaRPr lang="ru-RU"/>
          </a:p>
        </p:txBody>
      </p:sp>
      <p:sp>
        <p:nvSpPr>
          <p:cNvPr id="1042" name="Rectangle 18"/>
          <p:cNvSpPr>
            <a:spLocks noGrp="1" noChangeArrowheads="1"/>
          </p:cNvSpPr>
          <p:nvPr>
            <p:ph type="ftr" sz="quarter" idx="3"/>
          </p:nvPr>
        </p:nvSpPr>
        <p:spPr bwMode="auto">
          <a:xfrm>
            <a:off x="2590800" y="6400800"/>
            <a:ext cx="48768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1" sz="1200" b="0">
                <a:solidFill>
                  <a:srgbClr val="000000"/>
                </a:solidFill>
                <a:latin typeface="+mn-lt"/>
              </a:defRPr>
            </a:lvl1pPr>
          </a:lstStyle>
          <a:p>
            <a:endParaRPr lang="ru-RU"/>
          </a:p>
        </p:txBody>
      </p:sp>
      <p:sp>
        <p:nvSpPr>
          <p:cNvPr id="1043" name="Rectangle 19"/>
          <p:cNvSpPr>
            <a:spLocks noGrp="1" noChangeArrowheads="1"/>
          </p:cNvSpPr>
          <p:nvPr>
            <p:ph type="sldNum" sz="quarter" idx="4"/>
          </p:nvPr>
        </p:nvSpPr>
        <p:spPr bwMode="auto">
          <a:xfrm>
            <a:off x="7696200" y="6400800"/>
            <a:ext cx="1295400" cy="32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1" sz="1200" b="0">
                <a:solidFill>
                  <a:srgbClr val="000000"/>
                </a:solidFill>
                <a:latin typeface="+mn-lt"/>
              </a:defRPr>
            </a:lvl1pPr>
          </a:lstStyle>
          <a:p>
            <a:fld id="{725C68B6-61C2-468F-89AB-4B9F7531AA68}" type="slidenum">
              <a:rPr lang="ru-RU" smtClean="0"/>
              <a:pPr/>
              <a:t>‹#›</a:t>
            </a:fld>
            <a:endParaRPr lang="ru-RU"/>
          </a:p>
        </p:txBody>
      </p:sp>
    </p:spTree>
  </p:cSld>
  <p:clrMap bg1="dk2" tx1="lt1" bg2="dk1"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1" fontAlgn="base" hangingPunct="1">
        <a:lnSpc>
          <a:spcPct val="80000"/>
        </a:lnSpc>
        <a:spcBef>
          <a:spcPct val="0"/>
        </a:spcBef>
        <a:spcAft>
          <a:spcPct val="0"/>
        </a:spcAft>
        <a:defRPr sz="4000">
          <a:solidFill>
            <a:srgbClr val="000000"/>
          </a:solidFill>
          <a:latin typeface="+mj-lt"/>
          <a:ea typeface="+mj-ea"/>
          <a:cs typeface="+mj-cs"/>
        </a:defRPr>
      </a:lvl1pPr>
      <a:lvl2pPr algn="l" rtl="0" eaLnBrk="1" fontAlgn="base" hangingPunct="1">
        <a:lnSpc>
          <a:spcPct val="80000"/>
        </a:lnSpc>
        <a:spcBef>
          <a:spcPct val="0"/>
        </a:spcBef>
        <a:spcAft>
          <a:spcPct val="0"/>
        </a:spcAft>
        <a:defRPr sz="4000">
          <a:solidFill>
            <a:srgbClr val="000000"/>
          </a:solidFill>
          <a:latin typeface="Garamond" pitchFamily="18" charset="0"/>
        </a:defRPr>
      </a:lvl2pPr>
      <a:lvl3pPr algn="l" rtl="0" eaLnBrk="1" fontAlgn="base" hangingPunct="1">
        <a:lnSpc>
          <a:spcPct val="80000"/>
        </a:lnSpc>
        <a:spcBef>
          <a:spcPct val="0"/>
        </a:spcBef>
        <a:spcAft>
          <a:spcPct val="0"/>
        </a:spcAft>
        <a:defRPr sz="4000">
          <a:solidFill>
            <a:srgbClr val="000000"/>
          </a:solidFill>
          <a:latin typeface="Garamond" pitchFamily="18" charset="0"/>
        </a:defRPr>
      </a:lvl3pPr>
      <a:lvl4pPr algn="l" rtl="0" eaLnBrk="1" fontAlgn="base" hangingPunct="1">
        <a:lnSpc>
          <a:spcPct val="80000"/>
        </a:lnSpc>
        <a:spcBef>
          <a:spcPct val="0"/>
        </a:spcBef>
        <a:spcAft>
          <a:spcPct val="0"/>
        </a:spcAft>
        <a:defRPr sz="4000">
          <a:solidFill>
            <a:srgbClr val="000000"/>
          </a:solidFill>
          <a:latin typeface="Garamond" pitchFamily="18" charset="0"/>
        </a:defRPr>
      </a:lvl4pPr>
      <a:lvl5pPr algn="l" rtl="0" eaLnBrk="1" fontAlgn="base" hangingPunct="1">
        <a:lnSpc>
          <a:spcPct val="80000"/>
        </a:lnSpc>
        <a:spcBef>
          <a:spcPct val="0"/>
        </a:spcBef>
        <a:spcAft>
          <a:spcPct val="0"/>
        </a:spcAft>
        <a:defRPr sz="4000">
          <a:solidFill>
            <a:srgbClr val="000000"/>
          </a:solidFill>
          <a:latin typeface="Garamond" pitchFamily="18" charset="0"/>
        </a:defRPr>
      </a:lvl5pPr>
      <a:lvl6pPr marL="457200" algn="l" rtl="0" eaLnBrk="1" fontAlgn="base" hangingPunct="1">
        <a:lnSpc>
          <a:spcPct val="80000"/>
        </a:lnSpc>
        <a:spcBef>
          <a:spcPct val="0"/>
        </a:spcBef>
        <a:spcAft>
          <a:spcPct val="0"/>
        </a:spcAft>
        <a:defRPr sz="4000">
          <a:solidFill>
            <a:srgbClr val="000000"/>
          </a:solidFill>
          <a:latin typeface="Garamond" pitchFamily="18" charset="0"/>
        </a:defRPr>
      </a:lvl6pPr>
      <a:lvl7pPr marL="914400" algn="l" rtl="0" eaLnBrk="1" fontAlgn="base" hangingPunct="1">
        <a:lnSpc>
          <a:spcPct val="80000"/>
        </a:lnSpc>
        <a:spcBef>
          <a:spcPct val="0"/>
        </a:spcBef>
        <a:spcAft>
          <a:spcPct val="0"/>
        </a:spcAft>
        <a:defRPr sz="4000">
          <a:solidFill>
            <a:srgbClr val="000000"/>
          </a:solidFill>
          <a:latin typeface="Garamond" pitchFamily="18" charset="0"/>
        </a:defRPr>
      </a:lvl7pPr>
      <a:lvl8pPr marL="1371600" algn="l" rtl="0" eaLnBrk="1" fontAlgn="base" hangingPunct="1">
        <a:lnSpc>
          <a:spcPct val="80000"/>
        </a:lnSpc>
        <a:spcBef>
          <a:spcPct val="0"/>
        </a:spcBef>
        <a:spcAft>
          <a:spcPct val="0"/>
        </a:spcAft>
        <a:defRPr sz="4000">
          <a:solidFill>
            <a:srgbClr val="000000"/>
          </a:solidFill>
          <a:latin typeface="Garamond" pitchFamily="18" charset="0"/>
        </a:defRPr>
      </a:lvl8pPr>
      <a:lvl9pPr marL="1828800" algn="l" rtl="0" eaLnBrk="1" fontAlgn="base" hangingPunct="1">
        <a:lnSpc>
          <a:spcPct val="80000"/>
        </a:lnSpc>
        <a:spcBef>
          <a:spcPct val="0"/>
        </a:spcBef>
        <a:spcAft>
          <a:spcPct val="0"/>
        </a:spcAft>
        <a:defRPr sz="4000">
          <a:solidFill>
            <a:srgbClr val="000000"/>
          </a:solidFill>
          <a:latin typeface="Garamond" pitchFamily="18" charset="0"/>
        </a:defRPr>
      </a:lvl9pPr>
    </p:titleStyle>
    <p:bodyStyle>
      <a:lvl1pPr marL="342900" indent="-342900" algn="l" rtl="0" eaLnBrk="1" fontAlgn="base" hangingPunct="1">
        <a:spcBef>
          <a:spcPct val="60000"/>
        </a:spcBef>
        <a:spcAft>
          <a:spcPct val="0"/>
        </a:spcAft>
        <a:buClr>
          <a:srgbClr val="000000"/>
        </a:buClr>
        <a:buChar char="•"/>
        <a:defRPr sz="2800">
          <a:solidFill>
            <a:srgbClr val="000000"/>
          </a:solidFill>
          <a:latin typeface="+mn-lt"/>
          <a:ea typeface="+mn-ea"/>
          <a:cs typeface="+mn-cs"/>
        </a:defRPr>
      </a:lvl1pPr>
      <a:lvl2pPr marL="742950" indent="-285750" algn="l" rtl="0" eaLnBrk="1" fontAlgn="base" hangingPunct="1">
        <a:spcBef>
          <a:spcPct val="20000"/>
        </a:spcBef>
        <a:spcAft>
          <a:spcPct val="0"/>
        </a:spcAft>
        <a:buClr>
          <a:srgbClr val="000000"/>
        </a:buClr>
        <a:buFont typeface="Garamond" pitchFamily="18" charset="0"/>
        <a:buChar char="−"/>
        <a:defRPr sz="2400">
          <a:solidFill>
            <a:srgbClr val="000000"/>
          </a:solidFill>
          <a:latin typeface="+mn-lt"/>
        </a:defRPr>
      </a:lvl2pPr>
      <a:lvl3pPr marL="1143000" indent="-228600" algn="l" rtl="0" eaLnBrk="1" fontAlgn="base" hangingPunct="1">
        <a:spcBef>
          <a:spcPct val="20000"/>
        </a:spcBef>
        <a:spcAft>
          <a:spcPct val="0"/>
        </a:spcAft>
        <a:buClr>
          <a:srgbClr val="000000"/>
        </a:buClr>
        <a:buChar char="•"/>
        <a:defRPr sz="2000">
          <a:solidFill>
            <a:srgbClr val="000000"/>
          </a:solidFill>
          <a:latin typeface="+mn-lt"/>
        </a:defRPr>
      </a:lvl3pPr>
      <a:lvl4pPr marL="1600200" indent="-228600" algn="l" rtl="0" eaLnBrk="1" fontAlgn="base" hangingPunct="1">
        <a:spcBef>
          <a:spcPct val="20000"/>
        </a:spcBef>
        <a:spcAft>
          <a:spcPct val="0"/>
        </a:spcAft>
        <a:buClr>
          <a:srgbClr val="000000"/>
        </a:buClr>
        <a:buFont typeface="Garamond" pitchFamily="18" charset="0"/>
        <a:buChar char="−"/>
        <a:defRPr sz="1600">
          <a:solidFill>
            <a:srgbClr val="000000"/>
          </a:solidFill>
          <a:latin typeface="+mn-lt"/>
        </a:defRPr>
      </a:lvl4pPr>
      <a:lvl5pPr marL="2057400" indent="-228600" algn="l" rtl="0" eaLnBrk="1" fontAlgn="base" hangingPunct="1">
        <a:spcBef>
          <a:spcPct val="20000"/>
        </a:spcBef>
        <a:spcAft>
          <a:spcPct val="0"/>
        </a:spcAft>
        <a:buClr>
          <a:srgbClr val="000000"/>
        </a:buClr>
        <a:buChar char="•"/>
        <a:defRPr sz="1600">
          <a:solidFill>
            <a:srgbClr val="000000"/>
          </a:solidFill>
          <a:latin typeface="+mn-lt"/>
        </a:defRPr>
      </a:lvl5pPr>
      <a:lvl6pPr marL="2514600" indent="-228600" algn="l" rtl="0" eaLnBrk="1" fontAlgn="base" hangingPunct="1">
        <a:spcBef>
          <a:spcPct val="20000"/>
        </a:spcBef>
        <a:spcAft>
          <a:spcPct val="0"/>
        </a:spcAft>
        <a:buClr>
          <a:srgbClr val="000000"/>
        </a:buClr>
        <a:buChar char="•"/>
        <a:defRPr sz="1600">
          <a:solidFill>
            <a:srgbClr val="000000"/>
          </a:solidFill>
          <a:latin typeface="+mn-lt"/>
        </a:defRPr>
      </a:lvl6pPr>
      <a:lvl7pPr marL="2971800" indent="-228600" algn="l" rtl="0" eaLnBrk="1" fontAlgn="base" hangingPunct="1">
        <a:spcBef>
          <a:spcPct val="20000"/>
        </a:spcBef>
        <a:spcAft>
          <a:spcPct val="0"/>
        </a:spcAft>
        <a:buClr>
          <a:srgbClr val="000000"/>
        </a:buClr>
        <a:buChar char="•"/>
        <a:defRPr sz="1600">
          <a:solidFill>
            <a:srgbClr val="000000"/>
          </a:solidFill>
          <a:latin typeface="+mn-lt"/>
        </a:defRPr>
      </a:lvl7pPr>
      <a:lvl8pPr marL="3429000" indent="-228600" algn="l" rtl="0" eaLnBrk="1" fontAlgn="base" hangingPunct="1">
        <a:spcBef>
          <a:spcPct val="20000"/>
        </a:spcBef>
        <a:spcAft>
          <a:spcPct val="0"/>
        </a:spcAft>
        <a:buClr>
          <a:srgbClr val="000000"/>
        </a:buClr>
        <a:buChar char="•"/>
        <a:defRPr sz="1600">
          <a:solidFill>
            <a:srgbClr val="000000"/>
          </a:solidFill>
          <a:latin typeface="+mn-lt"/>
        </a:defRPr>
      </a:lvl8pPr>
      <a:lvl9pPr marL="3886200" indent="-228600" algn="l" rtl="0" eaLnBrk="1" fontAlgn="base" hangingPunct="1">
        <a:spcBef>
          <a:spcPct val="20000"/>
        </a:spcBef>
        <a:spcAft>
          <a:spcPct val="0"/>
        </a:spcAft>
        <a:buClr>
          <a:srgbClr val="000000"/>
        </a:buClr>
        <a:buChar char="•"/>
        <a:defRPr sz="1600">
          <a:solidFill>
            <a:srgbClr val="000000"/>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C73227CE-15C8-46C9-B7D0-07A8A819082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64566" y="914400"/>
            <a:ext cx="7498080" cy="4881489"/>
          </a:xfrm>
        </p:spPr>
        <p:txBody>
          <a:bodyPr anchor="ctr">
            <a:noAutofit/>
          </a:bodyPr>
          <a:lstStyle/>
          <a:p>
            <a:pPr algn="ctr"/>
            <a:r>
              <a:rPr lang="ru-RU" sz="4000" dirty="0" smtClean="0">
                <a:solidFill>
                  <a:srgbClr val="002060"/>
                </a:solidFill>
                <a:latin typeface="Arial" pitchFamily="34" charset="0"/>
                <a:cs typeface="Arial" pitchFamily="34" charset="0"/>
              </a:rPr>
              <a:t/>
            </a:r>
            <a:br>
              <a:rPr lang="ru-RU" sz="4000" dirty="0" smtClean="0">
                <a:solidFill>
                  <a:srgbClr val="002060"/>
                </a:solidFill>
                <a:latin typeface="Arial" pitchFamily="34" charset="0"/>
                <a:cs typeface="Arial" pitchFamily="34" charset="0"/>
              </a:rPr>
            </a:br>
            <a:r>
              <a:rPr lang="ru-RU" sz="4000" dirty="0">
                <a:solidFill>
                  <a:srgbClr val="002060"/>
                </a:solidFill>
                <a:latin typeface="Arial" pitchFamily="34" charset="0"/>
                <a:cs typeface="Arial" pitchFamily="34" charset="0"/>
              </a:rPr>
              <a:t/>
            </a:r>
            <a:br>
              <a:rPr lang="ru-RU" sz="4000" dirty="0">
                <a:solidFill>
                  <a:srgbClr val="002060"/>
                </a:solidFill>
                <a:latin typeface="Arial" pitchFamily="34" charset="0"/>
                <a:cs typeface="Arial" pitchFamily="34" charset="0"/>
              </a:rPr>
            </a:br>
            <a:r>
              <a:rPr lang="ru-RU" sz="4000" dirty="0" smtClean="0">
                <a:solidFill>
                  <a:srgbClr val="002060"/>
                </a:solidFill>
                <a:latin typeface="Arial" pitchFamily="34" charset="0"/>
                <a:cs typeface="Arial" pitchFamily="34" charset="0"/>
              </a:rPr>
              <a:t>Л.Н</a:t>
            </a:r>
            <a:r>
              <a:rPr lang="ru-RU" sz="4000" dirty="0" smtClean="0">
                <a:solidFill>
                  <a:srgbClr val="002060"/>
                </a:solidFill>
                <a:latin typeface="Arial" pitchFamily="34" charset="0"/>
                <a:cs typeface="Arial" pitchFamily="34" charset="0"/>
              </a:rPr>
              <a:t>. ТОЛСТОЙ — ВЕЛИКИЙ ПИСАТЕЛЬ-ГУМАНИСТ И </a:t>
            </a:r>
            <a:r>
              <a:rPr lang="ru-RU" sz="4000" dirty="0" smtClean="0">
                <a:solidFill>
                  <a:srgbClr val="002060"/>
                </a:solidFill>
                <a:latin typeface="Arial" pitchFamily="34" charset="0"/>
                <a:cs typeface="Arial" pitchFamily="34" charset="0"/>
              </a:rPr>
              <a:t>МЫСЛИТЕЛЬ</a:t>
            </a:r>
            <a:br>
              <a:rPr lang="ru-RU" sz="4000" dirty="0" smtClean="0">
                <a:solidFill>
                  <a:srgbClr val="002060"/>
                </a:solidFill>
                <a:latin typeface="Arial" pitchFamily="34" charset="0"/>
                <a:cs typeface="Arial" pitchFamily="34" charset="0"/>
              </a:rPr>
            </a:br>
            <a:r>
              <a:rPr lang="ru-RU" sz="4000" dirty="0">
                <a:solidFill>
                  <a:srgbClr val="002060"/>
                </a:solidFill>
                <a:latin typeface="Arial" pitchFamily="34" charset="0"/>
                <a:cs typeface="Arial" pitchFamily="34" charset="0"/>
              </a:rPr>
              <a:t/>
            </a:r>
            <a:br>
              <a:rPr lang="ru-RU" sz="4000" dirty="0">
                <a:solidFill>
                  <a:srgbClr val="002060"/>
                </a:solidFill>
                <a:latin typeface="Arial" pitchFamily="34" charset="0"/>
                <a:cs typeface="Arial" pitchFamily="34" charset="0"/>
              </a:rPr>
            </a:br>
            <a:r>
              <a:rPr lang="ru-RU" sz="4000" dirty="0" smtClean="0">
                <a:solidFill>
                  <a:srgbClr val="002060"/>
                </a:solidFill>
                <a:latin typeface="Arial" pitchFamily="34" charset="0"/>
                <a:cs typeface="Arial" pitchFamily="34" charset="0"/>
              </a:rPr>
              <a:t>  </a:t>
            </a:r>
            <a:r>
              <a:rPr lang="ru-RU" sz="2400" dirty="0" smtClean="0">
                <a:solidFill>
                  <a:srgbClr val="5E1602"/>
                </a:solidFill>
                <a:latin typeface="Arial" pitchFamily="34" charset="0"/>
                <a:cs typeface="Arial" pitchFamily="34" charset="0"/>
              </a:rPr>
              <a:t>Базалий Р.В. –доцент кафедры </a:t>
            </a:r>
            <a:r>
              <a:rPr lang="ru-RU" sz="2400" dirty="0" err="1" smtClean="0">
                <a:solidFill>
                  <a:srgbClr val="5E1602"/>
                </a:solidFill>
                <a:latin typeface="Arial" pitchFamily="34" charset="0"/>
                <a:cs typeface="Arial" pitchFamily="34" charset="0"/>
              </a:rPr>
              <a:t>ТиМПО</a:t>
            </a:r>
            <a:r>
              <a:rPr lang="ru-RU" sz="2400" smtClean="0">
                <a:solidFill>
                  <a:srgbClr val="5E1602"/>
                </a:solidFill>
                <a:latin typeface="Arial" pitchFamily="34" charset="0"/>
                <a:cs typeface="Arial" pitchFamily="34" charset="0"/>
              </a:rPr>
              <a:t>,     канд.пед.наук</a:t>
            </a:r>
            <a:r>
              <a:rPr lang="ru-RU" sz="4000" dirty="0" smtClean="0">
                <a:solidFill>
                  <a:srgbClr val="5E1602"/>
                </a:solidFill>
                <a:latin typeface="Arial" pitchFamily="34" charset="0"/>
                <a:cs typeface="Arial" pitchFamily="34" charset="0"/>
              </a:rPr>
              <a:t/>
            </a:r>
            <a:br>
              <a:rPr lang="ru-RU" sz="4000" dirty="0" smtClean="0">
                <a:solidFill>
                  <a:srgbClr val="5E1602"/>
                </a:solidFill>
                <a:latin typeface="Arial" pitchFamily="34" charset="0"/>
                <a:cs typeface="Arial" pitchFamily="34" charset="0"/>
              </a:rPr>
            </a:br>
            <a:endParaRPr lang="ru-RU" sz="4000" dirty="0">
              <a:solidFill>
                <a:srgbClr val="5E1602"/>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48056" y="529664"/>
            <a:ext cx="8229600" cy="523220"/>
          </a:xfrm>
        </p:spPr>
        <p:style>
          <a:lnRef idx="1">
            <a:schemeClr val="accent6"/>
          </a:lnRef>
          <a:fillRef idx="2">
            <a:schemeClr val="accent6"/>
          </a:fillRef>
          <a:effectRef idx="1">
            <a:schemeClr val="accent6"/>
          </a:effectRef>
          <a:fontRef idx="minor">
            <a:schemeClr val="dk1"/>
          </a:fontRef>
        </p:style>
        <p:txBody>
          <a:bodyPr>
            <a:spAutoFit/>
          </a:bodyPr>
          <a:lstStyle/>
          <a:p>
            <a:r>
              <a:rPr lang="ru-RU" sz="2800" b="1" dirty="0" smtClean="0">
                <a:latin typeface="Arial" pitchFamily="34" charset="0"/>
                <a:cs typeface="Arial" pitchFamily="34" charset="0"/>
              </a:rPr>
              <a:t>ИЗМЕНЕНИЕ ПЕД-КИХ ВЗГЛЯДОВ</a:t>
            </a:r>
            <a:endParaRPr lang="ru-RU" sz="2800" b="1" dirty="0">
              <a:latin typeface="Arial" pitchFamily="34" charset="0"/>
              <a:cs typeface="Arial" pitchFamily="34" charset="0"/>
            </a:endParaRPr>
          </a:p>
        </p:txBody>
      </p:sp>
      <p:sp>
        <p:nvSpPr>
          <p:cNvPr id="3" name="Прямоугольник 2"/>
          <p:cNvSpPr/>
          <p:nvPr/>
        </p:nvSpPr>
        <p:spPr>
          <a:xfrm>
            <a:off x="147781" y="1157790"/>
            <a:ext cx="5523346" cy="532453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ru-RU" sz="2000" dirty="0" smtClean="0">
                <a:latin typeface="Times New Roman" pitchFamily="18" charset="0"/>
                <a:cs typeface="Times New Roman" pitchFamily="18" charset="0"/>
              </a:rPr>
              <a:t>В 90-х гг. </a:t>
            </a:r>
            <a:r>
              <a:rPr lang="en-US" sz="2000" dirty="0" smtClean="0">
                <a:latin typeface="Times New Roman" pitchFamily="18" charset="0"/>
                <a:cs typeface="Times New Roman" pitchFamily="18" charset="0"/>
              </a:rPr>
              <a:t>XIX </a:t>
            </a:r>
            <a:r>
              <a:rPr lang="ru-RU" sz="2000" dirty="0" smtClean="0">
                <a:latin typeface="Times New Roman" pitchFamily="18" charset="0"/>
                <a:cs typeface="Times New Roman" pitchFamily="18" charset="0"/>
              </a:rPr>
              <a:t>в. Л.Н. Толстой меняет многое в своих прежних взглядах на образование, исходя из предложенной им идеи нравственной революции, в основе которой лежал тезис о свободном </a:t>
            </a:r>
            <a:r>
              <a:rPr lang="ru-RU" sz="2000" dirty="0" err="1" smtClean="0">
                <a:latin typeface="Times New Roman" pitchFamily="18" charset="0"/>
                <a:cs typeface="Times New Roman" pitchFamily="18" charset="0"/>
              </a:rPr>
              <a:t>самоулучшении</a:t>
            </a:r>
            <a:r>
              <a:rPr lang="ru-RU" sz="2000" dirty="0" smtClean="0">
                <a:latin typeface="Times New Roman" pitchFamily="18" charset="0"/>
                <a:cs typeface="Times New Roman" pitchFamily="18" charset="0"/>
              </a:rPr>
              <a:t> личности. </a:t>
            </a:r>
          </a:p>
          <a:p>
            <a:r>
              <a:rPr lang="ru-RU" sz="2000" dirty="0" smtClean="0">
                <a:latin typeface="Times New Roman" pitchFamily="18" charset="0"/>
                <a:cs typeface="Times New Roman" pitchFamily="18" charset="0"/>
              </a:rPr>
              <a:t>В трактате «Царство Божие внутри Вас» (1890—1893) он доказывал, что духовный ненасильственный переворот может произойти в человеке со скоростью революционного переворота. Следствием этого явилось изменение всех педагогических подходов, прежде отстаивавшихся Л.Н. Толстым. Задача педагогической науки, по его мнению, должна состоять в изучении условий совпадения деятельности учителя и ученика на пути к единой цели, а также тех условий, которые могут препятствовать такому совпадению.</a:t>
            </a:r>
            <a:endParaRPr lang="ru-RU" sz="2000" dirty="0">
              <a:latin typeface="Times New Roman" pitchFamily="18" charset="0"/>
              <a:cs typeface="Times New Roman" pitchFamily="18" charset="0"/>
            </a:endParaRPr>
          </a:p>
        </p:txBody>
      </p:sp>
      <p:pic>
        <p:nvPicPr>
          <p:cNvPr id="67585" name="Picture 1" descr="G:\мои документы\ДОКУМЕНТЫ\ДГТУ\Практика\Картинки\carstvobozh.jpg"/>
          <p:cNvPicPr>
            <a:picLocks noChangeAspect="1" noChangeArrowheads="1"/>
          </p:cNvPicPr>
          <p:nvPr/>
        </p:nvPicPr>
        <p:blipFill>
          <a:blip r:embed="rId3" cstate="print"/>
          <a:srcRect/>
          <a:stretch>
            <a:fillRect/>
          </a:stretch>
        </p:blipFill>
        <p:spPr bwMode="auto">
          <a:xfrm>
            <a:off x="5770583" y="1206212"/>
            <a:ext cx="3262581" cy="5046806"/>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48056" y="529664"/>
            <a:ext cx="8229600" cy="523220"/>
          </a:xfrm>
        </p:spPr>
        <p:style>
          <a:lnRef idx="1">
            <a:schemeClr val="accent6"/>
          </a:lnRef>
          <a:fillRef idx="2">
            <a:schemeClr val="accent6"/>
          </a:fillRef>
          <a:effectRef idx="1">
            <a:schemeClr val="accent6"/>
          </a:effectRef>
          <a:fontRef idx="minor">
            <a:schemeClr val="dk1"/>
          </a:fontRef>
        </p:style>
        <p:txBody>
          <a:bodyPr>
            <a:spAutoFit/>
          </a:bodyPr>
          <a:lstStyle/>
          <a:p>
            <a:r>
              <a:rPr lang="ru-RU" sz="2800" b="1" dirty="0" smtClean="0">
                <a:latin typeface="Arial" pitchFamily="34" charset="0"/>
                <a:cs typeface="Arial" pitchFamily="34" charset="0"/>
              </a:rPr>
              <a:t>«О ВОСПИТАНИИ»</a:t>
            </a:r>
            <a:endParaRPr lang="ru-RU" sz="2800" b="1" dirty="0">
              <a:latin typeface="Arial" pitchFamily="34" charset="0"/>
              <a:cs typeface="Arial" pitchFamily="34" charset="0"/>
            </a:endParaRPr>
          </a:p>
        </p:txBody>
      </p:sp>
      <p:sp>
        <p:nvSpPr>
          <p:cNvPr id="3" name="Прямоугольник 2"/>
          <p:cNvSpPr/>
          <p:nvPr/>
        </p:nvSpPr>
        <p:spPr>
          <a:xfrm>
            <a:off x="387928" y="1158297"/>
            <a:ext cx="3768436" cy="532453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ru-RU" sz="2000" dirty="0" smtClean="0">
                <a:latin typeface="Times New Roman" pitchFamily="18" charset="0"/>
                <a:cs typeface="Times New Roman" pitchFamily="18" charset="0"/>
              </a:rPr>
              <a:t>Своеобразным итогом размышлений Л.Н. Толстого-педагога стала статья «О воспитании (Ответ на письмо В.Ф. Булга­кова)» (1909). В ней он отстаивал тезис о единстве воспитания и образования: нельзя воспитывать, не передавая знаний, всякое знание действует </a:t>
            </a:r>
            <a:r>
              <a:rPr lang="ru-RU" sz="2000" dirty="0" err="1" smtClean="0">
                <a:latin typeface="Times New Roman" pitchFamily="18" charset="0"/>
                <a:cs typeface="Times New Roman" pitchFamily="18" charset="0"/>
              </a:rPr>
              <a:t>воспитательно</a:t>
            </a:r>
            <a:r>
              <a:rPr lang="ru-RU" sz="2000" dirty="0" smtClean="0">
                <a:latin typeface="Times New Roman" pitchFamily="18" charset="0"/>
                <a:cs typeface="Times New Roman" pitchFamily="18" charset="0"/>
              </a:rPr>
              <a:t>, полагал он. Однако самым важным в образовании, по мнению Л.Н. Толстого, является соблюдение условия свободы воспитания и обучения на основе религиозно-нравственного учения. </a:t>
            </a:r>
            <a:endParaRPr lang="ru-RU" sz="2000" dirty="0">
              <a:latin typeface="Times New Roman" pitchFamily="18" charset="0"/>
              <a:cs typeface="Times New Roman" pitchFamily="18" charset="0"/>
            </a:endParaRPr>
          </a:p>
        </p:txBody>
      </p:sp>
      <p:sp>
        <p:nvSpPr>
          <p:cNvPr id="4" name="Прямоугольник 3"/>
          <p:cNvSpPr/>
          <p:nvPr/>
        </p:nvSpPr>
        <p:spPr>
          <a:xfrm>
            <a:off x="4290291" y="1166382"/>
            <a:ext cx="4572000" cy="1938992"/>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r>
              <a:rPr lang="ru-RU" sz="2000" dirty="0" smtClean="0">
                <a:latin typeface="Times New Roman" pitchFamily="18" charset="0"/>
                <a:cs typeface="Times New Roman" pitchFamily="18" charset="0"/>
              </a:rPr>
              <a:t>В статье «О воспитании» Толстой подверг резкой критике существующую в России систему образования за отсутствие «свободы», «религиозно-нравственных основ», за преподавание закона божия и «ложной науки»</a:t>
            </a:r>
            <a:endParaRPr lang="ru-RU" sz="2000" dirty="0">
              <a:latin typeface="Times New Roman" pitchFamily="18" charset="0"/>
              <a:cs typeface="Times New Roman" pitchFamily="18" charset="0"/>
            </a:endParaRPr>
          </a:p>
        </p:txBody>
      </p:sp>
      <p:sp>
        <p:nvSpPr>
          <p:cNvPr id="5" name="Прямоугольник 4"/>
          <p:cNvSpPr/>
          <p:nvPr/>
        </p:nvSpPr>
        <p:spPr>
          <a:xfrm>
            <a:off x="4742873" y="5969153"/>
            <a:ext cx="3643745" cy="70788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ru-RU" sz="2000" dirty="0" smtClean="0">
                <a:latin typeface="Times New Roman" pitchFamily="18" charset="0"/>
                <a:cs typeface="Times New Roman" pitchFamily="18" charset="0"/>
              </a:rPr>
              <a:t>Л.Н. Толстой среди крестьян и крестьянских детей. 1909 год</a:t>
            </a:r>
            <a:endParaRPr lang="ru-RU" sz="2000" dirty="0">
              <a:latin typeface="Times New Roman" pitchFamily="18" charset="0"/>
              <a:cs typeface="Times New Roman" pitchFamily="18" charset="0"/>
            </a:endParaRPr>
          </a:p>
        </p:txBody>
      </p:sp>
      <p:pic>
        <p:nvPicPr>
          <p:cNvPr id="9217" name="Picture 1" descr="G:\мои документы\ДОКУМЕНТЫ\ДГТУ\Практика\Картинки\shkola-v-jasnoj-poljane_3.jpg"/>
          <p:cNvPicPr>
            <a:picLocks noChangeAspect="1" noChangeArrowheads="1"/>
          </p:cNvPicPr>
          <p:nvPr/>
        </p:nvPicPr>
        <p:blipFill>
          <a:blip r:embed="rId3" cstate="print"/>
          <a:srcRect/>
          <a:stretch>
            <a:fillRect/>
          </a:stretch>
        </p:blipFill>
        <p:spPr bwMode="auto">
          <a:xfrm>
            <a:off x="4773829" y="3147771"/>
            <a:ext cx="3581832" cy="2739888"/>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48056" y="529664"/>
            <a:ext cx="8229600" cy="523220"/>
          </a:xfrm>
        </p:spPr>
        <p:style>
          <a:lnRef idx="1">
            <a:schemeClr val="accent6"/>
          </a:lnRef>
          <a:fillRef idx="2">
            <a:schemeClr val="accent6"/>
          </a:fillRef>
          <a:effectRef idx="1">
            <a:schemeClr val="accent6"/>
          </a:effectRef>
          <a:fontRef idx="minor">
            <a:schemeClr val="dk1"/>
          </a:fontRef>
        </p:style>
        <p:txBody>
          <a:bodyPr>
            <a:spAutoFit/>
          </a:bodyPr>
          <a:lstStyle/>
          <a:p>
            <a:r>
              <a:rPr lang="ru-RU" sz="2800" b="1" dirty="0" smtClean="0">
                <a:latin typeface="Arial" pitchFamily="34" charset="0"/>
                <a:cs typeface="Arial" pitchFamily="34" charset="0"/>
              </a:rPr>
              <a:t>«О ВОСПИТАНИИ»</a:t>
            </a:r>
            <a:endParaRPr lang="ru-RU" sz="2800" b="1" dirty="0">
              <a:latin typeface="Arial" pitchFamily="34" charset="0"/>
              <a:cs typeface="Arial" pitchFamily="34" charset="0"/>
            </a:endParaRPr>
          </a:p>
        </p:txBody>
      </p:sp>
      <p:sp>
        <p:nvSpPr>
          <p:cNvPr id="3" name="Прямоугольник 2"/>
          <p:cNvSpPr/>
          <p:nvPr/>
        </p:nvSpPr>
        <p:spPr>
          <a:xfrm>
            <a:off x="193964" y="1232188"/>
            <a:ext cx="5283200" cy="532453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ru-RU" sz="2000" dirty="0" smtClean="0">
                <a:latin typeface="Times New Roman" pitchFamily="18" charset="0"/>
                <a:cs typeface="Times New Roman" pitchFamily="18" charset="0"/>
              </a:rPr>
              <a:t>Образование, по его мнению Л.Н. Толстого, должно быть плодотворным, т.е. содействовать движению человека и человечества ко все большему благу. Это движение возможно лишь при условии свободы учащихся. Однако, чтобы эта свобода не стала хаосом в преподавании, нужны общие основания. Такими основаниями являются религия и нравственность. Поэтому первое — и главное знание, которое, прежде всего, нужно дать детям, — возможность осознать самих себя: как мне жить и что считать всегда, при всех условиях хорошим и дурным. Многое в успешном движении человека по пути </a:t>
            </a:r>
            <a:r>
              <a:rPr lang="ru-RU" sz="2000" dirty="0" err="1" smtClean="0">
                <a:latin typeface="Times New Roman" pitchFamily="18" charset="0"/>
                <a:cs typeface="Times New Roman" pitchFamily="18" charset="0"/>
              </a:rPr>
              <a:t>самоулучшения</a:t>
            </a:r>
            <a:r>
              <a:rPr lang="ru-RU" sz="2000" dirty="0" smtClean="0">
                <a:latin typeface="Times New Roman" pitchFamily="18" charset="0"/>
                <a:cs typeface="Times New Roman" pitchFamily="18" charset="0"/>
              </a:rPr>
              <a:t> личности зависит, по мнению Л.Н. Толстого, от того примера, который подает учитель.</a:t>
            </a:r>
            <a:endParaRPr lang="ru-RU" sz="2000" dirty="0">
              <a:latin typeface="Times New Roman" pitchFamily="18" charset="0"/>
              <a:cs typeface="Times New Roman" pitchFamily="18" charset="0"/>
            </a:endParaRPr>
          </a:p>
        </p:txBody>
      </p:sp>
      <p:pic>
        <p:nvPicPr>
          <p:cNvPr id="65537" name="Picture 1" descr="G:\мои документы\ДОКУМЕНТЫ\ДГТУ\Практика\Картинки\d0c2c14ca951.jpg"/>
          <p:cNvPicPr>
            <a:picLocks noChangeAspect="1" noChangeArrowheads="1"/>
          </p:cNvPicPr>
          <p:nvPr/>
        </p:nvPicPr>
        <p:blipFill>
          <a:blip r:embed="rId3" cstate="print"/>
          <a:srcRect b="35357"/>
          <a:stretch>
            <a:fillRect/>
          </a:stretch>
        </p:blipFill>
        <p:spPr bwMode="auto">
          <a:xfrm>
            <a:off x="5613411" y="1529773"/>
            <a:ext cx="3290299" cy="3504046"/>
          </a:xfrm>
          <a:prstGeom prst="rect">
            <a:avLst/>
          </a:prstGeom>
          <a:noFill/>
        </p:spPr>
      </p:pic>
      <p:sp>
        <p:nvSpPr>
          <p:cNvPr id="6" name="Прямоугольник 5"/>
          <p:cNvSpPr/>
          <p:nvPr/>
        </p:nvSpPr>
        <p:spPr>
          <a:xfrm>
            <a:off x="6128328" y="5165590"/>
            <a:ext cx="2563092" cy="70788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ru-RU" sz="2000" dirty="0" smtClean="0">
                <a:latin typeface="Times New Roman" pitchFamily="18" charset="0"/>
                <a:cs typeface="Times New Roman" pitchFamily="18" charset="0"/>
              </a:rPr>
              <a:t>Л.Н. Толстой среди крестьян</a:t>
            </a:r>
            <a:endParaRPr lang="ru-RU" sz="2000" dirty="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48056" y="529664"/>
            <a:ext cx="8229600" cy="523220"/>
          </a:xfrm>
        </p:spPr>
        <p:style>
          <a:lnRef idx="1">
            <a:schemeClr val="accent6"/>
          </a:lnRef>
          <a:fillRef idx="2">
            <a:schemeClr val="accent6"/>
          </a:fillRef>
          <a:effectRef idx="1">
            <a:schemeClr val="accent6"/>
          </a:effectRef>
          <a:fontRef idx="minor">
            <a:schemeClr val="dk1"/>
          </a:fontRef>
        </p:style>
        <p:txBody>
          <a:bodyPr>
            <a:spAutoFit/>
          </a:bodyPr>
          <a:lstStyle/>
          <a:p>
            <a:r>
              <a:rPr lang="ru-RU" sz="2800" b="1" dirty="0" smtClean="0">
                <a:latin typeface="Arial" pitchFamily="34" charset="0"/>
                <a:cs typeface="Arial" pitchFamily="34" charset="0"/>
              </a:rPr>
              <a:t>«ОБЩИЕ ЗАМЕЧАНИЯ ДЛЯ УЧИТЕЛЕЙ»</a:t>
            </a:r>
            <a:endParaRPr lang="ru-RU" sz="2800" b="1" dirty="0">
              <a:latin typeface="Arial" pitchFamily="34" charset="0"/>
              <a:cs typeface="Arial" pitchFamily="34" charset="0"/>
            </a:endParaRPr>
          </a:p>
        </p:txBody>
      </p:sp>
      <p:sp>
        <p:nvSpPr>
          <p:cNvPr id="3" name="Прямоугольник 2"/>
          <p:cNvSpPr/>
          <p:nvPr/>
        </p:nvSpPr>
        <p:spPr>
          <a:xfrm>
            <a:off x="170873" y="1268212"/>
            <a:ext cx="6599382" cy="255454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ru-RU" sz="2000" dirty="0" smtClean="0">
                <a:latin typeface="Times New Roman" pitchFamily="18" charset="0"/>
                <a:cs typeface="Times New Roman" pitchFamily="18" charset="0"/>
              </a:rPr>
              <a:t>В статье «Общие замечания для учителей» (1872) он так определял ведущее качество личности учителя: это — любовь. Если учитель любит свое дело, он будет хорошим учителем, если он имеет любовь к ученику, как отец, мать, он будет лучше того учителя, который прочитал много книг, но не имеет любви ни к делу, ни к ученикам; совершенный учитель соединяет в себе любовь к делу и к ученикам.</a:t>
            </a:r>
            <a:endParaRPr lang="ru-RU" sz="2000" dirty="0">
              <a:latin typeface="Times New Roman" pitchFamily="18" charset="0"/>
              <a:cs typeface="Times New Roman" pitchFamily="18" charset="0"/>
            </a:endParaRPr>
          </a:p>
        </p:txBody>
      </p:sp>
      <p:sp>
        <p:nvSpPr>
          <p:cNvPr id="4" name="Прямоугольник 3"/>
          <p:cNvSpPr/>
          <p:nvPr/>
        </p:nvSpPr>
        <p:spPr>
          <a:xfrm>
            <a:off x="2429163" y="4168339"/>
            <a:ext cx="6303818"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ru-RU" sz="2000" dirty="0" smtClean="0">
                <a:latin typeface="Times New Roman" pitchFamily="18" charset="0"/>
                <a:cs typeface="Times New Roman" pitchFamily="18" charset="0"/>
              </a:rPr>
              <a:t>«Так что только ясное понимание положения человека в мире и открывает ему истинную веру в Бога и в закон Его. Из этого сознания своего положения само собою вытекает покорность воле Бога, признание равенства всех людей, любовь к ним и служение им и основные законы жизни: делание другим того, что хочешь чтобы тебе делали». Л.Н. Толстой</a:t>
            </a:r>
            <a:endParaRPr lang="ru-RU" sz="2000" dirty="0">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48056" y="529664"/>
            <a:ext cx="8229600" cy="523220"/>
          </a:xfrm>
        </p:spPr>
        <p:style>
          <a:lnRef idx="1">
            <a:schemeClr val="accent6"/>
          </a:lnRef>
          <a:fillRef idx="2">
            <a:schemeClr val="accent6"/>
          </a:fillRef>
          <a:effectRef idx="1">
            <a:schemeClr val="accent6"/>
          </a:effectRef>
          <a:fontRef idx="minor">
            <a:schemeClr val="dk1"/>
          </a:fontRef>
        </p:style>
        <p:txBody>
          <a:bodyPr>
            <a:spAutoFit/>
          </a:bodyPr>
          <a:lstStyle/>
          <a:p>
            <a:r>
              <a:rPr lang="ru-RU" sz="2800" b="1" dirty="0" smtClean="0">
                <a:latin typeface="Arial" pitchFamily="34" charset="0"/>
                <a:cs typeface="Arial" pitchFamily="34" charset="0"/>
              </a:rPr>
              <a:t>«ОБЩИЕ ЗАМЕЧАНИЯ ДЛЯ УЧИТЕЛЕЙ»</a:t>
            </a:r>
            <a:endParaRPr lang="ru-RU" sz="2800" b="1" dirty="0">
              <a:latin typeface="Arial" pitchFamily="34" charset="0"/>
              <a:cs typeface="Arial" pitchFamily="34" charset="0"/>
            </a:endParaRPr>
          </a:p>
        </p:txBody>
      </p:sp>
      <p:sp>
        <p:nvSpPr>
          <p:cNvPr id="5121" name="Rectangle 1"/>
          <p:cNvSpPr>
            <a:spLocks noChangeArrowheads="1"/>
          </p:cNvSpPr>
          <p:nvPr/>
        </p:nvSpPr>
        <p:spPr bwMode="auto">
          <a:xfrm>
            <a:off x="260878" y="1299323"/>
            <a:ext cx="8624503" cy="2246769"/>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Л.Н. Толстой высказал много ценных мыслей о методике обучения, советуя исходить из отношения ученика к тому или другому методу, рекомендовал не придерживаться одной методики, поскольку нет универсальной. Учителю, по его мнению, нужно использовать различные методы, искать их самому, исходя из потребностей конкретных учащихся. Самый действенный метод, по мнению Л.Н. Толстого, — живое слово учителя.</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5122" name="Picture 2" descr="G:\мои документы\ДОКУМЕНТЫ\ДГТУ\Практика\Картинки\26.jpg"/>
          <p:cNvPicPr>
            <a:picLocks noChangeAspect="1" noChangeArrowheads="1"/>
          </p:cNvPicPr>
          <p:nvPr/>
        </p:nvPicPr>
        <p:blipFill>
          <a:blip r:embed="rId3" cstate="print"/>
          <a:srcRect b="9861"/>
          <a:stretch>
            <a:fillRect/>
          </a:stretch>
        </p:blipFill>
        <p:spPr bwMode="auto">
          <a:xfrm>
            <a:off x="332510" y="3698449"/>
            <a:ext cx="4460606" cy="2868605"/>
          </a:xfrm>
          <a:prstGeom prst="rect">
            <a:avLst/>
          </a:prstGeom>
          <a:noFill/>
        </p:spPr>
      </p:pic>
      <p:pic>
        <p:nvPicPr>
          <p:cNvPr id="5123" name="Picture 3" descr="G:\мои документы\ДОКУМЕНТЫ\ДГТУ\Практика\Картинки\ed1d4a.jpg"/>
          <p:cNvPicPr>
            <a:picLocks noChangeAspect="1" noChangeArrowheads="1"/>
          </p:cNvPicPr>
          <p:nvPr/>
        </p:nvPicPr>
        <p:blipFill>
          <a:blip r:embed="rId4" cstate="print"/>
          <a:srcRect/>
          <a:stretch>
            <a:fillRect/>
          </a:stretch>
        </p:blipFill>
        <p:spPr bwMode="auto">
          <a:xfrm>
            <a:off x="5117668" y="3717509"/>
            <a:ext cx="3333604" cy="2877427"/>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48056" y="529664"/>
            <a:ext cx="8229600" cy="523220"/>
          </a:xfrm>
        </p:spPr>
        <p:style>
          <a:lnRef idx="1">
            <a:schemeClr val="accent6"/>
          </a:lnRef>
          <a:fillRef idx="2">
            <a:schemeClr val="accent6"/>
          </a:fillRef>
          <a:effectRef idx="1">
            <a:schemeClr val="accent6"/>
          </a:effectRef>
          <a:fontRef idx="minor">
            <a:schemeClr val="dk1"/>
          </a:fontRef>
        </p:style>
        <p:txBody>
          <a:bodyPr>
            <a:spAutoFit/>
          </a:bodyPr>
          <a:lstStyle/>
          <a:p>
            <a:r>
              <a:rPr lang="ru-RU" sz="2800" b="1" dirty="0" smtClean="0">
                <a:latin typeface="Arial" pitchFamily="34" charset="0"/>
                <a:cs typeface="Arial" pitchFamily="34" charset="0"/>
              </a:rPr>
              <a:t>РАЗВИТИЕ ИДЕЙ</a:t>
            </a:r>
            <a:r>
              <a:rPr lang="ru-RU" sz="2800" b="1" dirty="0" smtClean="0">
                <a:solidFill>
                  <a:srgbClr val="000000"/>
                </a:solidFill>
                <a:latin typeface="Arial" pitchFamily="34" charset="0"/>
                <a:ea typeface="Calibri" pitchFamily="34" charset="0"/>
                <a:cs typeface="Arial" pitchFamily="34" charset="0"/>
              </a:rPr>
              <a:t> Л.Н. ТОЛСТОГО</a:t>
            </a:r>
            <a:endParaRPr lang="ru-RU" sz="2800" b="1" dirty="0">
              <a:latin typeface="Arial" pitchFamily="34" charset="0"/>
              <a:cs typeface="Arial" pitchFamily="34" charset="0"/>
            </a:endParaRPr>
          </a:p>
        </p:txBody>
      </p:sp>
      <p:sp>
        <p:nvSpPr>
          <p:cNvPr id="5121" name="Rectangle 1"/>
          <p:cNvSpPr>
            <a:spLocks noChangeArrowheads="1"/>
          </p:cNvSpPr>
          <p:nvPr/>
        </p:nvSpPr>
        <p:spPr bwMode="auto">
          <a:xfrm>
            <a:off x="233169" y="1222304"/>
            <a:ext cx="4061739" cy="193899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Идеи Л.Н. Толстого получили дальнейшее развитие в деятельности К.Н. </a:t>
            </a:r>
            <a:r>
              <a:rPr kumimoji="0" lang="ru-RU" sz="2000"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Вентцеля</a:t>
            </a: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И.И. </a:t>
            </a:r>
            <a:r>
              <a:rPr kumimoji="0" lang="ru-RU" sz="2000"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Горбунова-Посадова</a:t>
            </a: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и многих других педагогов конца </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XIX</a:t>
            </a: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 начала </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XX</a:t>
            </a: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в.</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 name="Прямоугольник 4"/>
          <p:cNvSpPr/>
          <p:nvPr/>
        </p:nvSpPr>
        <p:spPr>
          <a:xfrm>
            <a:off x="4479636" y="1204388"/>
            <a:ext cx="4525817" cy="347787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ru-RU" sz="2000" dirty="0" smtClean="0">
                <a:latin typeface="Times New Roman" pitchFamily="18" charset="0"/>
                <a:cs typeface="Times New Roman" pitchFamily="18" charset="0"/>
              </a:rPr>
              <a:t>Поздней осенью 1910, ночью, тайно от семьи, 82-летний Толстой, сопровождаемый лишь личным врачом Д. П. </a:t>
            </a:r>
            <a:r>
              <a:rPr lang="ru-RU" sz="2000" dirty="0" err="1" smtClean="0">
                <a:latin typeface="Times New Roman" pitchFamily="18" charset="0"/>
                <a:cs typeface="Times New Roman" pitchFamily="18" charset="0"/>
              </a:rPr>
              <a:t>Маковицким</a:t>
            </a:r>
            <a:r>
              <a:rPr lang="ru-RU" sz="2000" dirty="0" smtClean="0">
                <a:latin typeface="Times New Roman" pitchFamily="18" charset="0"/>
                <a:cs typeface="Times New Roman" pitchFamily="18" charset="0"/>
              </a:rPr>
              <a:t>, покинул Ясную Поляну. Дорога оказалась для него непосильной: в пути Толстой заболел и вынужден был сойти с поезда на маленькой железнодорожной станции </a:t>
            </a:r>
            <a:r>
              <a:rPr lang="ru-RU" sz="2000" dirty="0" err="1" smtClean="0">
                <a:latin typeface="Times New Roman" pitchFamily="18" charset="0"/>
                <a:cs typeface="Times New Roman" pitchFamily="18" charset="0"/>
              </a:rPr>
              <a:t>Астапово</a:t>
            </a:r>
            <a:r>
              <a:rPr lang="ru-RU" sz="2000" dirty="0" smtClean="0">
                <a:latin typeface="Times New Roman" pitchFamily="18" charset="0"/>
                <a:cs typeface="Times New Roman" pitchFamily="18" charset="0"/>
              </a:rPr>
              <a:t>. Здесь, в доме начальника станции он провел последние семь дней своей жизни. </a:t>
            </a:r>
            <a:endParaRPr lang="ru-RU" sz="2000" dirty="0">
              <a:latin typeface="Times New Roman" pitchFamily="18" charset="0"/>
              <a:cs typeface="Times New Roman" pitchFamily="18" charset="0"/>
            </a:endParaRPr>
          </a:p>
        </p:txBody>
      </p:sp>
      <p:sp>
        <p:nvSpPr>
          <p:cNvPr id="6" name="Прямоугольник 5"/>
          <p:cNvSpPr/>
          <p:nvPr/>
        </p:nvSpPr>
        <p:spPr>
          <a:xfrm>
            <a:off x="4561779" y="6116843"/>
            <a:ext cx="2641429" cy="40011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lgn="ctr"/>
            <a:r>
              <a:rPr lang="ru-RU" sz="2000" dirty="0" smtClean="0">
                <a:latin typeface="Times New Roman" pitchFamily="18" charset="0"/>
                <a:cs typeface="Times New Roman" pitchFamily="18" charset="0"/>
              </a:rPr>
              <a:t>Могила Льва Толстого</a:t>
            </a:r>
            <a:endParaRPr lang="ru-RU" sz="2000" dirty="0">
              <a:latin typeface="Times New Roman" pitchFamily="18" charset="0"/>
              <a:cs typeface="Times New Roman" pitchFamily="18" charset="0"/>
            </a:endParaRPr>
          </a:p>
        </p:txBody>
      </p:sp>
      <p:pic>
        <p:nvPicPr>
          <p:cNvPr id="63489" name="Picture 1" descr="G:\мои документы\ДОКУМЕНТЫ\ДГТУ\Практика\Картинки\Tolstoy_grave.jpg"/>
          <p:cNvPicPr>
            <a:picLocks noChangeAspect="1" noChangeArrowheads="1"/>
          </p:cNvPicPr>
          <p:nvPr/>
        </p:nvPicPr>
        <p:blipFill>
          <a:blip r:embed="rId3" cstate="print"/>
          <a:srcRect/>
          <a:stretch>
            <a:fillRect/>
          </a:stretch>
        </p:blipFill>
        <p:spPr bwMode="auto">
          <a:xfrm>
            <a:off x="126230" y="3343564"/>
            <a:ext cx="4242570" cy="3181928"/>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167390"/>
            <a:ext cx="8229600" cy="523220"/>
          </a:xfrm>
          <a:noFill/>
          <a:ln>
            <a:noFill/>
          </a:ln>
        </p:spPr>
        <p:style>
          <a:lnRef idx="1">
            <a:schemeClr val="accent6"/>
          </a:lnRef>
          <a:fillRef idx="2">
            <a:schemeClr val="accent6"/>
          </a:fillRef>
          <a:effectRef idx="1">
            <a:schemeClr val="accent6"/>
          </a:effectRef>
          <a:fontRef idx="minor">
            <a:schemeClr val="dk1"/>
          </a:fontRef>
        </p:style>
        <p:txBody>
          <a:bodyPr>
            <a:spAutoFit/>
          </a:bodyPr>
          <a:lstStyle/>
          <a:p>
            <a:pPr algn="ctr"/>
            <a:r>
              <a:rPr lang="ru-RU"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rPr>
              <a:t>СПАСИБО ЗА ВНИМАНИЕ</a:t>
            </a:r>
            <a:endParaRPr lang="ru-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48056" y="529664"/>
            <a:ext cx="8229600" cy="523220"/>
          </a:xfrm>
        </p:spPr>
        <p:style>
          <a:lnRef idx="1">
            <a:schemeClr val="accent6"/>
          </a:lnRef>
          <a:fillRef idx="2">
            <a:schemeClr val="accent6"/>
          </a:fillRef>
          <a:effectRef idx="1">
            <a:schemeClr val="accent6"/>
          </a:effectRef>
          <a:fontRef idx="minor">
            <a:schemeClr val="dk1"/>
          </a:fontRef>
        </p:style>
        <p:txBody>
          <a:bodyPr>
            <a:spAutoFit/>
          </a:bodyPr>
          <a:lstStyle/>
          <a:p>
            <a:r>
              <a:rPr lang="ru-RU" sz="2800" b="1" dirty="0" smtClean="0">
                <a:latin typeface="Times New Roman" pitchFamily="18" charset="0"/>
                <a:cs typeface="Times New Roman" pitchFamily="18" charset="0"/>
              </a:rPr>
              <a:t>ЛЕВ НИКОЛАЕВИЧ ТОЛСТОЙ</a:t>
            </a:r>
            <a:endParaRPr lang="ru-RU" sz="2800" b="1" dirty="0">
              <a:latin typeface="Arial" pitchFamily="34" charset="0"/>
              <a:cs typeface="Arial" pitchFamily="34" charset="0"/>
            </a:endParaRPr>
          </a:p>
        </p:txBody>
      </p:sp>
      <p:sp>
        <p:nvSpPr>
          <p:cNvPr id="5" name="Прямоугольник 4"/>
          <p:cNvSpPr/>
          <p:nvPr/>
        </p:nvSpPr>
        <p:spPr>
          <a:xfrm>
            <a:off x="457199" y="1563776"/>
            <a:ext cx="3468256" cy="470898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ru-RU" sz="2000" dirty="0" smtClean="0">
                <a:latin typeface="Times New Roman" pitchFamily="18" charset="0"/>
                <a:cs typeface="Times New Roman" pitchFamily="18" charset="0"/>
              </a:rPr>
              <a:t>Идеи славянофилов и русских философов второй половины </a:t>
            </a:r>
            <a:r>
              <a:rPr lang="en-US" sz="2000" dirty="0" smtClean="0">
                <a:latin typeface="Times New Roman" pitchFamily="18" charset="0"/>
                <a:cs typeface="Times New Roman" pitchFamily="18" charset="0"/>
              </a:rPr>
              <a:t>XIX </a:t>
            </a:r>
            <a:r>
              <a:rPr lang="ru-RU" sz="2000" dirty="0" smtClean="0">
                <a:latin typeface="Times New Roman" pitchFamily="18" charset="0"/>
                <a:cs typeface="Times New Roman" pitchFamily="18" charset="0"/>
              </a:rPr>
              <a:t>в. о построении процесса воспитания и обучения в начальной школе на народно-религиозных началах оказали заметное воздействие на направленность педагогических взглядов гениального русского писателя </a:t>
            </a:r>
            <a:r>
              <a:rPr lang="ru-RU" sz="2000" i="1" dirty="0" smtClean="0">
                <a:latin typeface="Times New Roman" pitchFamily="18" charset="0"/>
                <a:cs typeface="Times New Roman" pitchFamily="18" charset="0"/>
              </a:rPr>
              <a:t>Льва Николаевича Толстого </a:t>
            </a:r>
            <a:r>
              <a:rPr lang="ru-RU" sz="2000" dirty="0" smtClean="0">
                <a:latin typeface="Times New Roman" pitchFamily="18" charset="0"/>
                <a:cs typeface="Times New Roman" pitchFamily="18" charset="0"/>
              </a:rPr>
              <a:t>(1828—1910), находив­шегося в многолетней переписке с С.А. Рачинским.</a:t>
            </a:r>
            <a:endParaRPr lang="ru-RU" sz="2000" dirty="0">
              <a:latin typeface="Times New Roman" pitchFamily="18" charset="0"/>
              <a:cs typeface="Times New Roman" pitchFamily="18" charset="0"/>
            </a:endParaRPr>
          </a:p>
        </p:txBody>
      </p:sp>
      <p:sp>
        <p:nvSpPr>
          <p:cNvPr id="6" name="Прямоугольник 5"/>
          <p:cNvSpPr/>
          <p:nvPr/>
        </p:nvSpPr>
        <p:spPr>
          <a:xfrm>
            <a:off x="4479635" y="5442819"/>
            <a:ext cx="4179455"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ru-RU" sz="2000" dirty="0" smtClean="0">
                <a:latin typeface="Times New Roman" pitchFamily="18" charset="0"/>
                <a:cs typeface="Times New Roman" pitchFamily="18" charset="0"/>
              </a:rPr>
              <a:t>Толстой Лев Николаевич </a:t>
            </a:r>
          </a:p>
          <a:p>
            <a:pPr algn="ctr"/>
            <a:r>
              <a:rPr lang="ru-RU" sz="2000" dirty="0" smtClean="0">
                <a:latin typeface="Times New Roman" pitchFamily="18" charset="0"/>
                <a:cs typeface="Times New Roman" pitchFamily="18" charset="0"/>
              </a:rPr>
              <a:t>(28 августа 1828 — 7 ноября 1910) </a:t>
            </a:r>
          </a:p>
          <a:p>
            <a:pPr algn="ctr"/>
            <a:r>
              <a:rPr lang="ru-RU" sz="2000" dirty="0" smtClean="0">
                <a:latin typeface="Times New Roman" pitchFamily="18" charset="0"/>
                <a:cs typeface="Times New Roman" pitchFamily="18" charset="0"/>
              </a:rPr>
              <a:t>— граф, русский писатель.</a:t>
            </a:r>
            <a:endParaRPr lang="ru-RU" sz="2000" dirty="0">
              <a:latin typeface="Times New Roman" pitchFamily="18" charset="0"/>
              <a:cs typeface="Times New Roman" pitchFamily="18" charset="0"/>
            </a:endParaRPr>
          </a:p>
        </p:txBody>
      </p:sp>
      <p:pic>
        <p:nvPicPr>
          <p:cNvPr id="23553" name="Picture 1" descr="G:\мои документы\ДОКУМЕНТЫ\ДГТУ\Практика\Картинки\tolstoy1.jpg"/>
          <p:cNvPicPr>
            <a:picLocks noChangeAspect="1" noChangeArrowheads="1"/>
          </p:cNvPicPr>
          <p:nvPr/>
        </p:nvPicPr>
        <p:blipFill>
          <a:blip r:embed="rId3" cstate="print"/>
          <a:srcRect/>
          <a:stretch>
            <a:fillRect/>
          </a:stretch>
        </p:blipFill>
        <p:spPr bwMode="auto">
          <a:xfrm>
            <a:off x="4864387" y="1330036"/>
            <a:ext cx="3409950" cy="38100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48056" y="529664"/>
            <a:ext cx="8229600" cy="523220"/>
          </a:xfrm>
        </p:spPr>
        <p:style>
          <a:lnRef idx="1">
            <a:schemeClr val="accent6"/>
          </a:lnRef>
          <a:fillRef idx="2">
            <a:schemeClr val="accent6"/>
          </a:fillRef>
          <a:effectRef idx="1">
            <a:schemeClr val="accent6"/>
          </a:effectRef>
          <a:fontRef idx="minor">
            <a:schemeClr val="dk1"/>
          </a:fontRef>
        </p:style>
        <p:txBody>
          <a:bodyPr>
            <a:spAutoFit/>
          </a:bodyPr>
          <a:lstStyle/>
          <a:p>
            <a:r>
              <a:rPr lang="ru-RU" sz="2800" b="1" dirty="0" smtClean="0">
                <a:latin typeface="Arial" pitchFamily="34" charset="0"/>
                <a:cs typeface="Arial" pitchFamily="34" charset="0"/>
              </a:rPr>
              <a:t>ВЛИЯНИЕ А. ШОПЕНГАУЭРА</a:t>
            </a:r>
            <a:endParaRPr lang="ru-RU" sz="2800" b="1" dirty="0">
              <a:latin typeface="Arial" pitchFamily="34" charset="0"/>
              <a:cs typeface="Arial" pitchFamily="34" charset="0"/>
            </a:endParaRPr>
          </a:p>
        </p:txBody>
      </p:sp>
      <p:sp>
        <p:nvSpPr>
          <p:cNvPr id="3" name="Прямоугольник 2"/>
          <p:cNvSpPr/>
          <p:nvPr/>
        </p:nvSpPr>
        <p:spPr>
          <a:xfrm>
            <a:off x="189341" y="1203694"/>
            <a:ext cx="4428837" cy="163121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ru-RU" sz="2000" dirty="0" smtClean="0">
                <a:latin typeface="Times New Roman" pitchFamily="18" charset="0"/>
                <a:cs typeface="Times New Roman" pitchFamily="18" charset="0"/>
              </a:rPr>
              <a:t>Как философ, Л.Н. Толстой испытал сильное влияние А. Шопенгауэра, утверждая, что природа человека составляет целостный образ, наполненный духом и волею Божьей. </a:t>
            </a:r>
            <a:endParaRPr lang="ru-RU" sz="2000" dirty="0">
              <a:latin typeface="Times New Roman" pitchFamily="18" charset="0"/>
              <a:cs typeface="Times New Roman" pitchFamily="18" charset="0"/>
            </a:endParaRPr>
          </a:p>
        </p:txBody>
      </p:sp>
      <p:pic>
        <p:nvPicPr>
          <p:cNvPr id="19457" name="Picture 1" descr="G:\мои документы\ДОКУМЕНТЫ\ДГТУ\Практика\Картинки\maxresdefault.jpg"/>
          <p:cNvPicPr>
            <a:picLocks noChangeAspect="1" noChangeArrowheads="1"/>
          </p:cNvPicPr>
          <p:nvPr/>
        </p:nvPicPr>
        <p:blipFill>
          <a:blip r:embed="rId3" cstate="print"/>
          <a:srcRect t="7509"/>
          <a:stretch>
            <a:fillRect/>
          </a:stretch>
        </p:blipFill>
        <p:spPr bwMode="auto">
          <a:xfrm>
            <a:off x="4914902" y="1200727"/>
            <a:ext cx="3890814" cy="4294910"/>
          </a:xfrm>
          <a:prstGeom prst="rect">
            <a:avLst/>
          </a:prstGeom>
          <a:noFill/>
        </p:spPr>
      </p:pic>
      <p:sp>
        <p:nvSpPr>
          <p:cNvPr id="5" name="Прямоугольник 4"/>
          <p:cNvSpPr/>
          <p:nvPr/>
        </p:nvSpPr>
        <p:spPr>
          <a:xfrm>
            <a:off x="4701309" y="5599746"/>
            <a:ext cx="4318000"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ru-RU" sz="2000" dirty="0" smtClean="0">
                <a:latin typeface="Times New Roman" pitchFamily="18" charset="0"/>
                <a:cs typeface="Times New Roman" pitchFamily="18" charset="0"/>
              </a:rPr>
              <a:t>Шопенгауэр Артур </a:t>
            </a:r>
          </a:p>
          <a:p>
            <a:pPr algn="ctr"/>
            <a:r>
              <a:rPr lang="ru-RU" sz="2000" dirty="0" smtClean="0">
                <a:latin typeface="Times New Roman" pitchFamily="18" charset="0"/>
                <a:cs typeface="Times New Roman" pitchFamily="18" charset="0"/>
              </a:rPr>
              <a:t>(22 февраля 1788 – 21 сентября 1860 )</a:t>
            </a:r>
          </a:p>
          <a:p>
            <a:pPr algn="ctr"/>
            <a:r>
              <a:rPr lang="ru-RU" sz="2000" dirty="0" smtClean="0">
                <a:latin typeface="Times New Roman" pitchFamily="18" charset="0"/>
                <a:cs typeface="Times New Roman" pitchFamily="18" charset="0"/>
              </a:rPr>
              <a:t> – немецкий философ</a:t>
            </a:r>
            <a:endParaRPr lang="ru-RU" sz="2000" dirty="0">
              <a:latin typeface="Times New Roman" pitchFamily="18" charset="0"/>
              <a:cs typeface="Times New Roman" pitchFamily="18" charset="0"/>
            </a:endParaRPr>
          </a:p>
        </p:txBody>
      </p:sp>
      <p:sp>
        <p:nvSpPr>
          <p:cNvPr id="19458" name="Rectangle 2"/>
          <p:cNvSpPr>
            <a:spLocks noChangeArrowheads="1"/>
          </p:cNvSpPr>
          <p:nvPr/>
        </p:nvSpPr>
        <p:spPr bwMode="auto">
          <a:xfrm>
            <a:off x="258620" y="2889301"/>
            <a:ext cx="4294908" cy="378565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Times New Roman" pitchFamily="18" charset="0"/>
                <a:cs typeface="Times New Roman" pitchFamily="18" charset="0"/>
              </a:rPr>
              <a:t>Л. Н. Толстой познакомился с творчеством Шопенгауэра осенью 1868 года. Он отнесся к его учению с энтузиазмом. В письме А. Фету он назвал его "гениальнейшим из людей". Учение Шопенгауэра присутствует в эпилоге "Войны и мира", где Толстой, подводя итоги роману, размышлял о законах истории, о свободе воли, об исторической необходимости, о роли личности и народа в истории.</a:t>
            </a:r>
            <a:r>
              <a:rPr kumimoji="0" lang="ru-RU" sz="2000" b="0" i="0" u="none" strike="noStrike" cap="none" normalizeH="0" baseline="0" dirty="0" smtClean="0">
                <a:ln>
                  <a:noFill/>
                </a:ln>
                <a:solidFill>
                  <a:schemeClr val="tx1"/>
                </a:solidFill>
                <a:effectLst/>
                <a:latin typeface="Times New Roman" pitchFamily="18" charset="0"/>
                <a:cs typeface="Times New Roman" pitchFamily="18" charset="0"/>
              </a:rPr>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48056" y="529664"/>
            <a:ext cx="8229600" cy="523220"/>
          </a:xfrm>
        </p:spPr>
        <p:style>
          <a:lnRef idx="1">
            <a:schemeClr val="accent6"/>
          </a:lnRef>
          <a:fillRef idx="2">
            <a:schemeClr val="accent6"/>
          </a:fillRef>
          <a:effectRef idx="1">
            <a:schemeClr val="accent6"/>
          </a:effectRef>
          <a:fontRef idx="minor">
            <a:schemeClr val="dk1"/>
          </a:fontRef>
        </p:style>
        <p:txBody>
          <a:bodyPr>
            <a:spAutoFit/>
          </a:bodyPr>
          <a:lstStyle/>
          <a:p>
            <a:r>
              <a:rPr lang="ru-RU" sz="2800" b="1" dirty="0" smtClean="0">
                <a:latin typeface="Arial" pitchFamily="34" charset="0"/>
                <a:cs typeface="Arial" pitchFamily="34" charset="0"/>
              </a:rPr>
              <a:t>ВЛИЯНИЕ ЖАН-ЖАКА РУССО</a:t>
            </a:r>
            <a:endParaRPr lang="ru-RU" sz="2800" b="1" dirty="0">
              <a:latin typeface="Arial" pitchFamily="34" charset="0"/>
              <a:cs typeface="Arial" pitchFamily="34" charset="0"/>
            </a:endParaRPr>
          </a:p>
        </p:txBody>
      </p:sp>
      <p:sp>
        <p:nvSpPr>
          <p:cNvPr id="3" name="Прямоугольник 2"/>
          <p:cNvSpPr/>
          <p:nvPr/>
        </p:nvSpPr>
        <p:spPr>
          <a:xfrm>
            <a:off x="318655" y="1665514"/>
            <a:ext cx="4179454" cy="347787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ru-RU" sz="2000" dirty="0" smtClean="0">
                <a:latin typeface="Times New Roman" pitchFamily="18" charset="0"/>
                <a:cs typeface="Times New Roman" pitchFamily="18" charset="0"/>
              </a:rPr>
              <a:t>Но еще большее влияние на формирование философско-педагогических взглядов Л.Н. Толстого оказал Ж.-Ж. Руссо, чьи идеи сенсуалистического познания мира отразились в методах обучения, практиковавшихся в школе для крестьянских детей, открытой  </a:t>
            </a:r>
          </a:p>
          <a:p>
            <a:r>
              <a:rPr lang="ru-RU" sz="2000" dirty="0" smtClean="0">
                <a:latin typeface="Times New Roman" pitchFamily="18" charset="0"/>
                <a:cs typeface="Times New Roman" pitchFamily="18" charset="0"/>
              </a:rPr>
              <a:t>Л.Н. Толстым в его имении в Ясной Поляне в 1859 г</a:t>
            </a:r>
            <a:endParaRPr lang="ru-RU" sz="2000" dirty="0">
              <a:latin typeface="Times New Roman" pitchFamily="18" charset="0"/>
              <a:cs typeface="Times New Roman" pitchFamily="18" charset="0"/>
            </a:endParaRPr>
          </a:p>
        </p:txBody>
      </p:sp>
      <p:pic>
        <p:nvPicPr>
          <p:cNvPr id="73729" name="Picture 1" descr="G:\мои документы\ДОКУМЕНТЫ\ДГТУ\Практика\Картинки\800px-Jean-Jacques_Rousseau_(painted_portrait).jpg"/>
          <p:cNvPicPr>
            <a:picLocks noChangeAspect="1" noChangeArrowheads="1"/>
          </p:cNvPicPr>
          <p:nvPr/>
        </p:nvPicPr>
        <p:blipFill>
          <a:blip r:embed="rId3" cstate="print"/>
          <a:srcRect b="10204"/>
          <a:stretch>
            <a:fillRect/>
          </a:stretch>
        </p:blipFill>
        <p:spPr bwMode="auto">
          <a:xfrm>
            <a:off x="5477163" y="1311563"/>
            <a:ext cx="3153948" cy="3943929"/>
          </a:xfrm>
          <a:prstGeom prst="rect">
            <a:avLst/>
          </a:prstGeom>
          <a:noFill/>
        </p:spPr>
      </p:pic>
      <p:sp>
        <p:nvSpPr>
          <p:cNvPr id="5" name="Прямоугольник 4"/>
          <p:cNvSpPr/>
          <p:nvPr/>
        </p:nvSpPr>
        <p:spPr>
          <a:xfrm>
            <a:off x="4862946" y="5405873"/>
            <a:ext cx="4124036"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vi-VN" sz="2000" dirty="0" smtClean="0">
                <a:latin typeface="Times New Roman" pitchFamily="18" charset="0"/>
                <a:cs typeface="Times New Roman" pitchFamily="18" charset="0"/>
              </a:rPr>
              <a:t>Жан-Жак Русс</a:t>
            </a:r>
            <a:r>
              <a:rPr lang="ru-RU" sz="2000" dirty="0" smtClean="0">
                <a:latin typeface="Times New Roman" pitchFamily="18" charset="0"/>
                <a:cs typeface="Times New Roman" pitchFamily="18" charset="0"/>
              </a:rPr>
              <a:t>о</a:t>
            </a:r>
            <a:r>
              <a:rPr lang="vi-VN" sz="2000" dirty="0" smtClean="0">
                <a:latin typeface="Times New Roman" pitchFamily="18" charset="0"/>
                <a:cs typeface="Times New Roman" pitchFamily="18" charset="0"/>
              </a:rPr>
              <a:t> (1712 —</a:t>
            </a:r>
            <a:r>
              <a:rPr lang="ru-RU"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1778) </a:t>
            </a:r>
            <a:endParaRPr lang="ru-RU" sz="2000"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 французский философ, писатель, мыслитель эпохи Просвещения</a:t>
            </a:r>
            <a:endParaRPr lang="ru-RU" sz="2000"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48056" y="529664"/>
            <a:ext cx="8229600" cy="523220"/>
          </a:xfrm>
        </p:spPr>
        <p:style>
          <a:lnRef idx="1">
            <a:schemeClr val="accent6"/>
          </a:lnRef>
          <a:fillRef idx="2">
            <a:schemeClr val="accent6"/>
          </a:fillRef>
          <a:effectRef idx="1">
            <a:schemeClr val="accent6"/>
          </a:effectRef>
          <a:fontRef idx="minor">
            <a:schemeClr val="dk1"/>
          </a:fontRef>
        </p:style>
        <p:txBody>
          <a:bodyPr>
            <a:spAutoFit/>
          </a:bodyPr>
          <a:lstStyle/>
          <a:p>
            <a:r>
              <a:rPr lang="ru-RU" sz="2800" b="1" dirty="0" smtClean="0">
                <a:latin typeface="Arial" pitchFamily="34" charset="0"/>
                <a:cs typeface="Arial" pitchFamily="34" charset="0"/>
              </a:rPr>
              <a:t>ПЕДАГОГИЧЕСКАЯ ДЕЯТЕЛЬНОСТЬ</a:t>
            </a:r>
            <a:endParaRPr lang="ru-RU" sz="2800" b="1" dirty="0">
              <a:latin typeface="Arial" pitchFamily="34" charset="0"/>
              <a:cs typeface="Arial" pitchFamily="34" charset="0"/>
            </a:endParaRPr>
          </a:p>
        </p:txBody>
      </p:sp>
      <p:sp>
        <p:nvSpPr>
          <p:cNvPr id="3" name="Прямоугольник 2"/>
          <p:cNvSpPr/>
          <p:nvPr/>
        </p:nvSpPr>
        <p:spPr>
          <a:xfrm>
            <a:off x="332509" y="1444118"/>
            <a:ext cx="8525164" cy="2246769"/>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ru-RU" sz="2000" dirty="0" smtClean="0">
                <a:latin typeface="Times New Roman" pitchFamily="18" charset="0"/>
                <a:cs typeface="Times New Roman" pitchFamily="18" charset="0"/>
              </a:rPr>
              <a:t>Педагогические интересы проявились у Л.Н. Толстого еще в 1847 г., когда, оставив университет, он решил, что его призванием является образование народа. Собственно педагогической деятельностью Л.Н. Толстой начал заниматься с 1859 г., когда была открыта школа в Ясной Поляне. С осени 1861 г. школа была реорганизована, в основу всей система обучения был положен принцип свободного творчества детей, реализующегося при помощи преподавателей. </a:t>
            </a:r>
            <a:endParaRPr lang="ru-RU" sz="2000" dirty="0">
              <a:latin typeface="Times New Roman" pitchFamily="18" charset="0"/>
              <a:cs typeface="Times New Roman" pitchFamily="18" charset="0"/>
            </a:endParaRPr>
          </a:p>
        </p:txBody>
      </p:sp>
      <p:pic>
        <p:nvPicPr>
          <p:cNvPr id="17409" name="Picture 1" descr="G:\мои документы\ДОКУМЕНТЫ\ДГТУ\Практика\Картинки\81d2190f7f14a66d9cb5a5b4ccaaed6d.jpg"/>
          <p:cNvPicPr>
            <a:picLocks noChangeAspect="1" noChangeArrowheads="1"/>
          </p:cNvPicPr>
          <p:nvPr/>
        </p:nvPicPr>
        <p:blipFill>
          <a:blip r:embed="rId3" cstate="print"/>
          <a:srcRect t="23297" b="16463"/>
          <a:stretch>
            <a:fillRect/>
          </a:stretch>
        </p:blipFill>
        <p:spPr bwMode="auto">
          <a:xfrm>
            <a:off x="196272" y="3833091"/>
            <a:ext cx="6334349" cy="2835564"/>
          </a:xfrm>
          <a:prstGeom prst="rect">
            <a:avLst/>
          </a:prstGeom>
          <a:noFill/>
        </p:spPr>
      </p:pic>
      <p:sp>
        <p:nvSpPr>
          <p:cNvPr id="5" name="Прямоугольник 4"/>
          <p:cNvSpPr/>
          <p:nvPr/>
        </p:nvSpPr>
        <p:spPr>
          <a:xfrm>
            <a:off x="6613235" y="5235996"/>
            <a:ext cx="2401455" cy="132343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ru-RU" sz="2000" dirty="0" smtClean="0"/>
              <a:t>Ясная Поляна, где писатель прожил большую часть своей жизни</a:t>
            </a:r>
            <a:endParaRPr lang="ru-RU" sz="2000"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48056" y="529664"/>
            <a:ext cx="8229600" cy="523220"/>
          </a:xfrm>
        </p:spPr>
        <p:style>
          <a:lnRef idx="1">
            <a:schemeClr val="accent6"/>
          </a:lnRef>
          <a:fillRef idx="2">
            <a:schemeClr val="accent6"/>
          </a:fillRef>
          <a:effectRef idx="1">
            <a:schemeClr val="accent6"/>
          </a:effectRef>
          <a:fontRef idx="minor">
            <a:schemeClr val="dk1"/>
          </a:fontRef>
        </p:style>
        <p:txBody>
          <a:bodyPr>
            <a:spAutoFit/>
          </a:bodyPr>
          <a:lstStyle/>
          <a:p>
            <a:r>
              <a:rPr lang="ru-RU" sz="2800" b="1" dirty="0" smtClean="0">
                <a:latin typeface="Arial" pitchFamily="34" charset="0"/>
                <a:cs typeface="Arial" pitchFamily="34" charset="0"/>
              </a:rPr>
              <a:t>СТАТЬИ Л.Н. ТОЛСТОГО </a:t>
            </a:r>
            <a:endParaRPr lang="ru-RU" sz="2800" b="1" dirty="0">
              <a:latin typeface="Arial" pitchFamily="34" charset="0"/>
              <a:cs typeface="Arial" pitchFamily="34" charset="0"/>
            </a:endParaRPr>
          </a:p>
        </p:txBody>
      </p:sp>
      <p:sp>
        <p:nvSpPr>
          <p:cNvPr id="3" name="Прямоугольник 2"/>
          <p:cNvSpPr/>
          <p:nvPr/>
        </p:nvSpPr>
        <p:spPr>
          <a:xfrm>
            <a:off x="517237" y="1711973"/>
            <a:ext cx="3334327" cy="378565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ru-RU" sz="2000" dirty="0" smtClean="0">
                <a:latin typeface="Times New Roman" pitchFamily="18" charset="0"/>
                <a:cs typeface="Times New Roman" pitchFamily="18" charset="0"/>
              </a:rPr>
              <a:t>Одновременно с открытием школы начал выходить педагогический журнал «Ясная Поляна», на страницах которого печатались статьи самого Л.Н. Толстого о народном образовании и сообщения учителей. В эти годы Л.Н. Толстой выступил с резкой критикой традиционной школы.</a:t>
            </a:r>
            <a:endParaRPr lang="ru-RU" sz="2000" dirty="0">
              <a:latin typeface="Times New Roman" pitchFamily="18" charset="0"/>
              <a:cs typeface="Times New Roman" pitchFamily="18" charset="0"/>
            </a:endParaRPr>
          </a:p>
        </p:txBody>
      </p:sp>
      <p:pic>
        <p:nvPicPr>
          <p:cNvPr id="71681" name="Picture 1" descr="G:\мои документы\ДОКУМЕНТЫ\ДГТУ\Практика\Картинки\attach.jpg"/>
          <p:cNvPicPr>
            <a:picLocks noChangeAspect="1" noChangeArrowheads="1"/>
          </p:cNvPicPr>
          <p:nvPr/>
        </p:nvPicPr>
        <p:blipFill>
          <a:blip r:embed="rId3" cstate="print"/>
          <a:srcRect/>
          <a:stretch>
            <a:fillRect/>
          </a:stretch>
        </p:blipFill>
        <p:spPr bwMode="auto">
          <a:xfrm>
            <a:off x="4276437" y="1193739"/>
            <a:ext cx="3084945" cy="4658266"/>
          </a:xfrm>
          <a:prstGeom prst="rect">
            <a:avLst/>
          </a:prstGeom>
          <a:noFill/>
        </p:spPr>
      </p:pic>
      <p:sp>
        <p:nvSpPr>
          <p:cNvPr id="5" name="Прямоугольник 4"/>
          <p:cNvSpPr/>
          <p:nvPr/>
        </p:nvSpPr>
        <p:spPr>
          <a:xfrm>
            <a:off x="2632364" y="5937679"/>
            <a:ext cx="6373091" cy="70788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ru-RU" sz="2000" dirty="0" smtClean="0">
                <a:latin typeface="Times New Roman" pitchFamily="18" charset="0"/>
                <a:cs typeface="Times New Roman" pitchFamily="18" charset="0"/>
              </a:rPr>
              <a:t>«Ясная поляна» — педагогический журнал, который </a:t>
            </a:r>
          </a:p>
          <a:p>
            <a:pPr algn="ctr"/>
            <a:r>
              <a:rPr lang="ru-RU" sz="2000" dirty="0" smtClean="0">
                <a:latin typeface="Times New Roman" pitchFamily="18" charset="0"/>
                <a:cs typeface="Times New Roman" pitchFamily="18" charset="0"/>
              </a:rPr>
              <a:t>Л. Н. Толстой издавал и редактировал в 1862 году</a:t>
            </a:r>
            <a:endParaRPr lang="ru-RU" sz="2000"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48056" y="529664"/>
            <a:ext cx="8229600" cy="523220"/>
          </a:xfrm>
        </p:spPr>
        <p:style>
          <a:lnRef idx="1">
            <a:schemeClr val="accent6"/>
          </a:lnRef>
          <a:fillRef idx="2">
            <a:schemeClr val="accent6"/>
          </a:fillRef>
          <a:effectRef idx="1">
            <a:schemeClr val="accent6"/>
          </a:effectRef>
          <a:fontRef idx="minor">
            <a:schemeClr val="dk1"/>
          </a:fontRef>
        </p:style>
        <p:txBody>
          <a:bodyPr>
            <a:spAutoFit/>
          </a:bodyPr>
          <a:lstStyle/>
          <a:p>
            <a:r>
              <a:rPr lang="ru-RU" sz="2800" b="1" dirty="0" smtClean="0">
                <a:latin typeface="Arial" pitchFamily="34" charset="0"/>
                <a:cs typeface="Arial" pitchFamily="34" charset="0"/>
              </a:rPr>
              <a:t>ИДЕЯ ВОСПИТАНИЯ Л.Н. ТОЛСТОГО</a:t>
            </a:r>
            <a:endParaRPr lang="ru-RU" sz="2800" b="1" dirty="0">
              <a:latin typeface="Arial" pitchFamily="34" charset="0"/>
              <a:cs typeface="Arial" pitchFamily="34" charset="0"/>
            </a:endParaRPr>
          </a:p>
        </p:txBody>
      </p:sp>
      <p:sp>
        <p:nvSpPr>
          <p:cNvPr id="3" name="Прямоугольник 2"/>
          <p:cNvSpPr/>
          <p:nvPr/>
        </p:nvSpPr>
        <p:spPr>
          <a:xfrm>
            <a:off x="138546" y="1148968"/>
            <a:ext cx="4738253" cy="532453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ru-RU" sz="2000" dirty="0" smtClean="0">
                <a:latin typeface="Times New Roman" pitchFamily="18" charset="0"/>
                <a:cs typeface="Times New Roman" pitchFamily="18" charset="0"/>
              </a:rPr>
              <a:t>Опираясь на мысль Ж.-Ж. Руссо об идеальной природе ребенка, которую портят несовершенное общество и взрослые с их «фальшивой» культурой, Л.Н. Толстой утверждал, что учителя не имеют права принудительно воспитывать детей в духе принятых принципов. В основу образования должна быть положена свобода выбора учащимися — чему и как они хотят учиться. Дело учителя — следовать и развивать природу ребенка. Эта идея получила отражение в педагогических статьях Л.Н. Толстого и его учебных книгах для начальной школы, к созданию которых он активно приступил уже в 70-е гг. </a:t>
            </a:r>
            <a:r>
              <a:rPr lang="en-US" sz="2000" dirty="0" smtClean="0">
                <a:latin typeface="Times New Roman" pitchFamily="18" charset="0"/>
                <a:cs typeface="Times New Roman" pitchFamily="18" charset="0"/>
              </a:rPr>
              <a:t>XIX </a:t>
            </a:r>
            <a:r>
              <a:rPr lang="ru-RU" sz="2000" dirty="0" smtClean="0">
                <a:latin typeface="Times New Roman" pitchFamily="18" charset="0"/>
                <a:cs typeface="Times New Roman" pitchFamily="18" charset="0"/>
              </a:rPr>
              <a:t>в. </a:t>
            </a:r>
            <a:endParaRPr lang="ru-RU" sz="2000" dirty="0">
              <a:latin typeface="Times New Roman" pitchFamily="18" charset="0"/>
              <a:cs typeface="Times New Roman" pitchFamily="18" charset="0"/>
            </a:endParaRPr>
          </a:p>
        </p:txBody>
      </p:sp>
      <p:pic>
        <p:nvPicPr>
          <p:cNvPr id="4" name="Picture 2" descr="G:\мои документы\ДОКУМЕНТЫ\ДГТУ\Практика\Картинки\c559c26b356ee9d7645d22d9e3e49cc9.jpg"/>
          <p:cNvPicPr>
            <a:picLocks noChangeAspect="1" noChangeArrowheads="1"/>
          </p:cNvPicPr>
          <p:nvPr/>
        </p:nvPicPr>
        <p:blipFill>
          <a:blip r:embed="rId3" cstate="print"/>
          <a:srcRect l="7910" r="9118"/>
          <a:stretch>
            <a:fillRect/>
          </a:stretch>
        </p:blipFill>
        <p:spPr bwMode="auto">
          <a:xfrm>
            <a:off x="4996262" y="1517553"/>
            <a:ext cx="4046142" cy="3303816"/>
          </a:xfrm>
          <a:prstGeom prst="rect">
            <a:avLst/>
          </a:prstGeom>
          <a:noFill/>
        </p:spPr>
      </p:pic>
      <p:sp>
        <p:nvSpPr>
          <p:cNvPr id="5" name="Прямоугольник 4"/>
          <p:cNvSpPr/>
          <p:nvPr/>
        </p:nvSpPr>
        <p:spPr>
          <a:xfrm>
            <a:off x="5052291" y="5036279"/>
            <a:ext cx="3862873" cy="132343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ru-RU" sz="2000" dirty="0" smtClean="0">
                <a:latin typeface="Times New Roman" pitchFamily="18" charset="0"/>
                <a:cs typeface="Times New Roman" pitchFamily="18" charset="0"/>
              </a:rPr>
              <a:t>Крестьянские дети у крыльца сельской школы деревни Ясная Поляна. Вторая половина XIX века</a:t>
            </a:r>
            <a:endParaRPr lang="ru-RU" sz="2000"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48056" y="529664"/>
            <a:ext cx="8229600" cy="523220"/>
          </a:xfrm>
        </p:spPr>
        <p:style>
          <a:lnRef idx="1">
            <a:schemeClr val="accent6"/>
          </a:lnRef>
          <a:fillRef idx="2">
            <a:schemeClr val="accent6"/>
          </a:fillRef>
          <a:effectRef idx="1">
            <a:schemeClr val="accent6"/>
          </a:effectRef>
          <a:fontRef idx="minor">
            <a:schemeClr val="dk1"/>
          </a:fontRef>
        </p:style>
        <p:txBody>
          <a:bodyPr>
            <a:spAutoFit/>
          </a:bodyPr>
          <a:lstStyle/>
          <a:p>
            <a:r>
              <a:rPr lang="ru-RU" sz="2800" b="1" dirty="0" smtClean="0">
                <a:latin typeface="Arial" pitchFamily="34" charset="0"/>
                <a:cs typeface="Arial" pitchFamily="34" charset="0"/>
              </a:rPr>
              <a:t>ИДЕЯ ВОСПИТАНИЯ Л.Н. ТОЛСТОГО</a:t>
            </a:r>
            <a:endParaRPr lang="ru-RU" sz="2800" b="1" dirty="0">
              <a:latin typeface="Arial" pitchFamily="34" charset="0"/>
              <a:cs typeface="Arial" pitchFamily="34" charset="0"/>
            </a:endParaRPr>
          </a:p>
        </p:txBody>
      </p:sp>
      <p:sp>
        <p:nvSpPr>
          <p:cNvPr id="3" name="Прямоугольник 2"/>
          <p:cNvSpPr/>
          <p:nvPr/>
        </p:nvSpPr>
        <p:spPr>
          <a:xfrm>
            <a:off x="341747" y="1379877"/>
            <a:ext cx="3759198" cy="5016758"/>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ru-RU" sz="2000" dirty="0" smtClean="0">
                <a:latin typeface="Times New Roman" pitchFamily="18" charset="0"/>
                <a:cs typeface="Times New Roman" pitchFamily="18" charset="0"/>
              </a:rPr>
              <a:t>В 1872 г. была издана составленная Л.Н. Толстым «Азбука», в 1875 г. — «Новая азбука» и четыре книги для чтения. Одновременно он возобновил свою учительскую деятельность, стремясь проверить на практике разработанную им методику обучения грамоте. Большую поддержку получила у Л.Н. Толстого инициатива самих крестьян по открытию сельских школ. Этому была посвящена статья Л.Н. Толстого «О народном образовании» (1874).</a:t>
            </a:r>
            <a:endParaRPr lang="ru-RU" sz="2000" dirty="0">
              <a:latin typeface="Times New Roman" pitchFamily="18" charset="0"/>
              <a:cs typeface="Times New Roman" pitchFamily="18" charset="0"/>
            </a:endParaRPr>
          </a:p>
        </p:txBody>
      </p:sp>
      <p:pic>
        <p:nvPicPr>
          <p:cNvPr id="69634" name="Picture 2" descr="G:\мои документы\ДОКУМЕНТЫ\ДГТУ\Практика\Картинки\nb-1462.jpg"/>
          <p:cNvPicPr>
            <a:picLocks noChangeAspect="1" noChangeArrowheads="1"/>
          </p:cNvPicPr>
          <p:nvPr/>
        </p:nvPicPr>
        <p:blipFill>
          <a:blip r:embed="rId3" cstate="print"/>
          <a:srcRect/>
          <a:stretch>
            <a:fillRect/>
          </a:stretch>
        </p:blipFill>
        <p:spPr bwMode="auto">
          <a:xfrm>
            <a:off x="4314102" y="1146751"/>
            <a:ext cx="2548515" cy="3793680"/>
          </a:xfrm>
          <a:prstGeom prst="rect">
            <a:avLst/>
          </a:prstGeom>
          <a:noFill/>
        </p:spPr>
      </p:pic>
      <p:pic>
        <p:nvPicPr>
          <p:cNvPr id="69633" name="Picture 1" descr="G:\мои документы\ДОКУМЕНТЫ\ДГТУ\Практика\Картинки\original.jpg"/>
          <p:cNvPicPr>
            <a:picLocks noChangeAspect="1" noChangeArrowheads="1"/>
          </p:cNvPicPr>
          <p:nvPr/>
        </p:nvPicPr>
        <p:blipFill>
          <a:blip r:embed="rId4" cstate="print"/>
          <a:srcRect/>
          <a:stretch>
            <a:fillRect/>
          </a:stretch>
        </p:blipFill>
        <p:spPr bwMode="auto">
          <a:xfrm>
            <a:off x="6104081" y="2798156"/>
            <a:ext cx="2818246" cy="3842209"/>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48056" y="529664"/>
            <a:ext cx="8229600" cy="523220"/>
          </a:xfrm>
        </p:spPr>
        <p:style>
          <a:lnRef idx="1">
            <a:schemeClr val="accent6"/>
          </a:lnRef>
          <a:fillRef idx="2">
            <a:schemeClr val="accent6"/>
          </a:fillRef>
          <a:effectRef idx="1">
            <a:schemeClr val="accent6"/>
          </a:effectRef>
          <a:fontRef idx="minor">
            <a:schemeClr val="dk1"/>
          </a:fontRef>
        </p:style>
        <p:txBody>
          <a:bodyPr>
            <a:spAutoFit/>
          </a:bodyPr>
          <a:lstStyle/>
          <a:p>
            <a:r>
              <a:rPr lang="ru-RU" sz="2800" b="1" dirty="0" smtClean="0">
                <a:latin typeface="Arial" pitchFamily="34" charset="0"/>
                <a:cs typeface="Arial" pitchFamily="34" charset="0"/>
              </a:rPr>
              <a:t>УЧИТЕЛЬСКАЯ СЕМИНАРИЯ</a:t>
            </a:r>
            <a:endParaRPr lang="ru-RU" sz="2800" b="1" dirty="0">
              <a:latin typeface="Arial" pitchFamily="34" charset="0"/>
              <a:cs typeface="Arial" pitchFamily="34" charset="0"/>
            </a:endParaRPr>
          </a:p>
        </p:txBody>
      </p:sp>
      <p:sp>
        <p:nvSpPr>
          <p:cNvPr id="3" name="Прямоугольник 2"/>
          <p:cNvSpPr/>
          <p:nvPr/>
        </p:nvSpPr>
        <p:spPr>
          <a:xfrm>
            <a:off x="290946" y="1286639"/>
            <a:ext cx="5971308" cy="255454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ru-RU" sz="2000" dirty="0" smtClean="0">
                <a:latin typeface="Times New Roman" pitchFamily="18" charset="0"/>
                <a:cs typeface="Times New Roman" pitchFamily="18" charset="0"/>
              </a:rPr>
              <a:t>В 1875 г. Л.Н. Толстой задумал открыть двухгодичные педагогические курсы или учительскую семинарию с целью подготовки учителей, соответствующих потребностям народной сельской школы. В 1876 г. Министерство народного просвещения разрешило ему открыть учительскую семинарию, однако идея не нашла поддержки у земства и не была реализована.</a:t>
            </a:r>
            <a:endParaRPr lang="ru-RU" sz="2000" dirty="0">
              <a:latin typeface="Times New Roman" pitchFamily="18" charset="0"/>
              <a:cs typeface="Times New Roman" pitchFamily="18" charset="0"/>
            </a:endParaRPr>
          </a:p>
        </p:txBody>
      </p:sp>
      <p:sp>
        <p:nvSpPr>
          <p:cNvPr id="4" name="Прямоугольник 3"/>
          <p:cNvSpPr/>
          <p:nvPr/>
        </p:nvSpPr>
        <p:spPr>
          <a:xfrm>
            <a:off x="2909455" y="4104557"/>
            <a:ext cx="5818909" cy="255454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ru-RU" sz="2000" dirty="0" smtClean="0">
                <a:latin typeface="Times New Roman" pitchFamily="18" charset="0"/>
                <a:cs typeface="Times New Roman" pitchFamily="18" charset="0"/>
              </a:rPr>
              <a:t>Он разработал целую программу подготовки народных учителей через педагогические курсы. Дальнейшую подготовку выпускники курсов должны были получить в учительской семинарии и стать народными учителями. При этом Л.Н. Толстой полагал, что в народных школах обучать детей крестьян должны учителя, вышедшие из народа.</a:t>
            </a:r>
            <a:endParaRPr lang="ru-RU" sz="2000" dirty="0">
              <a:latin typeface="Times New Roman" pitchFamily="18" charset="0"/>
              <a:cs typeface="Times New Roman" pitchFamily="18" charset="0"/>
            </a:endParaRPr>
          </a:p>
        </p:txBody>
      </p:sp>
    </p:spTree>
  </p:cSld>
  <p:clrMapOvr>
    <a:masterClrMapping/>
  </p:clrMapOvr>
</p:sld>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Тема1">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s_pptpostmortem_tp01018455">
  <a:themeElements>
    <a:clrScheme name="ms_pptpostmortem_tp01018455 1">
      <a:dk1>
        <a:srgbClr val="003366"/>
      </a:dk1>
      <a:lt1>
        <a:srgbClr val="FFFFFF"/>
      </a:lt1>
      <a:dk2>
        <a:srgbClr val="008080"/>
      </a:dk2>
      <a:lt2>
        <a:srgbClr val="FFCC66"/>
      </a:lt2>
      <a:accent1>
        <a:srgbClr val="3366CC"/>
      </a:accent1>
      <a:accent2>
        <a:srgbClr val="0099CC"/>
      </a:accent2>
      <a:accent3>
        <a:srgbClr val="AAC0C0"/>
      </a:accent3>
      <a:accent4>
        <a:srgbClr val="DADADA"/>
      </a:accent4>
      <a:accent5>
        <a:srgbClr val="ADB8E2"/>
      </a:accent5>
      <a:accent6>
        <a:srgbClr val="008AB9"/>
      </a:accent6>
      <a:hlink>
        <a:srgbClr val="999933"/>
      </a:hlink>
      <a:folHlink>
        <a:srgbClr val="009900"/>
      </a:folHlink>
    </a:clrScheme>
    <a:fontScheme name="ms_pptpostmortem_tp01018455">
      <a:majorFont>
        <a:latin typeface="Garamond"/>
        <a:ea typeface=""/>
        <a:cs typeface=""/>
      </a:majorFont>
      <a:minorFont>
        <a:latin typeface="Garamond"/>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ms_pptpostmortem_tp01018455 1">
        <a:dk1>
          <a:srgbClr val="003366"/>
        </a:dk1>
        <a:lt1>
          <a:srgbClr val="FFFFFF"/>
        </a:lt1>
        <a:dk2>
          <a:srgbClr val="008080"/>
        </a:dk2>
        <a:lt2>
          <a:srgbClr val="FFCC66"/>
        </a:lt2>
        <a:accent1>
          <a:srgbClr val="3366CC"/>
        </a:accent1>
        <a:accent2>
          <a:srgbClr val="0099CC"/>
        </a:accent2>
        <a:accent3>
          <a:srgbClr val="AAC0C0"/>
        </a:accent3>
        <a:accent4>
          <a:srgbClr val="DADADA"/>
        </a:accent4>
        <a:accent5>
          <a:srgbClr val="ADB8E2"/>
        </a:accent5>
        <a:accent6>
          <a:srgbClr val="008AB9"/>
        </a:accent6>
        <a:hlink>
          <a:srgbClr val="999933"/>
        </a:hlink>
        <a:folHlink>
          <a:srgbClr val="009900"/>
        </a:folHlink>
      </a:clrScheme>
      <a:clrMap bg1="dk2" tx1="lt1" bg2="dk1" tx2="lt2" accent1="accent1" accent2="accent2" accent3="accent3" accent4="accent4" accent5="accent5" accent6="accent6" hlink="hlink" folHlink="folHlink"/>
    </a:extraClrScheme>
    <a:extraClrScheme>
      <a:clrScheme name="ms_pptpostmortem_tp01018455 2">
        <a:dk1>
          <a:srgbClr val="4D4D4D"/>
        </a:dk1>
        <a:lt1>
          <a:srgbClr val="D6EFD0"/>
        </a:lt1>
        <a:dk2>
          <a:srgbClr val="336699"/>
        </a:dk2>
        <a:lt2>
          <a:srgbClr val="65B5D1"/>
        </a:lt2>
        <a:accent1>
          <a:srgbClr val="9BB9C3"/>
        </a:accent1>
        <a:accent2>
          <a:srgbClr val="99CCFF"/>
        </a:accent2>
        <a:accent3>
          <a:srgbClr val="E8F6E4"/>
        </a:accent3>
        <a:accent4>
          <a:srgbClr val="404040"/>
        </a:accent4>
        <a:accent5>
          <a:srgbClr val="CBD9DE"/>
        </a:accent5>
        <a:accent6>
          <a:srgbClr val="8AB9E7"/>
        </a:accent6>
        <a:hlink>
          <a:srgbClr val="009999"/>
        </a:hlink>
        <a:folHlink>
          <a:srgbClr val="CCCCFF"/>
        </a:folHlink>
      </a:clrScheme>
      <a:clrMap bg1="lt1" tx1="dk1" bg2="lt2" tx2="dk2" accent1="accent1" accent2="accent2" accent3="accent3" accent4="accent4" accent5="accent5" accent6="accent6" hlink="hlink" folHlink="folHlink"/>
    </a:extraClrScheme>
    <a:extraClrScheme>
      <a:clrScheme name="ms_pptpostmortem_tp01018455 3">
        <a:dk1>
          <a:srgbClr val="000000"/>
        </a:dk1>
        <a:lt1>
          <a:srgbClr val="FFFFFF"/>
        </a:lt1>
        <a:dk2>
          <a:srgbClr val="000000"/>
        </a:dk2>
        <a:lt2>
          <a:srgbClr val="FFFFFF"/>
        </a:lt2>
        <a:accent1>
          <a:srgbClr val="969696"/>
        </a:accent1>
        <a:accent2>
          <a:srgbClr val="EAEAEA"/>
        </a:accent2>
        <a:accent3>
          <a:srgbClr val="FFFFFF"/>
        </a:accent3>
        <a:accent4>
          <a:srgbClr val="000000"/>
        </a:accent4>
        <a:accent5>
          <a:srgbClr val="C9C9C9"/>
        </a:accent5>
        <a:accent6>
          <a:srgbClr val="D4D4D4"/>
        </a:accent6>
        <a:hlink>
          <a:srgbClr val="5F5F5F"/>
        </a:hlink>
        <a:folHlink>
          <a:srgbClr val="CBCBCB"/>
        </a:folHlink>
      </a:clrScheme>
      <a:clrMap bg1="lt1" tx1="dk1" bg2="lt2" tx2="dk2" accent1="accent1" accent2="accent2" accent3="accent3" accent4="accent4" accent5="accent5" accent6="accent6" hlink="hlink" folHlink="folHlink"/>
    </a:extraClrScheme>
    <a:extraClrScheme>
      <a:clrScheme name="ms_pptpostmortem_tp01018455 4">
        <a:dk1>
          <a:srgbClr val="003300"/>
        </a:dk1>
        <a:lt1>
          <a:srgbClr val="FFFFFF"/>
        </a:lt1>
        <a:dk2>
          <a:srgbClr val="336600"/>
        </a:dk2>
        <a:lt2>
          <a:srgbClr val="FFCC66"/>
        </a:lt2>
        <a:accent1>
          <a:srgbClr val="996633"/>
        </a:accent1>
        <a:accent2>
          <a:srgbClr val="0099CC"/>
        </a:accent2>
        <a:accent3>
          <a:srgbClr val="ADB8AA"/>
        </a:accent3>
        <a:accent4>
          <a:srgbClr val="DADADA"/>
        </a:accent4>
        <a:accent5>
          <a:srgbClr val="CAB8AD"/>
        </a:accent5>
        <a:accent6>
          <a:srgbClr val="008AB9"/>
        </a:accent6>
        <a:hlink>
          <a:srgbClr val="FF9933"/>
        </a:hlink>
        <a:folHlink>
          <a:srgbClr val="009900"/>
        </a:folHlink>
      </a:clrScheme>
      <a:clrMap bg1="dk2" tx1="lt1" bg2="dk1" tx2="lt2" accent1="accent1" accent2="accent2" accent3="accent3" accent4="accent4" accent5="accent5" accent6="accent6" hlink="hlink" folHlink="folHlink"/>
    </a:extraClrScheme>
    <a:extraClrScheme>
      <a:clrScheme name="ms_pptpostmortem_tp01018455 5">
        <a:dk1>
          <a:srgbClr val="100000"/>
        </a:dk1>
        <a:lt1>
          <a:srgbClr val="FFFFFF"/>
        </a:lt1>
        <a:dk2>
          <a:srgbClr val="800000"/>
        </a:dk2>
        <a:lt2>
          <a:srgbClr val="FFCC66"/>
        </a:lt2>
        <a:accent1>
          <a:srgbClr val="003366"/>
        </a:accent1>
        <a:accent2>
          <a:srgbClr val="996633"/>
        </a:accent2>
        <a:accent3>
          <a:srgbClr val="C0AAAA"/>
        </a:accent3>
        <a:accent4>
          <a:srgbClr val="DADADA"/>
        </a:accent4>
        <a:accent5>
          <a:srgbClr val="AAADB8"/>
        </a:accent5>
        <a:accent6>
          <a:srgbClr val="8A5C2D"/>
        </a:accent6>
        <a:hlink>
          <a:srgbClr val="336699"/>
        </a:hlink>
        <a:folHlink>
          <a:srgbClr val="CC3300"/>
        </a:folHlink>
      </a:clrScheme>
      <a:clrMap bg1="dk2" tx1="lt1" bg2="dk1" tx2="lt2" accent1="accent1" accent2="accent2" accent3="accent3" accent4="accent4" accent5="accent5" accent6="accent6" hlink="hlink" folHlink="folHlink"/>
    </a:extraClrScheme>
    <a:extraClrScheme>
      <a:clrScheme name="ms_pptpostmortem_tp01018455 6">
        <a:dk1>
          <a:srgbClr val="666633"/>
        </a:dk1>
        <a:lt1>
          <a:srgbClr val="FFFFFF"/>
        </a:lt1>
        <a:dk2>
          <a:srgbClr val="CC9900"/>
        </a:dk2>
        <a:lt2>
          <a:srgbClr val="DDDDDD"/>
        </a:lt2>
        <a:accent1>
          <a:srgbClr val="CC6600"/>
        </a:accent1>
        <a:accent2>
          <a:srgbClr val="996633"/>
        </a:accent2>
        <a:accent3>
          <a:srgbClr val="E2CAAA"/>
        </a:accent3>
        <a:accent4>
          <a:srgbClr val="DADADA"/>
        </a:accent4>
        <a:accent5>
          <a:srgbClr val="E2B8AA"/>
        </a:accent5>
        <a:accent6>
          <a:srgbClr val="8A5C2D"/>
        </a:accent6>
        <a:hlink>
          <a:srgbClr val="663300"/>
        </a:hlink>
        <a:folHlink>
          <a:srgbClr val="CC33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Тема1</Template>
  <TotalTime>1317</TotalTime>
  <Words>2392</Words>
  <Application>Microsoft Office PowerPoint</Application>
  <PresentationFormat>Экран (4:3)</PresentationFormat>
  <Paragraphs>137</Paragraphs>
  <Slides>16</Slides>
  <Notes>15</Notes>
  <HiddenSlides>0</HiddenSlides>
  <MMClips>0</MMClips>
  <ScaleCrop>false</ScaleCrop>
  <HeadingPairs>
    <vt:vector size="4" baseType="variant">
      <vt:variant>
        <vt:lpstr>Тема</vt:lpstr>
      </vt:variant>
      <vt:variant>
        <vt:i4>3</vt:i4>
      </vt:variant>
      <vt:variant>
        <vt:lpstr>Заголовки слайдов</vt:lpstr>
      </vt:variant>
      <vt:variant>
        <vt:i4>16</vt:i4>
      </vt:variant>
    </vt:vector>
  </HeadingPairs>
  <TitlesOfParts>
    <vt:vector size="19" baseType="lpstr">
      <vt:lpstr>Тема1</vt:lpstr>
      <vt:lpstr>ms_pptpostmortem_tp01018455</vt:lpstr>
      <vt:lpstr>Эркер</vt:lpstr>
      <vt:lpstr>  Л.Н. ТОЛСТОЙ — ВЕЛИКИЙ ПИСАТЕЛЬ-ГУМАНИСТ И МЫСЛИТЕЛЬ    Базалий Р.В. –доцент кафедры ТиМПО,     канд.пед.наук </vt:lpstr>
      <vt:lpstr>ЛЕВ НИКОЛАЕВИЧ ТОЛСТОЙ</vt:lpstr>
      <vt:lpstr>ВЛИЯНИЕ А. ШОПЕНГАУЭРА</vt:lpstr>
      <vt:lpstr>ВЛИЯНИЕ ЖАН-ЖАКА РУССО</vt:lpstr>
      <vt:lpstr>ПЕДАГОГИЧЕСКАЯ ДЕЯТЕЛЬНОСТЬ</vt:lpstr>
      <vt:lpstr>СТАТЬИ Л.Н. ТОЛСТОГО </vt:lpstr>
      <vt:lpstr>ИДЕЯ ВОСПИТАНИЯ Л.Н. ТОЛСТОГО</vt:lpstr>
      <vt:lpstr>ИДЕЯ ВОСПИТАНИЯ Л.Н. ТОЛСТОГО</vt:lpstr>
      <vt:lpstr>УЧИТЕЛЬСКАЯ СЕМИНАРИЯ</vt:lpstr>
      <vt:lpstr>ИЗМЕНЕНИЕ ПЕД-КИХ ВЗГЛЯДОВ</vt:lpstr>
      <vt:lpstr>«О ВОСПИТАНИИ»</vt:lpstr>
      <vt:lpstr>«О ВОСПИТАНИИ»</vt:lpstr>
      <vt:lpstr>«ОБЩИЕ ЗАМЕЧАНИЯ ДЛЯ УЧИТЕЛЕЙ»</vt:lpstr>
      <vt:lpstr>«ОБЩИЕ ЗАМЕЧАНИЯ ДЛЯ УЧИТЕЛЕЙ»</vt:lpstr>
      <vt:lpstr>РАЗВИТИЕ ИДЕЙ Л.Н. ТОЛСТОГО</vt:lpstr>
      <vt:lpstr>СПАСИБО ЗА ВНИМАНИЕ</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ASUS</cp:lastModifiedBy>
  <cp:revision>136</cp:revision>
  <cp:lastPrinted>1601-01-01T00:00:00Z</cp:lastPrinted>
  <dcterms:created xsi:type="dcterms:W3CDTF">1601-01-01T00:00:00Z</dcterms:created>
  <dcterms:modified xsi:type="dcterms:W3CDTF">2016-01-04T11:13:13Z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