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66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79FE-D54E-4AAC-9FC8-D0E5B37AE184}" type="datetimeFigureOut">
              <a:rPr lang="ru-RU" smtClean="0"/>
              <a:t>04.01.2016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9BBC4-7F84-415E-A155-2F5511440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286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79FE-D54E-4AAC-9FC8-D0E5B37AE184}" type="datetimeFigureOut">
              <a:rPr lang="ru-RU" smtClean="0"/>
              <a:t>04.01.2016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9BBC4-7F84-415E-A155-2F5511440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899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79FE-D54E-4AAC-9FC8-D0E5B37AE184}" type="datetimeFigureOut">
              <a:rPr lang="ru-RU" smtClean="0"/>
              <a:t>04.01.2016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9BBC4-7F84-415E-A155-2F5511440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1671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79FE-D54E-4AAC-9FC8-D0E5B37AE184}" type="datetimeFigureOut">
              <a:rPr lang="ru-RU" smtClean="0"/>
              <a:t>04.01.2016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9BBC4-7F84-415E-A155-2F5511440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217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79FE-D54E-4AAC-9FC8-D0E5B37AE184}" type="datetimeFigureOut">
              <a:rPr lang="ru-RU" smtClean="0"/>
              <a:t>04.01.2016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9BBC4-7F84-415E-A155-2F5511440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596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79FE-D54E-4AAC-9FC8-D0E5B37AE184}" type="datetimeFigureOut">
              <a:rPr lang="ru-RU" smtClean="0"/>
              <a:t>04.01.2016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9BBC4-7F84-415E-A155-2F5511440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8719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79FE-D54E-4AAC-9FC8-D0E5B37AE184}" type="datetimeFigureOut">
              <a:rPr lang="ru-RU" smtClean="0"/>
              <a:t>04.01.2016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9BBC4-7F84-415E-A155-2F5511440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3974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79FE-D54E-4AAC-9FC8-D0E5B37AE184}" type="datetimeFigureOut">
              <a:rPr lang="ru-RU" smtClean="0"/>
              <a:t>04.01.2016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9BBC4-7F84-415E-A155-2F5511440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3165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79FE-D54E-4AAC-9FC8-D0E5B37AE184}" type="datetimeFigureOut">
              <a:rPr lang="ru-RU" smtClean="0"/>
              <a:t>04.01.2016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9BBC4-7F84-415E-A155-2F5511440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31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79FE-D54E-4AAC-9FC8-D0E5B37AE184}" type="datetimeFigureOut">
              <a:rPr lang="ru-RU" smtClean="0"/>
              <a:t>04.01.2016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BA49BBC4-7F84-415E-A155-2F5511440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529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79FE-D54E-4AAC-9FC8-D0E5B37AE184}" type="datetimeFigureOut">
              <a:rPr lang="ru-RU" smtClean="0"/>
              <a:t>04.01.2016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9BBC4-7F84-415E-A155-2F5511440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92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79FE-D54E-4AAC-9FC8-D0E5B37AE184}" type="datetimeFigureOut">
              <a:rPr lang="ru-RU" smtClean="0"/>
              <a:t>04.01.2016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9BBC4-7F84-415E-A155-2F5511440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858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79FE-D54E-4AAC-9FC8-D0E5B37AE184}" type="datetimeFigureOut">
              <a:rPr lang="ru-RU" smtClean="0"/>
              <a:t>04.01.2016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9BBC4-7F84-415E-A155-2F5511440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605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79FE-D54E-4AAC-9FC8-D0E5B37AE184}" type="datetimeFigureOut">
              <a:rPr lang="ru-RU" smtClean="0"/>
              <a:t>04.01.2016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9BBC4-7F84-415E-A155-2F5511440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073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79FE-D54E-4AAC-9FC8-D0E5B37AE184}" type="datetimeFigureOut">
              <a:rPr lang="ru-RU" smtClean="0"/>
              <a:t>04.01.2016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9BBC4-7F84-415E-A155-2F5511440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943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79FE-D54E-4AAC-9FC8-D0E5B37AE184}" type="datetimeFigureOut">
              <a:rPr lang="ru-RU" smtClean="0"/>
              <a:t>04.01.2016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9BBC4-7F84-415E-A155-2F5511440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778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79FE-D54E-4AAC-9FC8-D0E5B37AE184}" type="datetimeFigureOut">
              <a:rPr lang="ru-RU" smtClean="0"/>
              <a:t>04.01.2016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9BBC4-7F84-415E-A155-2F5511440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750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DC779FE-D54E-4AAC-9FC8-D0E5B37AE184}" type="datetimeFigureOut">
              <a:rPr lang="ru-RU" smtClean="0"/>
              <a:t>04.01.2016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A49BBC4-7F84-415E-A155-2F55114402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197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8400" y="452020"/>
            <a:ext cx="9126440" cy="575066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0099"/>
                </a:solidFill>
              </a:rPr>
              <a:t>Воспитание и обучение в Киевской Руси (X –ХIII вв</a:t>
            </a:r>
            <a:r>
              <a:rPr lang="ru-RU" b="1" dirty="0" smtClean="0">
                <a:solidFill>
                  <a:srgbClr val="000099"/>
                </a:solidFill>
              </a:rPr>
              <a:t>.)</a:t>
            </a:r>
            <a:br>
              <a:rPr lang="ru-RU" b="1" dirty="0" smtClean="0">
                <a:solidFill>
                  <a:srgbClr val="000099"/>
                </a:solidFill>
              </a:rPr>
            </a:br>
            <a:r>
              <a:rPr lang="ru-RU" b="1" dirty="0">
                <a:solidFill>
                  <a:srgbClr val="000099"/>
                </a:solidFill>
              </a:rPr>
              <a:t/>
            </a:r>
            <a:br>
              <a:rPr lang="ru-RU" b="1" dirty="0">
                <a:solidFill>
                  <a:srgbClr val="000099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Базалий Р.В. –доцент кафедры </a:t>
            </a:r>
            <a:r>
              <a:rPr lang="ru-RU" sz="2800" b="1" dirty="0" err="1" smtClean="0">
                <a:solidFill>
                  <a:srgbClr val="FF0000"/>
                </a:solidFill>
              </a:rPr>
              <a:t>ТиМПО</a:t>
            </a:r>
            <a:r>
              <a:rPr lang="ru-RU" sz="2800" b="1" dirty="0" smtClean="0">
                <a:solidFill>
                  <a:srgbClr val="FF0000"/>
                </a:solidFill>
              </a:rPr>
              <a:t>,</a:t>
            </a:r>
            <a:r>
              <a:rPr lang="ru-RU" sz="2800" b="1" smtClean="0">
                <a:solidFill>
                  <a:srgbClr val="FF0000"/>
                </a:solidFill>
              </a:rPr>
              <a:t/>
            </a:r>
            <a:br>
              <a:rPr lang="ru-RU" sz="2800" b="1" smtClean="0">
                <a:solidFill>
                  <a:srgbClr val="FF0000"/>
                </a:solidFill>
              </a:rPr>
            </a:br>
            <a:r>
              <a:rPr lang="ru-RU" sz="2800" b="1" smtClean="0">
                <a:solidFill>
                  <a:srgbClr val="FF0000"/>
                </a:solidFill>
              </a:rPr>
              <a:t>        канд.пед.наук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942997" y="3930555"/>
            <a:ext cx="3807725" cy="1413303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3597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37611" y="820519"/>
            <a:ext cx="462204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Дворцовая школа учения книжного, открытая Владимиром </a:t>
            </a:r>
            <a:r>
              <a:rPr lang="ru-RU" sz="2400" dirty="0" err="1"/>
              <a:t>Святославичем</a:t>
            </a:r>
            <a:r>
              <a:rPr lang="ru-RU" sz="2400" dirty="0"/>
              <a:t>, была учебным заведением повышенного типа. Ее ученики уже владели начальным образованием, т.е. умели писать и читать. Это позволяет предполагать существование к тому времени элементарного обучения.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3843" y="916053"/>
            <a:ext cx="4791871" cy="488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19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05971" y="245661"/>
            <a:ext cx="978544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Обучение велось в индивидуальной форме. Дети сидели вместе, но с каждым учеником учитель занимался отдельно. Как правило, ребенок начинал учиться с семи лет. Родители платили за обучение (давали "мзду").</a:t>
            </a:r>
          </a:p>
          <a:p>
            <a:r>
              <a:rPr lang="ru-RU" sz="2400" dirty="0"/>
              <a:t>   Школы учения книжного носили элитарный характер; учениками обычно были дети представителей высших сословий. Учение книжное давало элементарное и повышенное образование. Наряду с чтением, письмом и счетом ученики получали некоторые сведения из математики, истории различных стран, а также сведения о природе (флоре и фауне).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9739" y="3718732"/>
            <a:ext cx="5117910" cy="3039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7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83558" y="260699"/>
            <a:ext cx="97626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 Грамотность в раннесредневековой Руси была распространена повсеместно. Об этом свидетельствуют найденные в различных городах и датируемые XI в. приблизительно 700 берестяных грамот.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3558" y="2199691"/>
            <a:ext cx="4694830" cy="352112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6113" y="2579427"/>
            <a:ext cx="4946353" cy="3932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9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7857" y="300251"/>
            <a:ext cx="1018123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2400" dirty="0"/>
              <a:t>В результате нашествия монголо-татар (1237-1241) уровень образования на Руси резко снизился. В упадок пришло учение книжное. Огню и мечу подверглись многие-монастыри – очаги просвещения. В 1240 г. был сожжен Киев – центр культуры Древней Руси. Во множестве гибли культурные ценности, горели книги, были убиты или угнаны в полон умельцы, мастера грамоты и книжники.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6239" y="2735885"/>
            <a:ext cx="7146878" cy="3740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40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00538" y="1323832"/>
            <a:ext cx="5256567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Спасибо</a:t>
            </a:r>
          </a:p>
          <a:p>
            <a:pPr algn="ctr"/>
            <a:r>
              <a:rPr lang="ru-RU" sz="7200" b="1" dirty="0">
                <a:solidFill>
                  <a:srgbClr val="FF0000"/>
                </a:solidFill>
              </a:rPr>
              <a:t> </a:t>
            </a:r>
            <a:r>
              <a:rPr lang="ru-RU" sz="7200" b="1" dirty="0" smtClean="0">
                <a:solidFill>
                  <a:srgbClr val="FF0000"/>
                </a:solidFill>
              </a:rPr>
              <a:t>за</a:t>
            </a:r>
          </a:p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 внимание!!!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13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92657" y="1080681"/>
            <a:ext cx="9407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2400" dirty="0"/>
              <a:t>Киевский период (Х-ХIII вв.) занял особое место в истории восточных славян. В эту эпоху произошло становление древнерусской народности и государственности, что внесло существенные изменения в воспитание и обучение.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215" y="2650341"/>
            <a:ext cx="5240740" cy="386202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58352" y="259307"/>
            <a:ext cx="39661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Воспитание и обучение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28924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51380" y="931395"/>
            <a:ext cx="105406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Характер образования и воспитания оказался в прямой зависимости от византийского влияния, прежде всего, от православия, которое сделалось с 988 г. официальной религией Киевской Руси. Остановив выбор на восточном христианстве, Киевская Русь разделила с Византией враждебную настороженность к католицизму и западноевропейской педагогической традиции ("латинской учености").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3506" r="448" b="3324"/>
          <a:stretch/>
        </p:blipFill>
        <p:spPr>
          <a:xfrm>
            <a:off x="3985145" y="3239719"/>
            <a:ext cx="5104263" cy="34439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81684" y="300251"/>
            <a:ext cx="22894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Православие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43718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68955" y="1323539"/>
            <a:ext cx="433089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 Педагогическая мысль, школа древней Руси, зародившись при взаимодействии славянской языческой традиции и восточного христианства, сохранили самобытность, чему способствовало то, что языком богослужения, литературы и обучения оказался славянский язык со славянским алфавитом (азбука-кириллица).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3300" y="1446368"/>
            <a:ext cx="3699623" cy="463894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192629" y="214532"/>
            <a:ext cx="71715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Славянский </a:t>
            </a:r>
            <a:r>
              <a:rPr lang="ru-RU" sz="2800" b="1" dirty="0"/>
              <a:t>язык со славянским алфавитом </a:t>
            </a:r>
          </a:p>
        </p:txBody>
      </p:sp>
    </p:spTree>
    <p:extLst>
      <p:ext uri="{BB962C8B-B14F-4D97-AF65-F5344CB8AC3E}">
        <p14:creationId xmlns:p14="http://schemas.microsoft.com/office/powerpoint/2010/main" val="111534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06472" y="382137"/>
            <a:ext cx="4612943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Важные сведения о воспитательных идеалах Киевской Руси содержит "Поучение Владимира Мономаха детям" (1096). "Поучение..." требует воспитания любви к Богу и страха божьего, строгого выполнения церковных обрядов. В этом памятнике Киевской Руси подтверждается патриархально-родовой характер воспитания (совет почитать старших, оценка отца как наивысшего авторитета для детей). Главным способом воспитания объявлялось подражание детей отцу.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5325" y="382137"/>
            <a:ext cx="3941359" cy="5469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41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14699" y="545911"/>
            <a:ext cx="468118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Князь Владимир Мономах (1053-1125) неоднократно повторяет советы не отлынивать от работы, творить добро, вести деятельную жизнь, учиться. Достойными подражания Мономах называл тех, кто "владел учением книжным". Он приводит в пример своего отца - князя Всеволода, изучившего пять языков. Сам Мономах, судя по "Поучению", был весьма начитан и образован для своего времени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6169" y="545911"/>
            <a:ext cx="4350579" cy="5652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26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33266" y="300251"/>
            <a:ext cx="1031770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Главным очагом воспитания и обучения для всех сословий в Киевской Руси была семья. Дети знати и горожан могли получить элементарное образование в семье. </a:t>
            </a:r>
            <a:endParaRPr lang="ru-RU" sz="2400" dirty="0" smtClean="0"/>
          </a:p>
          <a:p>
            <a:pPr algn="ctr"/>
            <a:r>
              <a:rPr lang="ru-RU" sz="2400" dirty="0" smtClean="0"/>
              <a:t>Семья </a:t>
            </a:r>
            <a:r>
              <a:rPr lang="ru-RU" sz="2400" dirty="0"/>
              <a:t>обучала праведному житию посредством религиозного воспитания, преподавания правил общежития. В семье передавались и наследственные знания, навыки ремесел и промыслов.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5796" y="2702257"/>
            <a:ext cx="5692919" cy="4006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49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4333" y="300251"/>
            <a:ext cx="1011299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Появление первых школ в Киевской Руси было вызвано потребностями духовенства, а также увеличением числа грамотных людей. В городах и селах стали появляться церкви. В церквях скапливались книги, которые нужно было уметь читать. Вот почему началось массовое обучение будущих священнослужителей </a:t>
            </a:r>
            <a:r>
              <a:rPr lang="ru-RU" dirty="0"/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887" y="2404399"/>
            <a:ext cx="5694671" cy="427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30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97039" y="163774"/>
            <a:ext cx="1029496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400" dirty="0"/>
              <a:t>Первая школа учения книжного открылась при князе Владимире </a:t>
            </a:r>
            <a:r>
              <a:rPr lang="ru-RU" sz="2400" dirty="0" err="1"/>
              <a:t>Святославиче</a:t>
            </a:r>
            <a:r>
              <a:rPr lang="ru-RU" sz="2400" dirty="0"/>
              <a:t> (ум. 1015) в Киеве в 988 г. Это событие предваряло быстрый расцвет школьного дела, религиозной педагогической мысли в Киеве, Новгороде и центрах других древнерусских княжеств. Поначалу книжное учение вызывало отрицательное отношение в массе населения, предпочитавшего традиционное домашнее семейное воспитание.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0137" y="2657632"/>
            <a:ext cx="5372102" cy="3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36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Параллакс</Template>
  <TotalTime>95</TotalTime>
  <Words>655</Words>
  <Application>Microsoft Office PowerPoint</Application>
  <PresentationFormat>Произвольный</PresentationFormat>
  <Paragraphs>22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Параллакс</vt:lpstr>
      <vt:lpstr>Воспитание и обучение в Киевской Руси (X –ХIII вв.)  Базалий Р.В. –доцент кафедры ТиМПО,         канд.пед.наук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Базалий</dc:creator>
  <cp:lastModifiedBy>ASUS</cp:lastModifiedBy>
  <cp:revision>13</cp:revision>
  <dcterms:created xsi:type="dcterms:W3CDTF">2014-09-17T18:08:59Z</dcterms:created>
  <dcterms:modified xsi:type="dcterms:W3CDTF">2016-01-04T11:05:14Z</dcterms:modified>
</cp:coreProperties>
</file>