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06" autoAdjust="0"/>
  </p:normalViewPr>
  <p:slideViewPr>
    <p:cSldViewPr>
      <p:cViewPr varScale="1">
        <p:scale>
          <a:sx n="88" d="100"/>
          <a:sy n="88" d="100"/>
        </p:scale>
        <p:origin x="-18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816BCE-AF20-4C7B-BA22-EA95408D2DDC}" type="doc">
      <dgm:prSet loTypeId="urn:microsoft.com/office/officeart/2005/8/layout/lProcess3" loCatId="process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0FFA513A-28D9-483F-9D14-B31A775EED03}">
      <dgm:prSet custT="1"/>
      <dgm:spPr/>
      <dgm:t>
        <a:bodyPr/>
        <a:lstStyle/>
        <a:p>
          <a:pPr rtl="0"/>
          <a:r>
            <a:rPr lang="ru-RU" sz="3600" dirty="0" smtClean="0"/>
            <a:t>Малые школы</a:t>
          </a:r>
          <a:endParaRPr lang="ru-RU" sz="3600" dirty="0"/>
        </a:p>
      </dgm:t>
    </dgm:pt>
    <dgm:pt modelId="{BEB729B6-B33B-459E-BF84-4EA26CFA66CC}" type="parTrans" cxnId="{28425DD5-675B-46BE-BBCB-D0F9E66E0613}">
      <dgm:prSet/>
      <dgm:spPr/>
      <dgm:t>
        <a:bodyPr/>
        <a:lstStyle/>
        <a:p>
          <a:endParaRPr lang="ru-RU"/>
        </a:p>
      </dgm:t>
    </dgm:pt>
    <dgm:pt modelId="{C3B9C96B-C029-4213-85BC-8E3BEF318FB0}" type="sibTrans" cxnId="{28425DD5-675B-46BE-BBCB-D0F9E66E0613}">
      <dgm:prSet/>
      <dgm:spPr/>
      <dgm:t>
        <a:bodyPr/>
        <a:lstStyle/>
        <a:p>
          <a:endParaRPr lang="ru-RU"/>
        </a:p>
      </dgm:t>
    </dgm:pt>
    <dgm:pt modelId="{45357E25-8EBB-4CD8-8EE8-F3E94B2C8598}">
      <dgm:prSet custT="1"/>
      <dgm:spPr/>
      <dgm:t>
        <a:bodyPr/>
        <a:lstStyle/>
        <a:p>
          <a:pPr rtl="0"/>
          <a:r>
            <a:rPr lang="ru-RU" sz="3600" dirty="0" smtClean="0"/>
            <a:t>Средние школы</a:t>
          </a:r>
          <a:endParaRPr lang="ru-RU" sz="3600" dirty="0"/>
        </a:p>
      </dgm:t>
    </dgm:pt>
    <dgm:pt modelId="{8671D3D3-449D-49F1-ADC0-2C9748223867}" type="parTrans" cxnId="{9F154B3B-08F3-41A8-8286-69B7E46DDAD6}">
      <dgm:prSet/>
      <dgm:spPr/>
      <dgm:t>
        <a:bodyPr/>
        <a:lstStyle/>
        <a:p>
          <a:endParaRPr lang="ru-RU"/>
        </a:p>
      </dgm:t>
    </dgm:pt>
    <dgm:pt modelId="{06111BD1-FAEC-4DDE-BA82-3DC9CD71CA5C}" type="sibTrans" cxnId="{9F154B3B-08F3-41A8-8286-69B7E46DDAD6}">
      <dgm:prSet/>
      <dgm:spPr/>
      <dgm:t>
        <a:bodyPr/>
        <a:lstStyle/>
        <a:p>
          <a:endParaRPr lang="ru-RU"/>
        </a:p>
      </dgm:t>
    </dgm:pt>
    <dgm:pt modelId="{E8FA7FDA-3924-4751-9093-A21D3102A870}">
      <dgm:prSet custT="1"/>
      <dgm:spPr/>
      <dgm:t>
        <a:bodyPr/>
        <a:lstStyle/>
        <a:p>
          <a:pPr rtl="0"/>
          <a:r>
            <a:rPr lang="ru-RU" sz="3600" dirty="0" smtClean="0"/>
            <a:t>Главные школы</a:t>
          </a:r>
          <a:endParaRPr lang="ru-RU" sz="3600" dirty="0"/>
        </a:p>
      </dgm:t>
    </dgm:pt>
    <dgm:pt modelId="{0BC71825-E9F8-477E-9A20-254BEDBCF996}" type="parTrans" cxnId="{0F34A955-C8A9-432C-8733-B45C7AB3F381}">
      <dgm:prSet/>
      <dgm:spPr/>
      <dgm:t>
        <a:bodyPr/>
        <a:lstStyle/>
        <a:p>
          <a:endParaRPr lang="ru-RU"/>
        </a:p>
      </dgm:t>
    </dgm:pt>
    <dgm:pt modelId="{9033A84D-71E3-49B4-B0C1-9AB9A58C1854}" type="sibTrans" cxnId="{0F34A955-C8A9-432C-8733-B45C7AB3F381}">
      <dgm:prSet/>
      <dgm:spPr/>
      <dgm:t>
        <a:bodyPr/>
        <a:lstStyle/>
        <a:p>
          <a:endParaRPr lang="ru-RU"/>
        </a:p>
      </dgm:t>
    </dgm:pt>
    <dgm:pt modelId="{556EA19C-DD9C-4E6D-8948-F84967FEB8A3}" type="pres">
      <dgm:prSet presAssocID="{4E816BCE-AF20-4C7B-BA22-EA95408D2DD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2CFD962-8F97-44DD-8B60-449126F5B952}" type="pres">
      <dgm:prSet presAssocID="{0FFA513A-28D9-483F-9D14-B31A775EED03}" presName="horFlow" presStyleCnt="0"/>
      <dgm:spPr/>
    </dgm:pt>
    <dgm:pt modelId="{36F286D8-7F29-4FB2-B0D0-A86C6316E68E}" type="pres">
      <dgm:prSet presAssocID="{0FFA513A-28D9-483F-9D14-B31A775EED03}" presName="bigChev" presStyleLbl="node1" presStyleIdx="0" presStyleCnt="3" custScaleX="213032"/>
      <dgm:spPr/>
      <dgm:t>
        <a:bodyPr/>
        <a:lstStyle/>
        <a:p>
          <a:endParaRPr lang="ru-RU"/>
        </a:p>
      </dgm:t>
    </dgm:pt>
    <dgm:pt modelId="{A2529693-9256-422A-A5DF-ACB142D8595F}" type="pres">
      <dgm:prSet presAssocID="{0FFA513A-28D9-483F-9D14-B31A775EED03}" presName="vSp" presStyleCnt="0"/>
      <dgm:spPr/>
    </dgm:pt>
    <dgm:pt modelId="{FFAB5F57-AE7C-4EE2-8202-B9CCB0B4FBDA}" type="pres">
      <dgm:prSet presAssocID="{45357E25-8EBB-4CD8-8EE8-F3E94B2C8598}" presName="horFlow" presStyleCnt="0"/>
      <dgm:spPr/>
    </dgm:pt>
    <dgm:pt modelId="{F6926FA8-211C-4ABE-BDB9-F6002A9B5364}" type="pres">
      <dgm:prSet presAssocID="{45357E25-8EBB-4CD8-8EE8-F3E94B2C8598}" presName="bigChev" presStyleLbl="node1" presStyleIdx="1" presStyleCnt="3" custScaleX="213032"/>
      <dgm:spPr/>
      <dgm:t>
        <a:bodyPr/>
        <a:lstStyle/>
        <a:p>
          <a:endParaRPr lang="ru-RU"/>
        </a:p>
      </dgm:t>
    </dgm:pt>
    <dgm:pt modelId="{47ABC729-8B95-4969-B458-F441D4F95CF9}" type="pres">
      <dgm:prSet presAssocID="{45357E25-8EBB-4CD8-8EE8-F3E94B2C8598}" presName="vSp" presStyleCnt="0"/>
      <dgm:spPr/>
    </dgm:pt>
    <dgm:pt modelId="{21D8773A-DBC5-48B3-95D4-AE1E5BF87EB6}" type="pres">
      <dgm:prSet presAssocID="{E8FA7FDA-3924-4751-9093-A21D3102A870}" presName="horFlow" presStyleCnt="0"/>
      <dgm:spPr/>
    </dgm:pt>
    <dgm:pt modelId="{4C5E2B1A-B8FF-4CDC-82AC-083B7EC3D9A3}" type="pres">
      <dgm:prSet presAssocID="{E8FA7FDA-3924-4751-9093-A21D3102A870}" presName="bigChev" presStyleLbl="node1" presStyleIdx="2" presStyleCnt="3" custScaleX="213032"/>
      <dgm:spPr/>
      <dgm:t>
        <a:bodyPr/>
        <a:lstStyle/>
        <a:p>
          <a:endParaRPr lang="ru-RU"/>
        </a:p>
      </dgm:t>
    </dgm:pt>
  </dgm:ptLst>
  <dgm:cxnLst>
    <dgm:cxn modelId="{DAF553F6-626A-433A-8800-79FA7F5C4F4C}" type="presOf" srcId="{E8FA7FDA-3924-4751-9093-A21D3102A870}" destId="{4C5E2B1A-B8FF-4CDC-82AC-083B7EC3D9A3}" srcOrd="0" destOrd="0" presId="urn:microsoft.com/office/officeart/2005/8/layout/lProcess3"/>
    <dgm:cxn modelId="{0F34A955-C8A9-432C-8733-B45C7AB3F381}" srcId="{4E816BCE-AF20-4C7B-BA22-EA95408D2DDC}" destId="{E8FA7FDA-3924-4751-9093-A21D3102A870}" srcOrd="2" destOrd="0" parTransId="{0BC71825-E9F8-477E-9A20-254BEDBCF996}" sibTransId="{9033A84D-71E3-49B4-B0C1-9AB9A58C1854}"/>
    <dgm:cxn modelId="{9F154B3B-08F3-41A8-8286-69B7E46DDAD6}" srcId="{4E816BCE-AF20-4C7B-BA22-EA95408D2DDC}" destId="{45357E25-8EBB-4CD8-8EE8-F3E94B2C8598}" srcOrd="1" destOrd="0" parTransId="{8671D3D3-449D-49F1-ADC0-2C9748223867}" sibTransId="{06111BD1-FAEC-4DDE-BA82-3DC9CD71CA5C}"/>
    <dgm:cxn modelId="{28425DD5-675B-46BE-BBCB-D0F9E66E0613}" srcId="{4E816BCE-AF20-4C7B-BA22-EA95408D2DDC}" destId="{0FFA513A-28D9-483F-9D14-B31A775EED03}" srcOrd="0" destOrd="0" parTransId="{BEB729B6-B33B-459E-BF84-4EA26CFA66CC}" sibTransId="{C3B9C96B-C029-4213-85BC-8E3BEF318FB0}"/>
    <dgm:cxn modelId="{951E3B0E-F518-4310-8A75-7404A89C7B5D}" type="presOf" srcId="{45357E25-8EBB-4CD8-8EE8-F3E94B2C8598}" destId="{F6926FA8-211C-4ABE-BDB9-F6002A9B5364}" srcOrd="0" destOrd="0" presId="urn:microsoft.com/office/officeart/2005/8/layout/lProcess3"/>
    <dgm:cxn modelId="{7CEC7D9E-8E0C-4E2E-90EE-91D56C4CA9B8}" type="presOf" srcId="{0FFA513A-28D9-483F-9D14-B31A775EED03}" destId="{36F286D8-7F29-4FB2-B0D0-A86C6316E68E}" srcOrd="0" destOrd="0" presId="urn:microsoft.com/office/officeart/2005/8/layout/lProcess3"/>
    <dgm:cxn modelId="{FC0F89A1-BCD6-4BB8-9374-621B27F20F56}" type="presOf" srcId="{4E816BCE-AF20-4C7B-BA22-EA95408D2DDC}" destId="{556EA19C-DD9C-4E6D-8948-F84967FEB8A3}" srcOrd="0" destOrd="0" presId="urn:microsoft.com/office/officeart/2005/8/layout/lProcess3"/>
    <dgm:cxn modelId="{7A800683-C7DE-4F21-A355-694550D0BE9A}" type="presParOf" srcId="{556EA19C-DD9C-4E6D-8948-F84967FEB8A3}" destId="{92CFD962-8F97-44DD-8B60-449126F5B952}" srcOrd="0" destOrd="0" presId="urn:microsoft.com/office/officeart/2005/8/layout/lProcess3"/>
    <dgm:cxn modelId="{0C655ADB-ACEF-41F0-ADBA-5A02FCB73AED}" type="presParOf" srcId="{92CFD962-8F97-44DD-8B60-449126F5B952}" destId="{36F286D8-7F29-4FB2-B0D0-A86C6316E68E}" srcOrd="0" destOrd="0" presId="urn:microsoft.com/office/officeart/2005/8/layout/lProcess3"/>
    <dgm:cxn modelId="{9DEDAB59-2D1B-4EEB-A549-601F8EA54ACE}" type="presParOf" srcId="{556EA19C-DD9C-4E6D-8948-F84967FEB8A3}" destId="{A2529693-9256-422A-A5DF-ACB142D8595F}" srcOrd="1" destOrd="0" presId="urn:microsoft.com/office/officeart/2005/8/layout/lProcess3"/>
    <dgm:cxn modelId="{2DB5A60D-8C76-4118-8855-DD6870B0DB6B}" type="presParOf" srcId="{556EA19C-DD9C-4E6D-8948-F84967FEB8A3}" destId="{FFAB5F57-AE7C-4EE2-8202-B9CCB0B4FBDA}" srcOrd="2" destOrd="0" presId="urn:microsoft.com/office/officeart/2005/8/layout/lProcess3"/>
    <dgm:cxn modelId="{896FB246-CEFC-431F-B2BE-B62F14C09493}" type="presParOf" srcId="{FFAB5F57-AE7C-4EE2-8202-B9CCB0B4FBDA}" destId="{F6926FA8-211C-4ABE-BDB9-F6002A9B5364}" srcOrd="0" destOrd="0" presId="urn:microsoft.com/office/officeart/2005/8/layout/lProcess3"/>
    <dgm:cxn modelId="{BEE1B1D1-F909-4A7C-B616-DB59D777517E}" type="presParOf" srcId="{556EA19C-DD9C-4E6D-8948-F84967FEB8A3}" destId="{47ABC729-8B95-4969-B458-F441D4F95CF9}" srcOrd="3" destOrd="0" presId="urn:microsoft.com/office/officeart/2005/8/layout/lProcess3"/>
    <dgm:cxn modelId="{7F46886F-F7EF-43A6-8DED-67B0F9B9F02A}" type="presParOf" srcId="{556EA19C-DD9C-4E6D-8948-F84967FEB8A3}" destId="{21D8773A-DBC5-48B3-95D4-AE1E5BF87EB6}" srcOrd="4" destOrd="0" presId="urn:microsoft.com/office/officeart/2005/8/layout/lProcess3"/>
    <dgm:cxn modelId="{E2D7F09F-666C-4A32-8F1E-B3D16389FFE2}" type="presParOf" srcId="{21D8773A-DBC5-48B3-95D4-AE1E5BF87EB6}" destId="{4C5E2B1A-B8FF-4CDC-82AC-083B7EC3D9A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F286D8-7F29-4FB2-B0D0-A86C6316E68E}">
      <dsp:nvSpPr>
        <dsp:cNvPr id="0" name=""/>
        <dsp:cNvSpPr/>
      </dsp:nvSpPr>
      <dsp:spPr>
        <a:xfrm>
          <a:off x="442392" y="1414"/>
          <a:ext cx="7344815" cy="1379100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alpha val="9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Малые школы</a:t>
          </a:r>
          <a:endParaRPr lang="ru-RU" sz="3600" kern="1200" dirty="0"/>
        </a:p>
      </dsp:txBody>
      <dsp:txXfrm>
        <a:off x="1131942" y="1414"/>
        <a:ext cx="5965715" cy="1379100"/>
      </dsp:txXfrm>
    </dsp:sp>
    <dsp:sp modelId="{F6926FA8-211C-4ABE-BDB9-F6002A9B5364}">
      <dsp:nvSpPr>
        <dsp:cNvPr id="0" name=""/>
        <dsp:cNvSpPr/>
      </dsp:nvSpPr>
      <dsp:spPr>
        <a:xfrm>
          <a:off x="442392" y="1573589"/>
          <a:ext cx="7344815" cy="1379100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hade val="58000"/>
                <a:satMod val="150000"/>
              </a:schemeClr>
            </a:gs>
            <a:gs pos="72000">
              <a:schemeClr val="accent1">
                <a:alpha val="90000"/>
                <a:hueOff val="0"/>
                <a:satOff val="0"/>
                <a:lumOff val="0"/>
                <a:alphaOff val="-20000"/>
                <a:tint val="90000"/>
                <a:satMod val="13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Средние школы</a:t>
          </a:r>
          <a:endParaRPr lang="ru-RU" sz="3600" kern="1200" dirty="0"/>
        </a:p>
      </dsp:txBody>
      <dsp:txXfrm>
        <a:off x="1131942" y="1573589"/>
        <a:ext cx="5965715" cy="1379100"/>
      </dsp:txXfrm>
    </dsp:sp>
    <dsp:sp modelId="{4C5E2B1A-B8FF-4CDC-82AC-083B7EC3D9A3}">
      <dsp:nvSpPr>
        <dsp:cNvPr id="0" name=""/>
        <dsp:cNvSpPr/>
      </dsp:nvSpPr>
      <dsp:spPr>
        <a:xfrm>
          <a:off x="442392" y="3145764"/>
          <a:ext cx="7344815" cy="1379100"/>
        </a:xfrm>
        <a:prstGeom prst="chevron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8000"/>
                <a:satMod val="150000"/>
              </a:schemeClr>
            </a:gs>
            <a:gs pos="72000">
              <a:schemeClr val="accent1">
                <a:alpha val="90000"/>
                <a:hueOff val="0"/>
                <a:satOff val="0"/>
                <a:lumOff val="0"/>
                <a:alphaOff val="-40000"/>
                <a:tint val="90000"/>
                <a:satMod val="135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Главные школы</a:t>
          </a:r>
          <a:endParaRPr lang="ru-RU" sz="3600" kern="1200" dirty="0"/>
        </a:p>
      </dsp:txBody>
      <dsp:txXfrm>
        <a:off x="1131942" y="3145764"/>
        <a:ext cx="5965715" cy="13791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A4FC5-F262-47DB-8C23-282C59DF322D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033F0-31D2-49D2-9C4F-D0D16A4099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869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Развитие  образования в России во второй половине XVIII века шло под влиянием просвещенного абсолютизма Екатерины II, определившего не только рост сети образовательных учреждений, но и приоритет сословного принципа в их комплектовании.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1786 году был издан Устав о народных училищах, согласно которому в каждом губернском городе учреждались народные училища двух ступеней. Первую ступень представляли «малые училища» с двухгодичным сроком обучения, вторую – «главные», в составе четырех классов. В «малых» училищах преподавались грамота, чтение, арифметика и Закон Божий. «Главные училища предназначались для подготовки педагогических кадров «малых» училищ. Первое «главное» народное училище было открыто в Москве 5 октября 1786 года. Этот день можно считать днем рождения одновременно и первой массовой школы, и первого педагогического училища города.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«малых» училищах преподавались грамота, чтение, арифметика и Закон Божий. «Главные училища предназначались для подготовки педагогических кадров «малых» училищ. Первое «главное» народное училище было открыто в Москве 5 октября 1786 года. Этот день можно считать днем рождения одновременно и первой массовой школы, и первого педагогического училища города.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«малых» училищах преподавались грамота, чтение, арифметика и Закон Божий. «Главные училища предназначались для подготовки педагогических кадров «малых» училищ. Первое «главное» народное училище было открыто в Москве 5 октября 1786 года. Этот день можно считать днем рождения одновременно и первой массовой школы, и первого педагогического училища города.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Екатерининская реформа не была доведена до конца, но, тем не менее, она сыграла значительную роль в развитии российского образования. За 1782-1800 гг. разные виды школ окончили около 180 тыс. детей, в том числе 7 процентов девочек. К началу XIX века в России было около 300 школ и пансионов с 20 тыс. учащихся и 720 учителями.  Среди них почти совсем не было сельских школ, т.е. крестьянство практически не имело доступа к образованию. Правда, еще в 1770 г. созданная Екатериной комиссия об училищах  разработала проект устройства деревенских школ (включавший предложение о введении в России обязательного начального обучения для всех детей мужского пола независимо от сословия). Но он остался проектом и не был воплощен в жизнь.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За основу были взяты прусская и австрийская системы образования. Предполагалось учредить три типа общеобразовательных школ - малые, средние и главные. В них преподавались общеобразовательные предметы: чтение, письмо, знание цифр, катехизис, священная история, начатки русской грамматики (малая школа). В средней -  добавлялись объяснение Евангелия, русская грамматика с орфографическими упражнениями, всеобщая и русская история,  краткая география России. В главной - подробный курс географии и истории, математическая география, грамматика с упражнениями по деловому письму, основания геометрии, механики, физики, естественной истории и гражданской архитектуры.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За основу были взяты прусская и австрийская системы образования. Предполагалось учредить три типа общеобразовательных школ - малые, средние и главные. В них преподавались общеобразовательные предметы: чтение, письмо, знание цифр, катехизис, священная история, начатки русской грамматики (малая школа). В средней -  добавлялись объяснение Евангелия, русская грамматика с орфографическими упражнениями, всеобщая и русская история,  краткая география России. В главной - подробный курс географии и истории, математическая география, грамматика с упражнениями по деловому письму, основания геометрии, механики, физики, естественной истории и гражданской архитектуры.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1764 году в Москве, на Солянке был открыт казенный «Воспитательный дом для подкидышей и беспризорных детей» - первое московское специализированное учреждение для детей – сирот.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Воспитание происходило по методу известного педагога И.И.Бецкого, стремившегося через закрытые воспитательные учреждения создать «новую породу людей» - образованных и трудолюбивых.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Иван Иванович Бецкой - один из главных деятелей царствования Екатерины II  в области образования.  На содержание Воспитательного дома в Москве  он завещал около 170 тысяч рублей. Уровень образовательного процесса в Воспитательном доме был высок; учреждение пользовалось популярностью в  городе, поэтому неслучайно именно при нем открылись «французские  классы» для подготовки будущих гувернанток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1764 году издается указ об основании Воспитательного общества благородных девиц на 200 человек при Смольном женском монастыре в Петербурге – Институт благородных девиц.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Девочек с 4-6 летнего возраста забирали из дома на 15 лет. Образование было в основном гуманитарным, но давались и начала математики и физики, воспитанниц усиленно учили иностранным языкам, музыке, домоводству, рукоделию. Из выпускниц института получались образованные учительницы, жены и фрейлины.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1765 году в Петербурге  была открыта первая в России общественная школа для женщин – Смольный институт. До этого девушки воспитывались в семьях, монастырях или частных пансионах. 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1779 году на деньги  </a:t>
            </a:r>
            <a:r>
              <a:rPr lang="ru-RU" dirty="0" err="1" smtClean="0"/>
              <a:t>Прокопия</a:t>
            </a:r>
            <a:r>
              <a:rPr lang="ru-RU" dirty="0" smtClean="0"/>
              <a:t>  </a:t>
            </a:r>
            <a:r>
              <a:rPr lang="ru-RU" dirty="0" err="1" smtClean="0"/>
              <a:t>Акинфиевича</a:t>
            </a:r>
            <a:r>
              <a:rPr lang="ru-RU" dirty="0" smtClean="0"/>
              <a:t> Демидова открыто Московское  Коммерческое училище для детей купцов и разночинцев. Известный благотворитель екатерининской эпохи, действительный статский советник Демидов П.А. прославился крупными пожертвованиями: 1 млн. предоставил он в 1764 году на строительство Воспитательного дома, 20 тыс. рублей им было выделено на стипендии неимущим студентам Московского университета, 100 тыс. – на создание народных училищ.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033F0-31D2-49D2-9C4F-D0D16A409914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712968" cy="4464496"/>
          </a:xfrm>
        </p:spPr>
        <p:txBody>
          <a:bodyPr>
            <a:normAutofit/>
          </a:bodyPr>
          <a:lstStyle/>
          <a:p>
            <a:pPr algn="ctr"/>
            <a:r>
              <a:rPr lang="ru-RU" cap="none" dirty="0" smtClean="0"/>
              <a:t>Государственный </a:t>
            </a:r>
            <a:r>
              <a:rPr lang="ru-RU" dirty="0" smtClean="0"/>
              <a:t>воспитательно-образовательные дома в эпоху Екатерины </a:t>
            </a:r>
            <a:r>
              <a:rPr lang="en-US" dirty="0" smtClean="0"/>
              <a:t>II </a:t>
            </a:r>
            <a:r>
              <a:rPr lang="ru-RU" cap="none" dirty="0" smtClean="0"/>
              <a:t>.</a:t>
            </a:r>
            <a:endParaRPr lang="ru-RU" cap="none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9424" y="3933056"/>
            <a:ext cx="4784576" cy="124943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D:\ДГТУ\Фил и ист отеч пед и обр\4\Российское образование при Екатерине_files\molchan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05064"/>
            <a:ext cx="1979712" cy="2564394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Институт благородных девиц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628800"/>
            <a:ext cx="4896544" cy="2592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Образование было в основном </a:t>
            </a:r>
            <a:r>
              <a:rPr lang="ru-RU" sz="2400" dirty="0" smtClean="0">
                <a:solidFill>
                  <a:srgbClr val="FFFF00"/>
                </a:solidFill>
              </a:rPr>
              <a:t>гуманитарным</a:t>
            </a:r>
            <a:r>
              <a:rPr lang="ru-RU" sz="2400" dirty="0" smtClean="0"/>
              <a:t>, но давались и начала </a:t>
            </a:r>
            <a:r>
              <a:rPr lang="ru-RU" sz="2400" dirty="0" smtClean="0">
                <a:solidFill>
                  <a:srgbClr val="FFFF00"/>
                </a:solidFill>
              </a:rPr>
              <a:t>математики</a:t>
            </a:r>
            <a:r>
              <a:rPr lang="ru-RU" sz="2400" dirty="0" smtClean="0"/>
              <a:t> и </a:t>
            </a:r>
            <a:r>
              <a:rPr lang="ru-RU" sz="2400" dirty="0" smtClean="0">
                <a:solidFill>
                  <a:srgbClr val="FFFF00"/>
                </a:solidFill>
              </a:rPr>
              <a:t>физики</a:t>
            </a:r>
            <a:r>
              <a:rPr lang="ru-RU" sz="2400" dirty="0" smtClean="0"/>
              <a:t>, воспитанниц усиленно учили </a:t>
            </a:r>
            <a:r>
              <a:rPr lang="ru-RU" sz="2400" dirty="0" smtClean="0">
                <a:solidFill>
                  <a:srgbClr val="FFFF00"/>
                </a:solidFill>
              </a:rPr>
              <a:t>иностранным языкам</a:t>
            </a:r>
            <a:r>
              <a:rPr lang="ru-RU" sz="2400" dirty="0" smtClean="0"/>
              <a:t>, </a:t>
            </a:r>
            <a:r>
              <a:rPr lang="ru-RU" sz="2400" dirty="0" smtClean="0">
                <a:solidFill>
                  <a:srgbClr val="FFFF00"/>
                </a:solidFill>
              </a:rPr>
              <a:t>музыке</a:t>
            </a:r>
            <a:r>
              <a:rPr lang="ru-RU" sz="2400" dirty="0" smtClean="0"/>
              <a:t>, </a:t>
            </a:r>
            <a:r>
              <a:rPr lang="ru-RU" sz="2400" dirty="0" smtClean="0">
                <a:solidFill>
                  <a:srgbClr val="FFFF00"/>
                </a:solidFill>
              </a:rPr>
              <a:t>домоводству</a:t>
            </a:r>
            <a:r>
              <a:rPr lang="ru-RU" sz="2400" dirty="0" smtClean="0"/>
              <a:t>, </a:t>
            </a:r>
            <a:r>
              <a:rPr lang="ru-RU" sz="2400" dirty="0" smtClean="0">
                <a:solidFill>
                  <a:srgbClr val="FFFF00"/>
                </a:solidFill>
              </a:rPr>
              <a:t>рукоделию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098" name="Picture 2" descr="D:\ДГТУ\Фил и ист отеч пед и обр\4\Российское образование при Екатерине_files\rjevskayaidavyidov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293096"/>
            <a:ext cx="1456290" cy="230425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099" name="Picture 3" descr="D:\ДГТУ\Фил и ист отеч пед и обр\4\Российское образование при Екатерине_files\xrushaevaixovanska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039173"/>
            <a:ext cx="1944216" cy="255817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1" name="Picture 5" descr="D:\ДГТУ\Фил и ист отеч пед и обр\4\Российское образование при Екатерине_files\levshin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077072"/>
            <a:ext cx="1656184" cy="252467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2" name="Picture 6" descr="D:\ДГТУ\Фил и ист отеч пед и обр\4\Российское образование при Екатерине_files\borshaev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1484784"/>
            <a:ext cx="1748160" cy="263277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103" name="Picture 7" descr="D:\ДГТУ\Фил и ист отеч пед и обр\4\Российское образование при Екатерине_files\alyimov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1484784"/>
            <a:ext cx="1728192" cy="2310417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1765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99064"/>
            <a:ext cx="8229600" cy="4526280"/>
          </a:xfrm>
        </p:spPr>
        <p:txBody>
          <a:bodyPr/>
          <a:lstStyle/>
          <a:p>
            <a:pPr indent="292100">
              <a:buNone/>
            </a:pPr>
            <a:r>
              <a:rPr lang="ru-RU" dirty="0" smtClean="0"/>
              <a:t>В Петербурге  была открыта первая в России </a:t>
            </a:r>
            <a:r>
              <a:rPr lang="ru-RU" dirty="0" smtClean="0">
                <a:solidFill>
                  <a:srgbClr val="FFFF00"/>
                </a:solidFill>
              </a:rPr>
              <a:t>общественная школа для женщин </a:t>
            </a:r>
            <a:r>
              <a:rPr lang="ru-RU" dirty="0" smtClean="0"/>
              <a:t>– </a:t>
            </a:r>
            <a:r>
              <a:rPr lang="ru-RU" dirty="0" smtClean="0">
                <a:solidFill>
                  <a:srgbClr val="FFFF00"/>
                </a:solidFill>
              </a:rPr>
              <a:t>Смольный институт</a:t>
            </a:r>
            <a:r>
              <a:rPr lang="ru-RU" dirty="0" smtClean="0"/>
              <a:t>. </a:t>
            </a:r>
          </a:p>
          <a:p>
            <a:pPr indent="292100">
              <a:buNone/>
            </a:pPr>
            <a:r>
              <a:rPr lang="ru-RU" dirty="0" smtClean="0"/>
              <a:t>До этого девушки воспитывались в семьях, монастырях или частных пансионах.  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1779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На деньги  </a:t>
            </a:r>
            <a:r>
              <a:rPr lang="ru-RU" dirty="0" err="1" smtClean="0">
                <a:solidFill>
                  <a:srgbClr val="FFFF00"/>
                </a:solidFill>
              </a:rPr>
              <a:t>Прокопия</a:t>
            </a:r>
            <a:r>
              <a:rPr lang="ru-RU" dirty="0" smtClean="0">
                <a:solidFill>
                  <a:srgbClr val="FFFF00"/>
                </a:solidFill>
              </a:rPr>
              <a:t>  </a:t>
            </a:r>
            <a:r>
              <a:rPr lang="ru-RU" dirty="0" err="1" smtClean="0">
                <a:solidFill>
                  <a:srgbClr val="FFFF00"/>
                </a:solidFill>
              </a:rPr>
              <a:t>Акинфиевича</a:t>
            </a:r>
            <a:r>
              <a:rPr lang="ru-RU" dirty="0" smtClean="0">
                <a:solidFill>
                  <a:srgbClr val="FFFF00"/>
                </a:solidFill>
              </a:rPr>
              <a:t> Демидова </a:t>
            </a:r>
            <a:r>
              <a:rPr lang="ru-RU" dirty="0" smtClean="0"/>
              <a:t>открыто </a:t>
            </a:r>
            <a:r>
              <a:rPr lang="ru-RU" dirty="0" smtClean="0">
                <a:solidFill>
                  <a:srgbClr val="FFFF00"/>
                </a:solidFill>
              </a:rPr>
              <a:t>Московское  Коммерческое училище </a:t>
            </a:r>
            <a:r>
              <a:rPr lang="ru-RU" dirty="0" smtClean="0"/>
              <a:t>для детей купцов и разночинцев. </a:t>
            </a:r>
          </a:p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Известный благотворитель екатерининской эпохи, действительный статский советник </a:t>
            </a:r>
            <a:r>
              <a:rPr lang="ru-RU" dirty="0" smtClean="0">
                <a:solidFill>
                  <a:srgbClr val="FFFF00"/>
                </a:solidFill>
              </a:rPr>
              <a:t>Демидов П.А. </a:t>
            </a:r>
            <a:r>
              <a:rPr lang="ru-RU" dirty="0" smtClean="0"/>
              <a:t>прославился крупными пожертвованиями: </a:t>
            </a:r>
            <a:r>
              <a:rPr lang="ru-RU" dirty="0" smtClean="0">
                <a:solidFill>
                  <a:srgbClr val="FFFF00"/>
                </a:solidFill>
              </a:rPr>
              <a:t>1 млн.</a:t>
            </a:r>
            <a:r>
              <a:rPr lang="ru-RU" dirty="0" smtClean="0"/>
              <a:t> предоставил он в 1764 году на строительство </a:t>
            </a:r>
            <a:r>
              <a:rPr lang="ru-RU" dirty="0" smtClean="0">
                <a:solidFill>
                  <a:srgbClr val="FFFF00"/>
                </a:solidFill>
              </a:rPr>
              <a:t>Воспитательного дома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FF00"/>
                </a:solidFill>
              </a:rPr>
              <a:t>20 тыс. рублей </a:t>
            </a:r>
            <a:r>
              <a:rPr lang="ru-RU" dirty="0" smtClean="0"/>
              <a:t>им было выделено на </a:t>
            </a:r>
            <a:r>
              <a:rPr lang="ru-RU" dirty="0" smtClean="0">
                <a:solidFill>
                  <a:srgbClr val="FFFF00"/>
                </a:solidFill>
              </a:rPr>
              <a:t>стипендии</a:t>
            </a:r>
            <a:r>
              <a:rPr lang="ru-RU" dirty="0" smtClean="0"/>
              <a:t> неимущим студентам Московского университета, </a:t>
            </a:r>
            <a:r>
              <a:rPr lang="ru-RU" dirty="0" smtClean="0">
                <a:solidFill>
                  <a:srgbClr val="FFFF00"/>
                </a:solidFill>
              </a:rPr>
              <a:t>100 тыс.</a:t>
            </a:r>
            <a:r>
              <a:rPr lang="ru-RU" dirty="0" smtClean="0"/>
              <a:t> – на создание </a:t>
            </a:r>
            <a:r>
              <a:rPr lang="ru-RU" dirty="0" smtClean="0">
                <a:solidFill>
                  <a:srgbClr val="FFFF00"/>
                </a:solidFill>
              </a:rPr>
              <a:t>народных училищ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1786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92100">
              <a:buNone/>
            </a:pPr>
            <a:r>
              <a:rPr lang="ru-RU" dirty="0" smtClean="0"/>
              <a:t>Был издан </a:t>
            </a:r>
            <a:r>
              <a:rPr lang="ru-RU" dirty="0" smtClean="0">
                <a:solidFill>
                  <a:srgbClr val="FFFF00"/>
                </a:solidFill>
              </a:rPr>
              <a:t>Устав о народных училищах</a:t>
            </a:r>
            <a:r>
              <a:rPr lang="ru-RU" dirty="0" smtClean="0"/>
              <a:t>, согласно которому в каждом губернском городе учреждались народные училища </a:t>
            </a:r>
            <a:r>
              <a:rPr lang="ru-RU" dirty="0" smtClean="0">
                <a:solidFill>
                  <a:srgbClr val="FFFF00"/>
                </a:solidFill>
              </a:rPr>
              <a:t>двух ступеней</a:t>
            </a:r>
            <a:r>
              <a:rPr lang="ru-RU" dirty="0" smtClean="0"/>
              <a:t>. </a:t>
            </a:r>
          </a:p>
          <a:p>
            <a:pPr indent="292100">
              <a:buNone/>
            </a:pPr>
            <a:r>
              <a:rPr lang="ru-RU" dirty="0" smtClean="0"/>
              <a:t>Первую ступень представляли </a:t>
            </a:r>
            <a:r>
              <a:rPr lang="ru-RU" dirty="0" smtClean="0">
                <a:solidFill>
                  <a:srgbClr val="FFFF00"/>
                </a:solidFill>
              </a:rPr>
              <a:t>«малые училища» </a:t>
            </a:r>
            <a:r>
              <a:rPr lang="ru-RU" dirty="0" smtClean="0"/>
              <a:t>с </a:t>
            </a:r>
            <a:r>
              <a:rPr lang="ru-RU" dirty="0" smtClean="0">
                <a:solidFill>
                  <a:srgbClr val="FFFF00"/>
                </a:solidFill>
              </a:rPr>
              <a:t>двухгодичным</a:t>
            </a:r>
            <a:r>
              <a:rPr lang="ru-RU" dirty="0" smtClean="0"/>
              <a:t> сроком обучения, вторую – </a:t>
            </a:r>
            <a:r>
              <a:rPr lang="ru-RU" dirty="0" smtClean="0">
                <a:solidFill>
                  <a:srgbClr val="FFFF00"/>
                </a:solidFill>
              </a:rPr>
              <a:t>«главные», </a:t>
            </a:r>
            <a:r>
              <a:rPr lang="ru-RU" dirty="0" smtClean="0"/>
              <a:t>в составе </a:t>
            </a:r>
            <a:r>
              <a:rPr lang="ru-RU" dirty="0" smtClean="0">
                <a:solidFill>
                  <a:srgbClr val="FFFF00"/>
                </a:solidFill>
              </a:rPr>
              <a:t>четырех</a:t>
            </a:r>
            <a:r>
              <a:rPr lang="ru-RU" dirty="0" smtClean="0"/>
              <a:t> классов.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«Малые училища»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57200"/>
            <a:endParaRPr lang="ru-RU" dirty="0" smtClean="0"/>
          </a:p>
          <a:p>
            <a:pPr indent="457200">
              <a:buClr>
                <a:srgbClr val="FFFF00"/>
              </a:buClr>
              <a:buSzPct val="100000"/>
              <a:buNone/>
            </a:pPr>
            <a:r>
              <a:rPr lang="ru-RU" dirty="0" smtClean="0"/>
              <a:t>Преподавались: </a:t>
            </a:r>
          </a:p>
          <a:p>
            <a:pPr indent="4572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грамота, </a:t>
            </a:r>
          </a:p>
          <a:p>
            <a:pPr indent="4572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чтение, </a:t>
            </a:r>
          </a:p>
          <a:p>
            <a:pPr indent="4572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арифметика,</a:t>
            </a:r>
          </a:p>
          <a:p>
            <a:pPr indent="4572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Закон Божий.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«Главные училища»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Предназначались для подготовки </a:t>
            </a:r>
            <a:r>
              <a:rPr lang="ru-RU" dirty="0" smtClean="0">
                <a:solidFill>
                  <a:srgbClr val="FFFF00"/>
                </a:solidFill>
              </a:rPr>
              <a:t>педагогических кадров </a:t>
            </a:r>
            <a:r>
              <a:rPr lang="ru-RU" dirty="0" smtClean="0"/>
              <a:t>«малых» училищ.</a:t>
            </a:r>
          </a:p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Первое «главное» народное училище было открыто в Москве </a:t>
            </a:r>
            <a:r>
              <a:rPr lang="ru-RU" dirty="0" smtClean="0">
                <a:solidFill>
                  <a:srgbClr val="FFFF00"/>
                </a:solidFill>
              </a:rPr>
              <a:t>5 октября 1786 года</a:t>
            </a:r>
            <a:r>
              <a:rPr lang="ru-RU" dirty="0" smtClean="0"/>
              <a:t>. Этот день можно считать днем рождения одновременно и первой массовой школы, и </a:t>
            </a:r>
            <a:r>
              <a:rPr lang="ru-RU" dirty="0" smtClean="0">
                <a:solidFill>
                  <a:srgbClr val="FFFF00"/>
                </a:solidFill>
              </a:rPr>
              <a:t>первого педагогического училища </a:t>
            </a:r>
            <a:r>
              <a:rPr lang="ru-RU" dirty="0" smtClean="0"/>
              <a:t>города.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Итоги реформы Екатерины </a:t>
            </a:r>
            <a:r>
              <a:rPr lang="en-US" dirty="0" smtClean="0"/>
              <a:t>II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5111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300" dirty="0" smtClean="0"/>
              <a:t>За </a:t>
            </a:r>
            <a:r>
              <a:rPr lang="ru-RU" sz="2300" dirty="0" smtClean="0">
                <a:solidFill>
                  <a:srgbClr val="FFFF00"/>
                </a:solidFill>
              </a:rPr>
              <a:t>1782-1800 гг</a:t>
            </a:r>
            <a:r>
              <a:rPr lang="ru-RU" sz="2300" dirty="0" smtClean="0"/>
              <a:t>. разные виды школ окончили около </a:t>
            </a:r>
            <a:r>
              <a:rPr lang="ru-RU" sz="2300" dirty="0" smtClean="0">
                <a:solidFill>
                  <a:srgbClr val="FFFF00"/>
                </a:solidFill>
              </a:rPr>
              <a:t>180 тыс. детей</a:t>
            </a:r>
            <a:r>
              <a:rPr lang="ru-RU" sz="2300" dirty="0" smtClean="0"/>
              <a:t>, в том числе </a:t>
            </a:r>
            <a:r>
              <a:rPr lang="ru-RU" sz="2300" dirty="0" smtClean="0">
                <a:solidFill>
                  <a:srgbClr val="FFFF00"/>
                </a:solidFill>
              </a:rPr>
              <a:t>7 процентов </a:t>
            </a:r>
            <a:r>
              <a:rPr lang="ru-RU" sz="2300" dirty="0" smtClean="0"/>
              <a:t>девочек. </a:t>
            </a:r>
          </a:p>
          <a:p>
            <a:pPr>
              <a:lnSpc>
                <a:spcPct val="120000"/>
              </a:lnSpc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300" dirty="0" smtClean="0"/>
              <a:t>К началу </a:t>
            </a:r>
            <a:r>
              <a:rPr lang="ru-RU" sz="2300" dirty="0" smtClean="0">
                <a:solidFill>
                  <a:srgbClr val="FFFF00"/>
                </a:solidFill>
              </a:rPr>
              <a:t>XIX века </a:t>
            </a:r>
            <a:r>
              <a:rPr lang="ru-RU" sz="2300" dirty="0" smtClean="0"/>
              <a:t>в России было около </a:t>
            </a:r>
            <a:r>
              <a:rPr lang="ru-RU" sz="2300" dirty="0" smtClean="0">
                <a:solidFill>
                  <a:srgbClr val="FFFF00"/>
                </a:solidFill>
              </a:rPr>
              <a:t>300 школ </a:t>
            </a:r>
            <a:r>
              <a:rPr lang="ru-RU" sz="2300" dirty="0" smtClean="0"/>
              <a:t>и пансионов с </a:t>
            </a:r>
            <a:r>
              <a:rPr lang="ru-RU" sz="2300" dirty="0" smtClean="0">
                <a:solidFill>
                  <a:srgbClr val="FFFF00"/>
                </a:solidFill>
              </a:rPr>
              <a:t>20 тыс</a:t>
            </a:r>
            <a:r>
              <a:rPr lang="ru-RU" sz="2300" dirty="0" smtClean="0"/>
              <a:t>. учащихся и </a:t>
            </a:r>
            <a:r>
              <a:rPr lang="ru-RU" sz="2300" dirty="0" smtClean="0">
                <a:solidFill>
                  <a:srgbClr val="FFFF00"/>
                </a:solidFill>
              </a:rPr>
              <a:t>720 учителями</a:t>
            </a:r>
            <a:r>
              <a:rPr lang="ru-RU" sz="2300" dirty="0" smtClean="0"/>
              <a:t>.  </a:t>
            </a:r>
          </a:p>
          <a:p>
            <a:pPr>
              <a:lnSpc>
                <a:spcPct val="120000"/>
              </a:lnSpc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300" dirty="0" smtClean="0"/>
              <a:t>Почти совсем </a:t>
            </a:r>
            <a:r>
              <a:rPr lang="ru-RU" sz="2300" dirty="0" smtClean="0">
                <a:solidFill>
                  <a:srgbClr val="00B0F0"/>
                </a:solidFill>
              </a:rPr>
              <a:t>не было </a:t>
            </a:r>
            <a:r>
              <a:rPr lang="ru-RU" sz="2300" dirty="0" smtClean="0"/>
              <a:t>сельских школ, т.е. крестьянство практически не имело доступа к образованию. </a:t>
            </a:r>
          </a:p>
          <a:p>
            <a:pPr>
              <a:lnSpc>
                <a:spcPct val="120000"/>
              </a:lnSpc>
              <a:buClr>
                <a:srgbClr val="FFFF00"/>
              </a:buClr>
              <a:buFont typeface="Wingdings" pitchFamily="2" charset="2"/>
              <a:buChar char="q"/>
            </a:pPr>
            <a:r>
              <a:rPr lang="ru-RU" sz="2300" dirty="0" smtClean="0">
                <a:solidFill>
                  <a:srgbClr val="00B0F0"/>
                </a:solidFill>
              </a:rPr>
              <a:t>В 1770 г</a:t>
            </a:r>
            <a:r>
              <a:rPr lang="ru-RU" sz="2300" dirty="0" smtClean="0"/>
              <a:t>. созданная Екатериной комиссия об училищах  разработала проект устройства деревенских школ (включавший предложение о введении в России обязательного начального обучения для всех детей мужского пола независимо от сословия). </a:t>
            </a:r>
            <a:r>
              <a:rPr lang="ru-RU" sz="2300" dirty="0" smtClean="0">
                <a:solidFill>
                  <a:srgbClr val="00B0F0"/>
                </a:solidFill>
              </a:rPr>
              <a:t>Но он остался проектом и не был воплощен в жизнь.</a:t>
            </a:r>
            <a:endParaRPr lang="ru-RU" sz="23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420888"/>
            <a:ext cx="8352928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Спасибо за внимание</a:t>
            </a:r>
            <a:endParaRPr lang="ru-RU" sz="6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Екатерина II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4474840" cy="4951115"/>
          </a:xfrm>
        </p:spPr>
        <p:txBody>
          <a:bodyPr>
            <a:noAutofit/>
          </a:bodyPr>
          <a:lstStyle/>
          <a:p>
            <a:pPr marL="0" indent="292100">
              <a:lnSpc>
                <a:spcPct val="12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Развитие  образования в России во второй половине </a:t>
            </a:r>
            <a:r>
              <a:rPr lang="ru-RU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 века шло под влиянием просвещенного абсолютизма </a:t>
            </a:r>
            <a:r>
              <a:rPr lang="ru-RU" sz="2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Екатерины II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, определившего не только рост сети образовательных учреждений, но и приоритет сословного принципа в их комплектовании.</a:t>
            </a:r>
          </a:p>
        </p:txBody>
      </p:sp>
      <p:pic>
        <p:nvPicPr>
          <p:cNvPr id="1027" name="Picture 3" descr="D:\ДГТУ\Фил и ист отеч пед и обр\4\Екатерина II — Википедия_files\300px-Profile_portrait_of_Catherine_II_by_Fedor_Rokotov_(1763,_Tretyakov_gallery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991320"/>
            <a:ext cx="3810000" cy="4318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Три типа общеобразовательных школ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6237"/>
          <a:ext cx="8229600" cy="452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sz="4800" dirty="0" smtClean="0"/>
              <a:t>Малые школы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92100">
              <a:buNone/>
            </a:pPr>
            <a:r>
              <a:rPr lang="ru-RU" dirty="0" smtClean="0"/>
              <a:t>Преподавались общеобразовательные предметы: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чтение,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письмо,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знание цифр,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катехизис,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священная история,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начатки русской грамматики.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4800" dirty="0" smtClean="0"/>
              <a:t>Средние школы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92100">
              <a:buNone/>
            </a:pPr>
            <a:r>
              <a:rPr lang="ru-RU" dirty="0" smtClean="0"/>
              <a:t>Помимо общеобразовательных предметов также преподавались: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объяснение Евангелия,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русская грамматика с орфографическими упражнениями,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всеобщая и русская история,  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краткая география России.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4800" dirty="0" smtClean="0"/>
              <a:t>Главные школы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92100">
              <a:buNone/>
            </a:pPr>
            <a:r>
              <a:rPr lang="ru-RU" dirty="0" smtClean="0"/>
              <a:t>Преподавались: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подробный курс географии и истории,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математическая география,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грамматика с упражнениями по деловому письму,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основания геометрии, механики, физики, </a:t>
            </a:r>
          </a:p>
          <a:p>
            <a:pPr indent="29210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основания естественной истории и гражданской архитектуры.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ГТУ\Фил и ист отеч пед и обр\4\Екатерина II и народное образование - Русская историческая библиотека_files\vospitatelny-dom.jpg"/>
          <p:cNvPicPr>
            <a:picLocks noChangeAspect="1" noChangeArrowheads="1"/>
          </p:cNvPicPr>
          <p:nvPr/>
        </p:nvPicPr>
        <p:blipFill>
          <a:blip r:embed="rId3" cstate="print"/>
          <a:srcRect l="7199" t="6258" r="7217" b="11875"/>
          <a:stretch>
            <a:fillRect/>
          </a:stretch>
        </p:blipFill>
        <p:spPr bwMode="auto">
          <a:xfrm>
            <a:off x="3923928" y="1772816"/>
            <a:ext cx="5086910" cy="4136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1764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" y="1646236"/>
            <a:ext cx="3826768" cy="4807099"/>
          </a:xfrm>
        </p:spPr>
        <p:txBody>
          <a:bodyPr>
            <a:normAutofit/>
          </a:bodyPr>
          <a:lstStyle/>
          <a:p>
            <a:pPr marL="0" indent="450000">
              <a:buNone/>
            </a:pPr>
            <a:r>
              <a:rPr lang="ru-RU" sz="2800" dirty="0" smtClean="0"/>
              <a:t>В Москве, на Солянке был открыт казенный </a:t>
            </a:r>
            <a:r>
              <a:rPr lang="ru-RU" sz="2800" dirty="0" smtClean="0">
                <a:solidFill>
                  <a:srgbClr val="FFFF00"/>
                </a:solidFill>
              </a:rPr>
              <a:t>«Воспитательный дом для подкидышей и беспризорных детей» </a:t>
            </a:r>
            <a:r>
              <a:rPr lang="ru-RU" sz="2800" dirty="0" smtClean="0"/>
              <a:t>- первое московское специализированное учреждение для детей – сирот. </a:t>
            </a:r>
            <a:endParaRPr lang="ru-RU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ГТУ\Фил и ист отеч пед и обр\4\Российское образование при Екатерине_files\p4_becki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2453" y="1988840"/>
            <a:ext cx="2909123" cy="3600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Иван Иванович Бецкой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5904656" cy="4687733"/>
          </a:xfrm>
        </p:spPr>
        <p:txBody>
          <a:bodyPr>
            <a:normAutofit fontScale="77500" lnSpcReduction="20000"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Был одним из главных деятелей царствования Екатерины II  в области образования.  </a:t>
            </a:r>
          </a:p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На содержание Воспитательного дома в Москве  он завещал около 170 тысяч рублей. </a:t>
            </a:r>
          </a:p>
          <a:p>
            <a:pPr>
              <a:buClr>
                <a:srgbClr val="FFFF00"/>
              </a:buClr>
              <a:buFont typeface="Wingdings" pitchFamily="2" charset="2"/>
              <a:buChar char="q"/>
            </a:pPr>
            <a:r>
              <a:rPr lang="ru-RU" dirty="0" smtClean="0"/>
              <a:t>Уровень образовательного процесса в Воспитательном доме был высок; учреждение пользовалось популярностью в  городе, поэтому неслучайно именно при нем открылись «французские  классы» для подготовки будущих гувернанток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1764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51115"/>
          </a:xfrm>
        </p:spPr>
        <p:txBody>
          <a:bodyPr>
            <a:normAutofit lnSpcReduction="10000"/>
          </a:bodyPr>
          <a:lstStyle/>
          <a:p>
            <a:pPr indent="292100">
              <a:buNone/>
            </a:pPr>
            <a:r>
              <a:rPr lang="ru-RU" dirty="0" smtClean="0"/>
              <a:t>Был издается указ об основании </a:t>
            </a:r>
            <a:r>
              <a:rPr lang="ru-RU" dirty="0" smtClean="0">
                <a:solidFill>
                  <a:srgbClr val="FFFF00"/>
                </a:solidFill>
              </a:rPr>
              <a:t>Воспитательного общества благородных девиц</a:t>
            </a:r>
            <a:r>
              <a:rPr lang="ru-RU" dirty="0" smtClean="0"/>
              <a:t> на </a:t>
            </a:r>
            <a:r>
              <a:rPr lang="ru-RU" b="1" dirty="0" smtClean="0"/>
              <a:t>200</a:t>
            </a:r>
            <a:r>
              <a:rPr lang="ru-RU" dirty="0" smtClean="0"/>
              <a:t> человек при Смольном женском монастыре в Петербурге – </a:t>
            </a:r>
            <a:r>
              <a:rPr lang="ru-RU" dirty="0" smtClean="0">
                <a:solidFill>
                  <a:srgbClr val="FFFF00"/>
                </a:solidFill>
              </a:rPr>
              <a:t>Институт благородных девиц.</a:t>
            </a:r>
            <a:r>
              <a:rPr lang="ru-RU" dirty="0" smtClean="0"/>
              <a:t> </a:t>
            </a:r>
          </a:p>
          <a:p>
            <a:pPr indent="292100">
              <a:buNone/>
            </a:pPr>
            <a:r>
              <a:rPr lang="ru-RU" dirty="0" smtClean="0"/>
              <a:t>Девочек с </a:t>
            </a:r>
            <a:r>
              <a:rPr lang="ru-RU" dirty="0" smtClean="0">
                <a:solidFill>
                  <a:srgbClr val="FFFF00"/>
                </a:solidFill>
              </a:rPr>
              <a:t>4-6</a:t>
            </a:r>
            <a:r>
              <a:rPr lang="ru-RU" dirty="0" smtClean="0"/>
              <a:t> летнего возраста забирали из дома на 15 лет. </a:t>
            </a:r>
          </a:p>
          <a:p>
            <a:pPr indent="292100">
              <a:buNone/>
            </a:pPr>
            <a:r>
              <a:rPr lang="ru-RU" dirty="0" smtClean="0"/>
              <a:t>Из выпускниц института получались образованные</a:t>
            </a:r>
            <a:r>
              <a:rPr lang="ru-RU" dirty="0" smtClean="0">
                <a:solidFill>
                  <a:srgbClr val="FFFF00"/>
                </a:solidFill>
              </a:rPr>
              <a:t> учительницы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FF00"/>
                </a:solidFill>
              </a:rPr>
              <a:t>жены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FF00"/>
                </a:solidFill>
              </a:rPr>
              <a:t>фрейлины</a:t>
            </a:r>
            <a:r>
              <a:rPr lang="ru-RU" dirty="0" smtClean="0"/>
              <a:t>.</a:t>
            </a:r>
            <a:endParaRPr lang="ru-RU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189</TotalTime>
  <Words>1028</Words>
  <Application>Microsoft Office PowerPoint</Application>
  <PresentationFormat>Экран (4:3)</PresentationFormat>
  <Paragraphs>93</Paragraphs>
  <Slides>17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Государственный воспитательно-образовательные дома в эпоху Екатерины II .</vt:lpstr>
      <vt:lpstr>Екатерина II</vt:lpstr>
      <vt:lpstr>Три типа общеобразовательных школ</vt:lpstr>
      <vt:lpstr>Малые школы</vt:lpstr>
      <vt:lpstr>Средние школы</vt:lpstr>
      <vt:lpstr>Главные школы</vt:lpstr>
      <vt:lpstr>1764 год</vt:lpstr>
      <vt:lpstr>Иван Иванович Бецкой</vt:lpstr>
      <vt:lpstr>1764 год</vt:lpstr>
      <vt:lpstr>Институт благородных девиц</vt:lpstr>
      <vt:lpstr>1765 год</vt:lpstr>
      <vt:lpstr>1779 год</vt:lpstr>
      <vt:lpstr>1786 год</vt:lpstr>
      <vt:lpstr>«Малые училища»</vt:lpstr>
      <vt:lpstr>«Главные училища» </vt:lpstr>
      <vt:lpstr>Итоги реформы Екатерины II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Государственный воспитательно-образовательные дома в эпоху Екатерины II .</dc:title>
  <dc:creator>Базалий</dc:creator>
  <cp:lastModifiedBy>Власова </cp:lastModifiedBy>
  <cp:revision>21</cp:revision>
  <dcterms:created xsi:type="dcterms:W3CDTF">2014-09-28T17:09:52Z</dcterms:created>
  <dcterms:modified xsi:type="dcterms:W3CDTF">2015-04-17T10:31:49Z</dcterms:modified>
</cp:coreProperties>
</file>