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100" d="100"/>
          <a:sy n="100" d="100"/>
        </p:scale>
        <p:origin x="-294" y="76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01.12.2015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dirty="0"/>
          </a:p>
        </p:txBody>
      </p:sp>
    </p:spTree>
    <p:extLst>
      <p:ext uri="{BB962C8B-B14F-4D97-AF65-F5344CB8AC3E}">
        <p14:creationId xmlns:p14="http://schemas.microsoft.com/office/powerpoint/2010/main" xmlns="" val="32327572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01.12.2015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dirty="0"/>
          </a:p>
        </p:txBody>
      </p:sp>
    </p:spTree>
    <p:extLst>
      <p:ext uri="{BB962C8B-B14F-4D97-AF65-F5344CB8AC3E}">
        <p14:creationId xmlns:p14="http://schemas.microsoft.com/office/powerpoint/2010/main" xmlns="" val="32067909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01.12.2015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dirty="0"/>
          </a:p>
        </p:txBody>
      </p:sp>
    </p:spTree>
    <p:extLst>
      <p:ext uri="{BB962C8B-B14F-4D97-AF65-F5344CB8AC3E}">
        <p14:creationId xmlns:p14="http://schemas.microsoft.com/office/powerpoint/2010/main" xmlns="" val="3714978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01.12.2015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dirty="0"/>
          </a:p>
        </p:txBody>
      </p:sp>
    </p:spTree>
    <p:extLst>
      <p:ext uri="{BB962C8B-B14F-4D97-AF65-F5344CB8AC3E}">
        <p14:creationId xmlns:p14="http://schemas.microsoft.com/office/powerpoint/2010/main" xmlns="" val="13054666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pPr/>
              <a:t>01.12.2015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dirty="0"/>
          </a:p>
        </p:txBody>
      </p:sp>
    </p:spTree>
    <p:extLst>
      <p:ext uri="{BB962C8B-B14F-4D97-AF65-F5344CB8AC3E}">
        <p14:creationId xmlns:p14="http://schemas.microsoft.com/office/powerpoint/2010/main" xmlns="" val="22472392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pPr/>
              <a:t>01.12.2015</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dirty="0"/>
          </a:p>
        </p:txBody>
      </p:sp>
    </p:spTree>
    <p:extLst>
      <p:ext uri="{BB962C8B-B14F-4D97-AF65-F5344CB8AC3E}">
        <p14:creationId xmlns:p14="http://schemas.microsoft.com/office/powerpoint/2010/main" xmlns="" val="29550301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pPr/>
              <a:t>01.12.2015</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B19B0651-EE4F-4900-A07F-96A6BFA9D0F0}" type="slidenum">
              <a:rPr lang="ru-RU" smtClean="0"/>
              <a:pPr/>
              <a:t>‹#›</a:t>
            </a:fld>
            <a:endParaRPr lang="ru-RU" dirty="0"/>
          </a:p>
        </p:txBody>
      </p:sp>
    </p:spTree>
    <p:extLst>
      <p:ext uri="{BB962C8B-B14F-4D97-AF65-F5344CB8AC3E}">
        <p14:creationId xmlns:p14="http://schemas.microsoft.com/office/powerpoint/2010/main" xmlns="" val="7914258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pPr/>
              <a:t>01.12.2015</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B19B0651-EE4F-4900-A07F-96A6BFA9D0F0}" type="slidenum">
              <a:rPr lang="ru-RU" smtClean="0"/>
              <a:pPr/>
              <a:t>‹#›</a:t>
            </a:fld>
            <a:endParaRPr lang="ru-RU" dirty="0"/>
          </a:p>
        </p:txBody>
      </p:sp>
    </p:spTree>
    <p:extLst>
      <p:ext uri="{BB962C8B-B14F-4D97-AF65-F5344CB8AC3E}">
        <p14:creationId xmlns:p14="http://schemas.microsoft.com/office/powerpoint/2010/main" xmlns="" val="2865641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pPr/>
              <a:t>01.12.2015</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B19B0651-EE4F-4900-A07F-96A6BFA9D0F0}" type="slidenum">
              <a:rPr lang="ru-RU" smtClean="0"/>
              <a:pPr/>
              <a:t>‹#›</a:t>
            </a:fld>
            <a:endParaRPr lang="ru-RU" dirty="0"/>
          </a:p>
        </p:txBody>
      </p:sp>
    </p:spTree>
    <p:extLst>
      <p:ext uri="{BB962C8B-B14F-4D97-AF65-F5344CB8AC3E}">
        <p14:creationId xmlns:p14="http://schemas.microsoft.com/office/powerpoint/2010/main" xmlns="" val="19721444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pPr/>
              <a:t>01.12.2015</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dirty="0"/>
          </a:p>
        </p:txBody>
      </p:sp>
    </p:spTree>
    <p:extLst>
      <p:ext uri="{BB962C8B-B14F-4D97-AF65-F5344CB8AC3E}">
        <p14:creationId xmlns:p14="http://schemas.microsoft.com/office/powerpoint/2010/main" xmlns="" val="27582925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pPr/>
              <a:t>01.12.2015</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dirty="0"/>
          </a:p>
        </p:txBody>
      </p:sp>
    </p:spTree>
    <p:extLst>
      <p:ext uri="{BB962C8B-B14F-4D97-AF65-F5344CB8AC3E}">
        <p14:creationId xmlns:p14="http://schemas.microsoft.com/office/powerpoint/2010/main" xmlns="" val="1881156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pPr/>
              <a:t>01.12.2015</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pPr/>
              <a:t>‹#›</a:t>
            </a:fld>
            <a:endParaRPr lang="ru-RU" dirty="0"/>
          </a:p>
        </p:txBody>
      </p:sp>
    </p:spTree>
    <p:extLst>
      <p:ext uri="{BB962C8B-B14F-4D97-AF65-F5344CB8AC3E}">
        <p14:creationId xmlns:p14="http://schemas.microsoft.com/office/powerpoint/2010/main" xmlns="" val="3335106406"/>
      </p:ext>
    </p:extLst>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ru.wikipedia.org/wiki/%D0%9D%D0%B0%D1%80%D0%BA%D0%BE%D0%BC%D0%BF%D1%80%D0%BE%D1%81" TargetMode="External"/><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a:bodyPr>
          <a:lstStyle/>
          <a:p>
            <a:r>
              <a:rPr lang="ru-RU" sz="3200" dirty="0" smtClean="0"/>
              <a:t>ПЕДАГОГИЧЕСКИЕ ВЗГЛЯДЫ АНАТОЛИЯ ВАСИЛЬЕВИЧА ЛУНАЧАРСКОГО</a:t>
            </a:r>
            <a:endParaRPr lang="ru-RU" sz="3200" dirty="0"/>
          </a:p>
        </p:txBody>
      </p:sp>
      <p:sp>
        <p:nvSpPr>
          <p:cNvPr id="3" name="Подзаголовок 2"/>
          <p:cNvSpPr>
            <a:spLocks noGrp="1"/>
          </p:cNvSpPr>
          <p:nvPr>
            <p:ph type="subTitle" idx="1"/>
          </p:nvPr>
        </p:nvSpPr>
        <p:spPr>
          <a:xfrm>
            <a:off x="3707904" y="3886200"/>
            <a:ext cx="4064496" cy="1752600"/>
          </a:xfrm>
        </p:spPr>
        <p:txBody>
          <a:bodyPr>
            <a:normAutofit/>
          </a:bodyPr>
          <a:lstStyle/>
          <a:p>
            <a:r>
              <a:rPr lang="ru-RU" sz="1800" dirty="0" smtClean="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xmlns="" val="41173134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5652120" y="1340768"/>
            <a:ext cx="2851395" cy="4094693"/>
          </a:xfrm>
          <a:prstGeom prst="rect">
            <a:avLst/>
          </a:prstGeom>
        </p:spPr>
      </p:pic>
      <p:sp>
        <p:nvSpPr>
          <p:cNvPr id="6" name="TextBox 5"/>
          <p:cNvSpPr txBox="1"/>
          <p:nvPr/>
        </p:nvSpPr>
        <p:spPr>
          <a:xfrm>
            <a:off x="5319409" y="5661247"/>
            <a:ext cx="3429055" cy="615553"/>
          </a:xfrm>
          <a:prstGeom prst="rect">
            <a:avLst/>
          </a:prstGeom>
          <a:noFill/>
        </p:spPr>
        <p:txBody>
          <a:bodyPr wrap="square" rtlCol="0">
            <a:spAutoFit/>
          </a:bodyPr>
          <a:lstStyle/>
          <a:p>
            <a:pPr algn="ctr"/>
            <a:r>
              <a:rPr lang="ru-RU" sz="1600" b="1" dirty="0" smtClean="0"/>
              <a:t>АНАТОЛИЙ ВАСИЛЬЕВИЧ ЛУНАЧАРСКИЙ</a:t>
            </a:r>
            <a:r>
              <a:rPr lang="ru-RU" dirty="0"/>
              <a:t> </a:t>
            </a:r>
          </a:p>
        </p:txBody>
      </p:sp>
      <p:sp>
        <p:nvSpPr>
          <p:cNvPr id="7" name="TextBox 6"/>
          <p:cNvSpPr txBox="1"/>
          <p:nvPr/>
        </p:nvSpPr>
        <p:spPr>
          <a:xfrm>
            <a:off x="679878" y="1742142"/>
            <a:ext cx="4396177" cy="3477875"/>
          </a:xfrm>
          <a:prstGeom prst="rect">
            <a:avLst/>
          </a:prstGeom>
          <a:noFill/>
          <a:ln>
            <a:noFill/>
          </a:ln>
        </p:spPr>
        <p:txBody>
          <a:bodyPr wrap="square" rtlCol="0">
            <a:spAutoFit/>
          </a:bodyPr>
          <a:lstStyle/>
          <a:p>
            <a:pPr algn="ctr"/>
            <a:r>
              <a:rPr lang="ru-RU" sz="2000" b="1" dirty="0" smtClean="0">
                <a:latin typeface="Arial" panose="020B0604020202020204" pitchFamily="34" charset="0"/>
                <a:cs typeface="Arial" panose="020B0604020202020204" pitchFamily="34" charset="0"/>
              </a:rPr>
              <a:t>Анатолий Васильевич Луначарский</a:t>
            </a:r>
            <a:r>
              <a:rPr lang="ru-RU" sz="2000" dirty="0">
                <a:latin typeface="Arial" panose="020B0604020202020204" pitchFamily="34" charset="0"/>
                <a:cs typeface="Arial" panose="020B0604020202020204" pitchFamily="34" charset="0"/>
              </a:rPr>
              <a:t> (11 </a:t>
            </a:r>
            <a:r>
              <a:rPr lang="ru-RU" sz="2000" dirty="0" smtClean="0">
                <a:latin typeface="Arial" panose="020B0604020202020204" pitchFamily="34" charset="0"/>
                <a:cs typeface="Arial" panose="020B0604020202020204" pitchFamily="34" charset="0"/>
              </a:rPr>
              <a:t>ноября  1875</a:t>
            </a:r>
            <a:r>
              <a:rPr lang="ru-RU" sz="2000" dirty="0">
                <a:latin typeface="Arial" panose="020B0604020202020204" pitchFamily="34" charset="0"/>
                <a:cs typeface="Arial" panose="020B0604020202020204" pitchFamily="34" charset="0"/>
              </a:rPr>
              <a:t> </a:t>
            </a:r>
            <a:r>
              <a:rPr lang="ru-RU" sz="2000" dirty="0" smtClean="0">
                <a:latin typeface="Arial" panose="020B0604020202020204" pitchFamily="34" charset="0"/>
                <a:cs typeface="Arial" panose="020B0604020202020204" pitchFamily="34" charset="0"/>
              </a:rPr>
              <a:t>— </a:t>
            </a:r>
            <a:r>
              <a:rPr lang="ru-RU" sz="2000" dirty="0">
                <a:latin typeface="Arial" panose="020B0604020202020204" pitchFamily="34" charset="0"/>
                <a:cs typeface="Arial" panose="020B0604020202020204" pitchFamily="34" charset="0"/>
              </a:rPr>
              <a:t>26 декабря </a:t>
            </a:r>
            <a:r>
              <a:rPr lang="ru-RU" sz="2000" dirty="0" smtClean="0">
                <a:latin typeface="Arial" panose="020B0604020202020204" pitchFamily="34" charset="0"/>
                <a:cs typeface="Arial" panose="020B0604020202020204" pitchFamily="34" charset="0"/>
              </a:rPr>
              <a:t>1933— </a:t>
            </a:r>
            <a:r>
              <a:rPr lang="ru-RU" sz="2000" dirty="0">
                <a:latin typeface="Arial" panose="020B0604020202020204" pitchFamily="34" charset="0"/>
                <a:cs typeface="Arial" panose="020B0604020202020204" pitchFamily="34" charset="0"/>
              </a:rPr>
              <a:t>российский революционер, советский государственный деятель, писатель, переводчик, публицист, критик, искусствовед.</a:t>
            </a:r>
          </a:p>
          <a:p>
            <a:pPr algn="ctr"/>
            <a:r>
              <a:rPr lang="ru-RU" sz="2000" dirty="0">
                <a:latin typeface="Arial" panose="020B0604020202020204" pitchFamily="34" charset="0"/>
                <a:cs typeface="Arial" panose="020B0604020202020204" pitchFamily="34" charset="0"/>
              </a:rPr>
              <a:t>С октября 1917 года по сентябрь 1929-го — первый  </a:t>
            </a:r>
            <a:r>
              <a:rPr lang="ru-RU" sz="2000" dirty="0" smtClean="0">
                <a:latin typeface="Arial" panose="020B0604020202020204" pitchFamily="34" charset="0"/>
                <a:cs typeface="Arial" panose="020B0604020202020204" pitchFamily="34" charset="0"/>
              </a:rPr>
              <a:t>нарком</a:t>
            </a:r>
            <a:r>
              <a:rPr lang="ru-RU" sz="2000" dirty="0" smtClean="0">
                <a:latin typeface="Arial" panose="020B0604020202020204" pitchFamily="34" charset="0"/>
                <a:cs typeface="Arial" panose="020B0604020202020204" pitchFamily="34" charset="0"/>
                <a:hlinkClick r:id="rId3" tooltip="Наркомпрос"/>
              </a:rPr>
              <a:t> </a:t>
            </a:r>
            <a:r>
              <a:rPr lang="ru-RU" sz="2000" dirty="0" smtClean="0">
                <a:latin typeface="Arial" panose="020B0604020202020204" pitchFamily="34" charset="0"/>
                <a:cs typeface="Arial" panose="020B0604020202020204" pitchFamily="34" charset="0"/>
              </a:rPr>
              <a:t>просвещения</a:t>
            </a:r>
            <a:r>
              <a:rPr lang="ru-RU" sz="2000" dirty="0">
                <a:latin typeface="Arial" panose="020B0604020202020204" pitchFamily="34" charset="0"/>
                <a:cs typeface="Arial" panose="020B0604020202020204" pitchFamily="34" charset="0"/>
              </a:rPr>
              <a:t> РСФСР, активный участник  </a:t>
            </a:r>
            <a:r>
              <a:rPr lang="ru-RU" sz="2000" dirty="0" smtClean="0">
                <a:latin typeface="Arial" panose="020B0604020202020204" pitchFamily="34" charset="0"/>
                <a:cs typeface="Arial" panose="020B0604020202020204" pitchFamily="34" charset="0"/>
              </a:rPr>
              <a:t>революции</a:t>
            </a:r>
            <a:r>
              <a:rPr lang="ru-RU" sz="2000" dirty="0" smtClean="0">
                <a:latin typeface="Arial" panose="020B0604020202020204" pitchFamily="34" charset="0"/>
                <a:cs typeface="Arial" panose="020B0604020202020204" pitchFamily="34" charset="0"/>
              </a:rPr>
              <a:t>.    Академик</a:t>
            </a:r>
            <a:r>
              <a:rPr lang="ru-RU" sz="2000" dirty="0">
                <a:latin typeface="Arial" panose="020B0604020202020204" pitchFamily="34" charset="0"/>
                <a:cs typeface="Arial" panose="020B0604020202020204" pitchFamily="34" charset="0"/>
              </a:rPr>
              <a:t> </a:t>
            </a:r>
            <a:r>
              <a:rPr lang="ru-RU" sz="2000" dirty="0" smtClean="0"/>
              <a:t>.</a:t>
            </a:r>
            <a:endParaRPr lang="ru-RU" sz="2000" dirty="0"/>
          </a:p>
        </p:txBody>
      </p:sp>
      <p:sp>
        <p:nvSpPr>
          <p:cNvPr id="8" name="TextBox 7"/>
          <p:cNvSpPr txBox="1"/>
          <p:nvPr/>
        </p:nvSpPr>
        <p:spPr>
          <a:xfrm>
            <a:off x="1403648" y="580038"/>
            <a:ext cx="6473375" cy="523220"/>
          </a:xfrm>
          <a:prstGeom prst="rect">
            <a:avLst/>
          </a:prstGeom>
          <a:noFill/>
        </p:spPr>
        <p:txBody>
          <a:bodyPr wrap="none" rtlCol="0">
            <a:spAutoFit/>
          </a:bodyPr>
          <a:lstStyle/>
          <a:p>
            <a:r>
              <a:rPr lang="ru-RU" sz="2800" b="1" dirty="0"/>
              <a:t>АНАТОЛИЙ ВАСИЛЬЕВИЧ ЛУНАЧАРСКИЙ</a:t>
            </a:r>
            <a:endParaRPr lang="ru-RU" sz="2800" dirty="0"/>
          </a:p>
        </p:txBody>
      </p:sp>
    </p:spTree>
    <p:extLst>
      <p:ext uri="{BB962C8B-B14F-4D97-AF65-F5344CB8AC3E}">
        <p14:creationId xmlns:p14="http://schemas.microsoft.com/office/powerpoint/2010/main" xmlns="" val="5562692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19871" y="287378"/>
            <a:ext cx="2480423" cy="523220"/>
          </a:xfrm>
          <a:prstGeom prst="rect">
            <a:avLst/>
          </a:prstGeom>
          <a:noFill/>
        </p:spPr>
        <p:txBody>
          <a:bodyPr wrap="none" rtlCol="0">
            <a:spAutoFit/>
          </a:bodyPr>
          <a:lstStyle/>
          <a:p>
            <a:r>
              <a:rPr lang="ru-RU" sz="2800" dirty="0" smtClean="0">
                <a:latin typeface="Arial" panose="020B0604020202020204" pitchFamily="34" charset="0"/>
                <a:cs typeface="Arial" panose="020B0604020202020204" pitchFamily="34" charset="0"/>
              </a:rPr>
              <a:t>СОЧИНЕНИЯ</a:t>
            </a:r>
            <a:endParaRPr lang="ru-RU" sz="2800" dirty="0">
              <a:latin typeface="Arial" panose="020B0604020202020204" pitchFamily="34" charset="0"/>
              <a:cs typeface="Arial" panose="020B0604020202020204" pitchFamily="34" charset="0"/>
            </a:endParaRPr>
          </a:p>
        </p:txBody>
      </p:sp>
      <p:sp>
        <p:nvSpPr>
          <p:cNvPr id="4" name="TextBox 3"/>
          <p:cNvSpPr txBox="1"/>
          <p:nvPr/>
        </p:nvSpPr>
        <p:spPr>
          <a:xfrm>
            <a:off x="467544" y="1268760"/>
            <a:ext cx="4608512" cy="5632311"/>
          </a:xfrm>
          <a:prstGeom prst="rect">
            <a:avLst/>
          </a:prstGeom>
          <a:noFill/>
        </p:spPr>
        <p:txBody>
          <a:bodyPr wrap="square" rtlCol="0">
            <a:spAutoFit/>
          </a:bodyPr>
          <a:lstStyle/>
          <a:p>
            <a:pPr marL="285750" lvl="0" indent="-285750">
              <a:buFont typeface="Wingdings" panose="05000000000000000000" pitchFamily="2" charset="2"/>
              <a:buChar char="Ø"/>
            </a:pPr>
            <a:r>
              <a:rPr lang="ru-RU" dirty="0">
                <a:latin typeface="Arial" panose="020B0604020202020204" pitchFamily="34" charset="0"/>
                <a:cs typeface="Arial" panose="020B0604020202020204" pitchFamily="34" charset="0"/>
              </a:rPr>
              <a:t>Этюды критические и полемические. — </a:t>
            </a:r>
            <a:r>
              <a:rPr lang="ru-RU" dirty="0" smtClean="0">
                <a:latin typeface="Arial" panose="020B0604020202020204" pitchFamily="34" charset="0"/>
                <a:cs typeface="Arial" panose="020B0604020202020204" pitchFamily="34" charset="0"/>
              </a:rPr>
              <a:t>Москва : </a:t>
            </a:r>
            <a:r>
              <a:rPr lang="ru-RU" dirty="0">
                <a:latin typeface="Arial" panose="020B0604020202020204" pitchFamily="34" charset="0"/>
                <a:cs typeface="Arial" panose="020B0604020202020204" pitchFamily="34" charset="0"/>
              </a:rPr>
              <a:t>«Правда», 1905.</a:t>
            </a:r>
          </a:p>
          <a:p>
            <a:pPr marL="285750" lvl="0" indent="-285750">
              <a:buFont typeface="Wingdings" panose="05000000000000000000" pitchFamily="2" charset="2"/>
              <a:buChar char="Ø"/>
            </a:pPr>
            <a:r>
              <a:rPr lang="ru-RU" dirty="0">
                <a:latin typeface="Arial" panose="020B0604020202020204" pitchFamily="34" charset="0"/>
                <a:cs typeface="Arial" panose="020B0604020202020204" pitchFamily="34" charset="0"/>
              </a:rPr>
              <a:t>Королевский брадобрей. — СПБ: «Дело», 1906.</a:t>
            </a:r>
          </a:p>
          <a:p>
            <a:pPr marL="285750" lvl="0" indent="-285750">
              <a:buFont typeface="Wingdings" panose="05000000000000000000" pitchFamily="2" charset="2"/>
              <a:buChar char="Ø"/>
            </a:pPr>
            <a:r>
              <a:rPr lang="ru-RU" dirty="0">
                <a:latin typeface="Arial" panose="020B0604020202020204" pitchFamily="34" charset="0"/>
                <a:cs typeface="Arial" panose="020B0604020202020204" pitchFamily="34" charset="0"/>
              </a:rPr>
              <a:t>Отклики жизни. — СПБ: изд. О. Н. Поповой, 1906.</a:t>
            </a:r>
          </a:p>
          <a:p>
            <a:pPr marL="285750" lvl="0" indent="-285750">
              <a:buFont typeface="Wingdings" panose="05000000000000000000" pitchFamily="2" charset="2"/>
              <a:buChar char="Ø"/>
            </a:pPr>
            <a:r>
              <a:rPr lang="ru-RU" dirty="0">
                <a:latin typeface="Arial" panose="020B0604020202020204" pitchFamily="34" charset="0"/>
                <a:cs typeface="Arial" panose="020B0604020202020204" pitchFamily="34" charset="0"/>
              </a:rPr>
              <a:t>Пять фарсов для любителей. — СПБ: «Шиповник», 1907.</a:t>
            </a:r>
          </a:p>
          <a:p>
            <a:pPr marL="285750" lvl="0" indent="-285750">
              <a:buFont typeface="Wingdings" panose="05000000000000000000" pitchFamily="2" charset="2"/>
              <a:buChar char="Ø"/>
            </a:pPr>
            <a:r>
              <a:rPr lang="ru-RU" dirty="0">
                <a:latin typeface="Arial" panose="020B0604020202020204" pitchFamily="34" charset="0"/>
                <a:cs typeface="Arial" panose="020B0604020202020204" pitchFamily="34" charset="0"/>
              </a:rPr>
              <a:t>Идеи в масках. — М.: «Заря», 1912</a:t>
            </a:r>
            <a:r>
              <a:rPr lang="ru-RU" dirty="0" smtClean="0">
                <a:latin typeface="Arial" panose="020B0604020202020204" pitchFamily="34" charset="0"/>
                <a:cs typeface="Arial" panose="020B0604020202020204" pitchFamily="34" charset="0"/>
              </a:rPr>
              <a:t>.</a:t>
            </a:r>
          </a:p>
          <a:p>
            <a:pPr marL="285750" lvl="0" indent="-285750">
              <a:buFont typeface="Wingdings" panose="05000000000000000000" pitchFamily="2" charset="2"/>
              <a:buChar char="Ø"/>
            </a:pPr>
            <a:r>
              <a:rPr lang="ru-RU" dirty="0">
                <a:latin typeface="Arial" panose="020B0604020202020204" pitchFamily="34" charset="0"/>
                <a:cs typeface="Arial" panose="020B0604020202020204" pitchFamily="34" charset="0"/>
              </a:rPr>
              <a:t>Культурные задачи рабочего класса. — Петроград: «Социалист», 1917.</a:t>
            </a:r>
          </a:p>
          <a:p>
            <a:pPr marL="285750" lvl="0" indent="-285750">
              <a:buFont typeface="Wingdings" panose="05000000000000000000" pitchFamily="2" charset="2"/>
              <a:buChar char="Ø"/>
            </a:pPr>
            <a:r>
              <a:rPr lang="ru-RU" dirty="0">
                <a:latin typeface="Arial" panose="020B0604020202020204" pitchFamily="34" charset="0"/>
                <a:cs typeface="Arial" panose="020B0604020202020204" pitchFamily="34" charset="0"/>
              </a:rPr>
              <a:t>А. Н. Радищев, первый пророк и мученик революции. — Петроград: издание Петроградского совета, 1918.</a:t>
            </a:r>
          </a:p>
          <a:p>
            <a:pPr marL="285750" lvl="0" indent="-285750">
              <a:buFont typeface="Wingdings" panose="05000000000000000000" pitchFamily="2" charset="2"/>
              <a:buChar char="Ø"/>
            </a:pPr>
            <a:r>
              <a:rPr lang="ru-RU" dirty="0">
                <a:latin typeface="Arial" panose="020B0604020202020204" pitchFamily="34" charset="0"/>
                <a:cs typeface="Arial" panose="020B0604020202020204" pitchFamily="34" charset="0"/>
              </a:rPr>
              <a:t>Диалог об искусстве. — М.: ВЦИК, 1918</a:t>
            </a:r>
            <a:r>
              <a:rPr lang="ru-RU" dirty="0" smtClean="0">
                <a:latin typeface="Arial" panose="020B0604020202020204" pitchFamily="34" charset="0"/>
                <a:cs typeface="Arial" panose="020B0604020202020204" pitchFamily="34" charset="0"/>
              </a:rPr>
              <a:t>.</a:t>
            </a:r>
          </a:p>
          <a:p>
            <a:pPr marL="285750" lvl="0" indent="-285750">
              <a:buFont typeface="Wingdings" panose="05000000000000000000" pitchFamily="2" charset="2"/>
              <a:buChar char="Ø"/>
            </a:pPr>
            <a:endParaRPr lang="ru-RU" dirty="0"/>
          </a:p>
          <a:p>
            <a:pPr marL="285750" lvl="0" indent="-285750">
              <a:buFont typeface="Wingdings" panose="05000000000000000000" pitchFamily="2" charset="2"/>
              <a:buChar char="Ø"/>
            </a:pPr>
            <a:endParaRPr lang="ru-RU" dirty="0"/>
          </a:p>
        </p:txBody>
      </p:sp>
      <p:pic>
        <p:nvPicPr>
          <p:cNvPr id="8" name="Рисунок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573504" y="810598"/>
            <a:ext cx="1438329" cy="2204864"/>
          </a:xfrm>
          <a:prstGeom prst="rect">
            <a:avLst/>
          </a:prstGeom>
        </p:spPr>
      </p:pic>
      <p:pic>
        <p:nvPicPr>
          <p:cNvPr id="9" name="Рисунок 8"/>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5220072" y="810598"/>
            <a:ext cx="1575334" cy="2229098"/>
          </a:xfrm>
          <a:prstGeom prst="rect">
            <a:avLst/>
          </a:prstGeom>
        </p:spPr>
      </p:pic>
      <p:pic>
        <p:nvPicPr>
          <p:cNvPr id="10" name="Рисунок 9"/>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444208" y="2276872"/>
            <a:ext cx="1566684" cy="2348880"/>
          </a:xfrm>
          <a:prstGeom prst="rect">
            <a:avLst/>
          </a:prstGeom>
        </p:spPr>
      </p:pic>
      <p:pic>
        <p:nvPicPr>
          <p:cNvPr id="11" name="Рисунок 10"/>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227565" y="4077072"/>
            <a:ext cx="1678209" cy="2334399"/>
          </a:xfrm>
          <a:prstGeom prst="rect">
            <a:avLst/>
          </a:prstGeom>
        </p:spPr>
      </p:pic>
      <p:pic>
        <p:nvPicPr>
          <p:cNvPr id="12" name="Рисунок 11"/>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7487091" y="4077072"/>
            <a:ext cx="1656909" cy="2367013"/>
          </a:xfrm>
          <a:prstGeom prst="rect">
            <a:avLst/>
          </a:prstGeom>
        </p:spPr>
      </p:pic>
    </p:spTree>
    <p:extLst>
      <p:ext uri="{BB962C8B-B14F-4D97-AF65-F5344CB8AC3E}">
        <p14:creationId xmlns:p14="http://schemas.microsoft.com/office/powerpoint/2010/main" xmlns="" val="1495482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20688"/>
            <a:ext cx="8229600" cy="576064"/>
          </a:xfrm>
        </p:spPr>
        <p:txBody>
          <a:bodyPr>
            <a:normAutofit fontScale="90000"/>
          </a:bodyPr>
          <a:lstStyle/>
          <a:p>
            <a:r>
              <a:rPr lang="ru-RU" sz="3100" dirty="0" smtClean="0">
                <a:latin typeface="Arial" panose="020B0604020202020204" pitchFamily="34" charset="0"/>
                <a:cs typeface="Arial" panose="020B0604020202020204" pitchFamily="34" charset="0"/>
              </a:rPr>
              <a:t>А. В. ЛУНАЧАРСКИЙ ОБ ОСНОВНЫХ ПРИНЦИПАХ ВОСПИТАНИЯ</a:t>
            </a:r>
            <a:r>
              <a:rPr lang="ru-RU" dirty="0"/>
              <a:t/>
            </a:r>
            <a:br>
              <a:rPr lang="ru-RU" dirty="0"/>
            </a:br>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4817577" y="2132856"/>
            <a:ext cx="3518943" cy="3240360"/>
          </a:xfrm>
          <a:prstGeom prst="rect">
            <a:avLst/>
          </a:prstGeom>
        </p:spPr>
      </p:pic>
      <p:sp>
        <p:nvSpPr>
          <p:cNvPr id="5" name="TextBox 4"/>
          <p:cNvSpPr txBox="1"/>
          <p:nvPr/>
        </p:nvSpPr>
        <p:spPr>
          <a:xfrm>
            <a:off x="395536" y="1340768"/>
            <a:ext cx="3672408" cy="5355312"/>
          </a:xfrm>
          <a:prstGeom prst="rect">
            <a:avLst/>
          </a:prstGeom>
          <a:noFill/>
        </p:spPr>
        <p:txBody>
          <a:bodyPr wrap="square" rtlCol="0">
            <a:spAutoFit/>
          </a:bodyPr>
          <a:lstStyle/>
          <a:p>
            <a:pPr algn="ctr"/>
            <a:r>
              <a:rPr lang="ru-RU" dirty="0">
                <a:latin typeface="Arial" panose="020B0604020202020204" pitchFamily="34" charset="0"/>
                <a:cs typeface="Arial" panose="020B0604020202020204" pitchFamily="34" charset="0"/>
              </a:rPr>
              <a:t>Главное внимание А. В. Луначарский сосредоточил на таких важнейших вопросах, как воспитание чувства коллективизма, организация школьного коллектива, воспитательное значение трудовой и общественной деятельности подростков, идейная направленность воспитательной работы, гармония интеллектуального и эмоционального развития личности, комплексный подход к решению задач и использованию средств воспитания, связь воспитания с практикой социалистического строительства</a:t>
            </a:r>
            <a:r>
              <a:rPr lang="ru-RU" dirty="0"/>
              <a:t>.</a:t>
            </a:r>
          </a:p>
        </p:txBody>
      </p:sp>
    </p:spTree>
    <p:extLst>
      <p:ext uri="{BB962C8B-B14F-4D97-AF65-F5344CB8AC3E}">
        <p14:creationId xmlns:p14="http://schemas.microsoft.com/office/powerpoint/2010/main" xmlns="" val="19794881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dirty="0" smtClean="0">
                <a:latin typeface="Arial" panose="020B0604020202020204" pitchFamily="34" charset="0"/>
                <a:cs typeface="Arial" panose="020B0604020202020204" pitchFamily="34" charset="0"/>
              </a:rPr>
              <a:t>А. В. ЛУНАЧАРСКИЙ ОБ ОСНОВНЫХ ПРИНЦИПАХ ВОСПИТАНИЯ</a:t>
            </a:r>
            <a:endParaRPr lang="ru-RU" sz="3200" dirty="0"/>
          </a:p>
        </p:txBody>
      </p:sp>
      <p:sp>
        <p:nvSpPr>
          <p:cNvPr id="4" name="TextBox 3"/>
          <p:cNvSpPr txBox="1"/>
          <p:nvPr/>
        </p:nvSpPr>
        <p:spPr>
          <a:xfrm>
            <a:off x="4067944" y="1628800"/>
            <a:ext cx="4392488" cy="4708981"/>
          </a:xfrm>
          <a:prstGeom prst="rect">
            <a:avLst/>
          </a:prstGeom>
          <a:noFill/>
        </p:spPr>
        <p:txBody>
          <a:bodyPr wrap="square" rtlCol="0">
            <a:spAutoFit/>
          </a:bodyPr>
          <a:lstStyle/>
          <a:p>
            <a:r>
              <a:rPr lang="ru-RU" sz="2000" dirty="0">
                <a:latin typeface="Arial" panose="020B0604020202020204" pitchFamily="34" charset="0"/>
                <a:cs typeface="Arial" panose="020B0604020202020204" pitchFamily="34" charset="0"/>
              </a:rPr>
              <a:t>А. В. Луначарский придавал большое значение товариществу как воспитательной силе. Он называл его великим ключом, который открывает много запретных ларцов. "Поддержать вовремя покачнувшегося человека, направить его, выругать его, поставить "на правеж" перед товарищеской средой, вырвать из этого болота, в которое он постепенно погружается" — вот в чем должно проявляться заботливое товарищеское отношение</a:t>
            </a:r>
          </a:p>
        </p:txBody>
      </p:sp>
      <p:pic>
        <p:nvPicPr>
          <p:cNvPr id="6" name="Рисунок 5"/>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539552" y="4453230"/>
            <a:ext cx="3048000" cy="2047875"/>
          </a:xfrm>
          <a:prstGeom prst="rect">
            <a:avLst/>
          </a:prstGeom>
        </p:spPr>
      </p:pic>
      <p:pic>
        <p:nvPicPr>
          <p:cNvPr id="7" name="Рисунок 6"/>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628681" y="1484784"/>
            <a:ext cx="2971924" cy="2739100"/>
          </a:xfrm>
          <a:prstGeom prst="rect">
            <a:avLst/>
          </a:prstGeom>
        </p:spPr>
      </p:pic>
    </p:spTree>
    <p:extLst>
      <p:ext uri="{BB962C8B-B14F-4D97-AF65-F5344CB8AC3E}">
        <p14:creationId xmlns:p14="http://schemas.microsoft.com/office/powerpoint/2010/main" xmlns="" val="9836697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536" y="548680"/>
            <a:ext cx="8229600" cy="5649491"/>
          </a:xfrm>
        </p:spPr>
        <p:txBody>
          <a:bodyPr>
            <a:normAutofit fontScale="85000" lnSpcReduction="20000"/>
          </a:bodyPr>
          <a:lstStyle/>
          <a:p>
            <a:pPr marL="0" indent="0" algn="ctr">
              <a:buNone/>
            </a:pPr>
            <a:r>
              <a:rPr lang="ru-RU" dirty="0">
                <a:latin typeface="Arial" panose="020B0604020202020204" pitchFamily="34" charset="0"/>
                <a:cs typeface="Arial" panose="020B0604020202020204" pitchFamily="34" charset="0"/>
              </a:rPr>
              <a:t>В трудах А. В. Луначарского, Н. К. Крупской, А. С. Макаренко подчеркивалось, что правильно организованное воспитание в коллективе ведет к расцвету личности, к духовному взаимообогащению членов коллектива: только ярко выраженные индивидуумы создают творческий коллектив, а коллектив, в свою очередь, шлифует и формирует личность. </a:t>
            </a:r>
          </a:p>
          <a:p>
            <a:pPr marL="0" indent="0" algn="ctr">
              <a:buNone/>
            </a:pPr>
            <a:r>
              <a:rPr lang="ru-RU" dirty="0">
                <a:latin typeface="Arial" panose="020B0604020202020204" pitchFamily="34" charset="0"/>
                <a:cs typeface="Arial" panose="020B0604020202020204" pitchFamily="34" charset="0"/>
              </a:rPr>
              <a:t>"Слабый, рыхлый коллектив, — говорил Луначарский, — может воспитать своих членов как толпу, не замечая, не умея заметить у себя наиболее талантливые единицы, не умея поставить их в такое положение, чтобы они представляли сильное орудие этого самого коллектива…</a:t>
            </a:r>
          </a:p>
          <a:p>
            <a:endParaRPr lang="ru-RU" dirty="0"/>
          </a:p>
        </p:txBody>
      </p:sp>
    </p:spTree>
    <p:extLst>
      <p:ext uri="{BB962C8B-B14F-4D97-AF65-F5344CB8AC3E}">
        <p14:creationId xmlns:p14="http://schemas.microsoft.com/office/powerpoint/2010/main" xmlns="" val="29665856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3968" y="1526124"/>
            <a:ext cx="4464496" cy="3693319"/>
          </a:xfrm>
          <a:prstGeom prst="rect">
            <a:avLst/>
          </a:prstGeom>
          <a:noFill/>
        </p:spPr>
        <p:txBody>
          <a:bodyPr wrap="square" rtlCol="0">
            <a:spAutoFit/>
          </a:bodyPr>
          <a:lstStyle/>
          <a:p>
            <a:pPr algn="ctr"/>
            <a:r>
              <a:rPr lang="ru-RU" dirty="0" smtClean="0"/>
              <a:t>«Социализм </a:t>
            </a:r>
            <a:r>
              <a:rPr lang="ru-RU" dirty="0"/>
              <a:t>развивает все многообразие интересов, потребностей, способностей людей, активно поддерживает самодеятельность общественных организаций, выражающих это многообразие. Более того, социализм нуждается в таком многообразии, видя в нем необходимое условие дальнейшего подъема творческой активности людей, инициативы, соревнования умов и талантов, без чего вообще немыслим социалистический образ жизни, немыслимо движение </a:t>
            </a:r>
            <a:r>
              <a:rPr lang="ru-RU" dirty="0" smtClean="0"/>
              <a:t>вперед»</a:t>
            </a:r>
            <a:endParaRPr lang="ru-RU" dirty="0"/>
          </a:p>
        </p:txBody>
      </p:sp>
      <p:pic>
        <p:nvPicPr>
          <p:cNvPr id="3" name="Рисунок 2"/>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251520" y="4005064"/>
            <a:ext cx="3582122" cy="2478701"/>
          </a:xfrm>
          <a:prstGeom prst="rect">
            <a:avLst/>
          </a:prstGeom>
        </p:spPr>
      </p:pic>
      <p:pic>
        <p:nvPicPr>
          <p:cNvPr id="4" name="Рисунок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251520" y="1124744"/>
            <a:ext cx="3582122" cy="2503272"/>
          </a:xfrm>
          <a:prstGeom prst="rect">
            <a:avLst/>
          </a:prstGeom>
        </p:spPr>
      </p:pic>
      <p:sp>
        <p:nvSpPr>
          <p:cNvPr id="5" name="TextBox 4"/>
          <p:cNvSpPr txBox="1"/>
          <p:nvPr/>
        </p:nvSpPr>
        <p:spPr>
          <a:xfrm>
            <a:off x="2339752" y="404664"/>
            <a:ext cx="5832648" cy="461665"/>
          </a:xfrm>
          <a:prstGeom prst="rect">
            <a:avLst/>
          </a:prstGeom>
          <a:noFill/>
        </p:spPr>
        <p:txBody>
          <a:bodyPr wrap="square" rtlCol="0">
            <a:spAutoFit/>
          </a:bodyPr>
          <a:lstStyle/>
          <a:p>
            <a:r>
              <a:rPr lang="ru-RU" sz="2400" dirty="0" smtClean="0">
                <a:latin typeface="Arial" panose="020B0604020202020204" pitchFamily="34" charset="0"/>
                <a:cs typeface="Arial" panose="020B0604020202020204" pitchFamily="34" charset="0"/>
              </a:rPr>
              <a:t>ПРИНЦИПЫ ВОСПИТАНИЯ</a:t>
            </a:r>
            <a:endParaRPr lang="ru-RU" sz="2400" dirty="0"/>
          </a:p>
        </p:txBody>
      </p:sp>
    </p:spTree>
    <p:extLst>
      <p:ext uri="{BB962C8B-B14F-4D97-AF65-F5344CB8AC3E}">
        <p14:creationId xmlns:p14="http://schemas.microsoft.com/office/powerpoint/2010/main" xmlns="" val="19700842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05597" y="1772816"/>
            <a:ext cx="7632848" cy="3785652"/>
          </a:xfrm>
          <a:prstGeom prst="rect">
            <a:avLst/>
          </a:prstGeom>
          <a:noFill/>
        </p:spPr>
        <p:txBody>
          <a:bodyPr wrap="square" rtlCol="0">
            <a:spAutoFit/>
          </a:bodyPr>
          <a:lstStyle/>
          <a:p>
            <a:pPr algn="ctr"/>
            <a:r>
              <a:rPr lang="ru-RU" sz="2000" dirty="0" smtClean="0">
                <a:latin typeface="Arial" panose="020B0604020202020204" pitchFamily="34" charset="0"/>
                <a:cs typeface="Arial" panose="020B0604020202020204" pitchFamily="34" charset="0"/>
              </a:rPr>
              <a:t>"…</a:t>
            </a:r>
            <a:r>
              <a:rPr lang="ru-RU" sz="2000" dirty="0">
                <a:latin typeface="Arial" panose="020B0604020202020204" pitchFamily="34" charset="0"/>
                <a:cs typeface="Arial" panose="020B0604020202020204" pitchFamily="34" charset="0"/>
              </a:rPr>
              <a:t>Человек может рассматриваться с трех чрезвычайно слитных между собою, но все–таки раздельных точек зрения. С одной стороны, это разум, который может поглощать определенное количество фактов и идей; с другой, чувство, которое производит суждение, реально усваивает факты и идеи, намечая то, к чему стремится человек и от чего он отталкивается, — это сила, определяющая его поведение; и затем техника, т. е. умение, руководясь знаниями и чувствами, добиваться определенных результатов. Воспитательная работа идет по всем этим линиям. Она состоит из обучения идейно–теоретического, из обучения практического или технического и из воспитания чувств человека"</a:t>
            </a:r>
            <a:r>
              <a:rPr lang="ru-RU" dirty="0"/>
              <a:t> </a:t>
            </a:r>
          </a:p>
        </p:txBody>
      </p:sp>
      <p:sp>
        <p:nvSpPr>
          <p:cNvPr id="4" name="TextBox 3"/>
          <p:cNvSpPr txBox="1"/>
          <p:nvPr/>
        </p:nvSpPr>
        <p:spPr>
          <a:xfrm>
            <a:off x="5724128" y="5949280"/>
            <a:ext cx="2443554" cy="369332"/>
          </a:xfrm>
          <a:prstGeom prst="rect">
            <a:avLst/>
          </a:prstGeom>
          <a:noFill/>
        </p:spPr>
        <p:txBody>
          <a:bodyPr wrap="none" rtlCol="0">
            <a:spAutoFit/>
          </a:bodyPr>
          <a:lstStyle/>
          <a:p>
            <a:r>
              <a:rPr lang="ru-RU" dirty="0">
                <a:latin typeface="Arial" panose="020B0604020202020204" pitchFamily="34" charset="0"/>
                <a:cs typeface="Arial" panose="020B0604020202020204" pitchFamily="34" charset="0"/>
              </a:rPr>
              <a:t>А. В. ЛУНАЧАРСКИЙ</a:t>
            </a:r>
            <a:endParaRPr lang="ru-RU" dirty="0"/>
          </a:p>
        </p:txBody>
      </p:sp>
    </p:spTree>
    <p:extLst>
      <p:ext uri="{BB962C8B-B14F-4D97-AF65-F5344CB8AC3E}">
        <p14:creationId xmlns:p14="http://schemas.microsoft.com/office/powerpoint/2010/main" xmlns="" val="36280167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48419" y="2944108"/>
            <a:ext cx="4667560" cy="523220"/>
          </a:xfrm>
          <a:prstGeom prst="rect">
            <a:avLst/>
          </a:prstGeom>
          <a:noFill/>
        </p:spPr>
        <p:txBody>
          <a:bodyPr wrap="none" rtlCol="0">
            <a:spAutoFit/>
          </a:bodyPr>
          <a:lstStyle/>
          <a:p>
            <a:r>
              <a:rPr lang="ru-RU" sz="2800" dirty="0" smtClean="0">
                <a:latin typeface="Arial" panose="020B0604020202020204" pitchFamily="34" charset="0"/>
                <a:cs typeface="Arial" panose="020B0604020202020204" pitchFamily="34" charset="0"/>
              </a:rPr>
              <a:t>СПАСИБО ЗА ВНИМАНИЕ</a:t>
            </a:r>
            <a:endParaRPr lang="ru-RU"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4001734200"/>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138</TotalTime>
  <Words>178</Words>
  <Application>Microsoft Office PowerPoint</Application>
  <PresentationFormat>Экран (4:3)</PresentationFormat>
  <Paragraphs>26</Paragraphs>
  <Slides>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Тема Office</vt:lpstr>
      <vt:lpstr>ПЕДАГОГИЧЕСКИЕ ВЗГЛЯДЫ АНАТОЛИЯ ВАСИЛЬЕВИЧА ЛУНАЧАРСКОГО</vt:lpstr>
      <vt:lpstr>Слайд 2</vt:lpstr>
      <vt:lpstr>Слайд 3</vt:lpstr>
      <vt:lpstr>А. В. ЛУНАЧАРСКИЙ ОБ ОСНОВНЫХ ПРИНЦИПАХ ВОСПИТАНИЯ </vt:lpstr>
      <vt:lpstr>А. В. ЛУНАЧАРСКИЙ ОБ ОСНОВНЫХ ПРИНЦИПАХ ВОСПИТАНИЯ</vt:lpstr>
      <vt:lpstr>Слайд 6</vt:lpstr>
      <vt:lpstr>Слайд 7</vt:lpstr>
      <vt:lpstr>Слайд 8</vt:lpstr>
      <vt:lpstr>Слайд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ДаШкА</dc:creator>
  <cp:lastModifiedBy>Власова</cp:lastModifiedBy>
  <cp:revision>15</cp:revision>
  <dcterms:created xsi:type="dcterms:W3CDTF">2014-11-30T18:44:40Z</dcterms:created>
  <dcterms:modified xsi:type="dcterms:W3CDTF">2015-12-01T08:27:50Z</dcterms:modified>
</cp:coreProperties>
</file>