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70" r:id="rId2"/>
    <p:sldId id="256" r:id="rId3"/>
    <p:sldId id="257" r:id="rId4"/>
    <p:sldId id="258" r:id="rId5"/>
    <p:sldId id="259" r:id="rId6"/>
    <p:sldId id="260" r:id="rId7"/>
    <p:sldId id="261" r:id="rId8"/>
    <p:sldId id="262" r:id="rId9"/>
    <p:sldId id="263" r:id="rId10"/>
    <p:sldId id="282" r:id="rId11"/>
    <p:sldId id="281" r:id="rId12"/>
    <p:sldId id="264" r:id="rId13"/>
    <p:sldId id="265" r:id="rId14"/>
    <p:sldId id="272" r:id="rId15"/>
    <p:sldId id="283" r:id="rId16"/>
    <p:sldId id="273" r:id="rId17"/>
    <p:sldId id="284" r:id="rId18"/>
    <p:sldId id="274" r:id="rId19"/>
    <p:sldId id="285" r:id="rId20"/>
    <p:sldId id="276" r:id="rId21"/>
    <p:sldId id="275" r:id="rId22"/>
    <p:sldId id="286" r:id="rId23"/>
    <p:sldId id="278" r:id="rId24"/>
    <p:sldId id="266" r:id="rId25"/>
    <p:sldId id="287" r:id="rId26"/>
    <p:sldId id="267" r:id="rId27"/>
    <p:sldId id="268" r:id="rId28"/>
    <p:sldId id="280" r:id="rId29"/>
    <p:sldId id="269" r:id="rId30"/>
    <p:sldId id="271" r:id="rId31"/>
    <p:sldId id="288" r:id="rId32"/>
    <p:sldId id="289"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8" autoAdjust="0"/>
  </p:normalViewPr>
  <p:slideViewPr>
    <p:cSldViewPr>
      <p:cViewPr>
        <p:scale>
          <a:sx n="40" d="100"/>
          <a:sy n="40" d="100"/>
        </p:scale>
        <p:origin x="-1920" y="-6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09.01.2016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4C71EC6-210F-42DE-9C53-41977AD35B3D}" type="datetimeFigureOut">
              <a:rPr lang="ru-RU" smtClean="0"/>
              <a:pPr/>
              <a:t>09.01.2016</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19B0651-EE4F-4900-A07F-96A6BFA9D0F0}"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14356"/>
            <a:ext cx="8172400" cy="2016224"/>
          </a:xfrm>
        </p:spPr>
        <p:txBody>
          <a:bodyPr>
            <a:noAutofit/>
          </a:bodyPr>
          <a:lstStyle/>
          <a:p>
            <a:pPr algn="ctr"/>
            <a:r>
              <a:rPr lang="ru-RU" sz="4400" dirty="0" smtClean="0">
                <a:latin typeface="Times New Roman" pitchFamily="18" charset="0"/>
                <a:cs typeface="Times New Roman" pitchFamily="18" charset="0"/>
              </a:rPr>
              <a:t>Педагогическая система</a:t>
            </a:r>
            <a:br>
              <a:rPr lang="ru-RU" sz="4400" dirty="0" smtClean="0">
                <a:latin typeface="Times New Roman" pitchFamily="18" charset="0"/>
                <a:cs typeface="Times New Roman" pitchFamily="18" charset="0"/>
              </a:rPr>
            </a:br>
            <a:r>
              <a:rPr lang="ru-RU" sz="4400" smtClean="0">
                <a:latin typeface="Times New Roman" pitchFamily="18" charset="0"/>
                <a:cs typeface="Times New Roman" pitchFamily="18" charset="0"/>
              </a:rPr>
              <a:t>Виктора Федоровича Шаталова</a:t>
            </a:r>
            <a:endParaRPr lang="ru-RU" sz="4400" dirty="0">
              <a:latin typeface="Times New Roman" pitchFamily="18" charset="0"/>
              <a:cs typeface="Times New Roman" pitchFamily="18" charset="0"/>
            </a:endParaRPr>
          </a:p>
        </p:txBody>
      </p:sp>
      <p:pic>
        <p:nvPicPr>
          <p:cNvPr id="1026" name="Picture 2" descr="C:\Users\Gural\Downloads\Новая папка\shatalov_vik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928934"/>
            <a:ext cx="2483768" cy="3601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505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87624" y="0"/>
            <a:ext cx="7560840" cy="6858000"/>
          </a:xfrm>
        </p:spPr>
        <p:txBody>
          <a:bodyPr>
            <a:normAutofit fontScale="92500" lnSpcReduction="20000"/>
          </a:bodyPr>
          <a:lstStyle/>
          <a:p>
            <a:pPr marL="80963" indent="282575" algn="just">
              <a:buNone/>
            </a:pPr>
            <a:r>
              <a:rPr lang="ru-RU" sz="4200" dirty="0" smtClean="0"/>
              <a:t>Невнимание </a:t>
            </a:r>
            <a:r>
              <a:rPr lang="ru-RU" sz="4200" dirty="0"/>
              <a:t>к спортивным занятиям нанесет ущерб здоровью учащихся и сведет до минимума их учебную деятельность (как утверждаем Шаталов, за все годы работы в экспериментальных классах никогда не курил ни один ученик. </a:t>
            </a:r>
            <a:endParaRPr lang="ru-RU" sz="4200" dirty="0" smtClean="0"/>
          </a:p>
          <a:p>
            <a:pPr marL="80963" indent="282575" algn="just">
              <a:buNone/>
            </a:pPr>
            <a:r>
              <a:rPr lang="ru-RU" sz="4200" dirty="0" smtClean="0"/>
              <a:t>Мозг </a:t>
            </a:r>
            <a:r>
              <a:rPr lang="ru-RU" sz="4200" dirty="0"/>
              <a:t>не может продуктивно работать, постоянно отравляемый никотином. Это знание становится внутренним убеждением каждого ребенка).</a:t>
            </a:r>
          </a:p>
          <a:p>
            <a:endParaRPr lang="ru-RU" dirty="0"/>
          </a:p>
        </p:txBody>
      </p:sp>
    </p:spTree>
    <p:extLst>
      <p:ext uri="{BB962C8B-B14F-4D97-AF65-F5344CB8AC3E}">
        <p14:creationId xmlns:p14="http://schemas.microsoft.com/office/powerpoint/2010/main" val="90538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1052736"/>
            <a:ext cx="8172400" cy="4176464"/>
          </a:xfrm>
        </p:spPr>
        <p:txBody>
          <a:bodyPr>
            <a:normAutofit/>
          </a:bodyPr>
          <a:lstStyle/>
          <a:p>
            <a:pPr marL="80963" indent="282575">
              <a:buNone/>
            </a:pPr>
            <a:r>
              <a:rPr lang="ru-RU" sz="4200" dirty="0" smtClean="0"/>
              <a:t>Есть и не названный, 6-ой элемент методической </a:t>
            </a:r>
            <a:r>
              <a:rPr lang="ru-RU" sz="4200" dirty="0"/>
              <a:t>системы, - </a:t>
            </a:r>
            <a:r>
              <a:rPr lang="ru-RU" sz="4200" dirty="0" smtClean="0"/>
              <a:t>справедливая </a:t>
            </a:r>
            <a:r>
              <a:rPr lang="ru-RU" sz="4200" dirty="0"/>
              <a:t>и </a:t>
            </a:r>
            <a:r>
              <a:rPr lang="ru-RU" sz="4200" dirty="0" smtClean="0"/>
              <a:t>содержательная оценка </a:t>
            </a:r>
            <a:r>
              <a:rPr lang="ru-RU" sz="4200" dirty="0"/>
              <a:t>труда </a:t>
            </a:r>
            <a:r>
              <a:rPr lang="ru-RU" sz="4200" dirty="0" smtClean="0"/>
              <a:t>учеников. </a:t>
            </a:r>
          </a:p>
          <a:p>
            <a:pPr>
              <a:buNone/>
            </a:pPr>
            <a:endParaRPr lang="ru-RU" dirty="0"/>
          </a:p>
        </p:txBody>
      </p:sp>
    </p:spTree>
    <p:extLst>
      <p:ext uri="{BB962C8B-B14F-4D97-AF65-F5344CB8AC3E}">
        <p14:creationId xmlns:p14="http://schemas.microsoft.com/office/powerpoint/2010/main" val="90538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260648"/>
            <a:ext cx="5184576" cy="6597352"/>
          </a:xfrm>
        </p:spPr>
        <p:txBody>
          <a:bodyPr>
            <a:noAutofit/>
          </a:bodyPr>
          <a:lstStyle/>
          <a:p>
            <a:pPr marL="80963" indent="282575">
              <a:buNone/>
            </a:pPr>
            <a:r>
              <a:rPr lang="ru-RU" sz="2800" dirty="0"/>
              <a:t>Подсистемы единой методической системы, взаимно дополняя, подкрепляя друг друга, становятся источником и условием поступательного восхождения учеников по ступеням познания, одновременно включая детей в процесс саморазвития и самовоспитания. </a:t>
            </a:r>
            <a:endParaRPr lang="ru-RU" sz="2800" dirty="0" smtClean="0"/>
          </a:p>
          <a:p>
            <a:pPr marL="80963" indent="282575">
              <a:buNone/>
            </a:pPr>
            <a:r>
              <a:rPr lang="ru-RU" sz="2800" dirty="0" smtClean="0"/>
              <a:t>Ни </a:t>
            </a:r>
            <a:r>
              <a:rPr lang="ru-RU" sz="2800" dirty="0"/>
              <a:t>одному элементу нельзя отдавать предпочтения, они действуют только вместе.</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8019" y="0"/>
            <a:ext cx="2665981" cy="4004692"/>
          </a:xfrm>
          <a:prstGeom prst="rect">
            <a:avLst/>
          </a:prstGeom>
        </p:spPr>
      </p:pic>
    </p:spTree>
    <p:extLst>
      <p:ext uri="{BB962C8B-B14F-4D97-AF65-F5344CB8AC3E}">
        <p14:creationId xmlns:p14="http://schemas.microsoft.com/office/powerpoint/2010/main" val="284915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74638"/>
            <a:ext cx="8106104" cy="1714202"/>
          </a:xfrm>
        </p:spPr>
        <p:txBody>
          <a:bodyPr>
            <a:normAutofit fontScale="90000"/>
          </a:bodyPr>
          <a:lstStyle/>
          <a:p>
            <a:pPr algn="ctr"/>
            <a:r>
              <a:rPr lang="ru-RU" sz="3200" dirty="0"/>
              <a:t>В.Ф. Шаталов разработал в своей методической системе 7 принципов, часть из которых он творчески заимствовал у Л.В</a:t>
            </a:r>
            <a:r>
              <a:rPr lang="ru-RU" sz="3200" dirty="0" smtClean="0"/>
              <a:t>. </a:t>
            </a:r>
            <a:r>
              <a:rPr lang="ru-RU" sz="3200" dirty="0" err="1" smtClean="0"/>
              <a:t>Занкова</a:t>
            </a:r>
            <a:r>
              <a:rPr lang="ru-RU" sz="3200" dirty="0" smtClean="0"/>
              <a:t>:</a:t>
            </a:r>
            <a:endParaRPr lang="ru-RU" sz="3200" dirty="0"/>
          </a:p>
        </p:txBody>
      </p:sp>
      <p:sp>
        <p:nvSpPr>
          <p:cNvPr id="3" name="Объект 2"/>
          <p:cNvSpPr>
            <a:spLocks noGrp="1"/>
          </p:cNvSpPr>
          <p:nvPr>
            <p:ph idx="1"/>
          </p:nvPr>
        </p:nvSpPr>
        <p:spPr>
          <a:xfrm>
            <a:off x="1142976" y="1988840"/>
            <a:ext cx="7715304" cy="4869160"/>
          </a:xfrm>
        </p:spPr>
        <p:txBody>
          <a:bodyPr>
            <a:normAutofit/>
          </a:bodyPr>
          <a:lstStyle/>
          <a:p>
            <a:pPr marL="82296" indent="0">
              <a:buNone/>
            </a:pPr>
            <a:r>
              <a:rPr lang="ru-RU" sz="2800" dirty="0" smtClean="0"/>
              <a:t>1</a:t>
            </a:r>
            <a:r>
              <a:rPr lang="ru-RU" sz="2800" dirty="0"/>
              <a:t>.</a:t>
            </a:r>
            <a:r>
              <a:rPr lang="ru-RU" sz="3600" dirty="0"/>
              <a:t> </a:t>
            </a:r>
            <a:r>
              <a:rPr lang="ru-RU" sz="2800" dirty="0"/>
              <a:t>Обучение на высоком уровне сложности.</a:t>
            </a:r>
          </a:p>
          <a:p>
            <a:pPr marL="82296" indent="0">
              <a:buNone/>
            </a:pPr>
            <a:r>
              <a:rPr lang="ru-RU" sz="2800" dirty="0"/>
              <a:t>2. Бесконфликтность.</a:t>
            </a:r>
          </a:p>
          <a:p>
            <a:pPr marL="82296" indent="0">
              <a:buNone/>
            </a:pPr>
            <a:r>
              <a:rPr lang="ru-RU" sz="2800" dirty="0"/>
              <a:t>3. Быстрое движение вперед.</a:t>
            </a:r>
          </a:p>
          <a:p>
            <a:pPr marL="82296" indent="0">
              <a:buNone/>
            </a:pPr>
            <a:r>
              <a:rPr lang="ru-RU" sz="2800" dirty="0"/>
              <a:t>4.Открытые перспективы.</a:t>
            </a:r>
          </a:p>
          <a:p>
            <a:pPr marL="82296" indent="0">
              <a:buNone/>
            </a:pPr>
            <a:r>
              <a:rPr lang="ru-RU" sz="2800" dirty="0"/>
              <a:t>5. </a:t>
            </a:r>
            <a:r>
              <a:rPr lang="ru-RU" sz="2800" dirty="0" err="1"/>
              <a:t>Сверхмногократное</a:t>
            </a:r>
            <a:r>
              <a:rPr lang="ru-RU" sz="2800" dirty="0"/>
              <a:t> повторение.</a:t>
            </a:r>
          </a:p>
          <a:p>
            <a:pPr marL="82296" indent="0">
              <a:buNone/>
            </a:pPr>
            <a:r>
              <a:rPr lang="ru-RU" sz="2800" dirty="0"/>
              <a:t>6. Ведущая роль теоретических знаний.</a:t>
            </a:r>
          </a:p>
          <a:p>
            <a:pPr marL="82296" indent="0">
              <a:buNone/>
            </a:pPr>
            <a:r>
              <a:rPr lang="ru-RU" sz="2800" dirty="0"/>
              <a:t>7. Гласность.</a:t>
            </a:r>
          </a:p>
          <a:p>
            <a:endParaRPr lang="ru-RU" dirty="0"/>
          </a:p>
        </p:txBody>
      </p:sp>
    </p:spTree>
    <p:extLst>
      <p:ext uri="{BB962C8B-B14F-4D97-AF65-F5344CB8AC3E}">
        <p14:creationId xmlns:p14="http://schemas.microsoft.com/office/powerpoint/2010/main" val="2187520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890080" cy="1143000"/>
          </a:xfrm>
        </p:spPr>
        <p:txBody>
          <a:bodyPr>
            <a:normAutofit fontScale="90000"/>
          </a:bodyPr>
          <a:lstStyle/>
          <a:p>
            <a:pPr algn="ctr"/>
            <a:r>
              <a:rPr lang="ru-RU" sz="3600" b="1" dirty="0" smtClean="0">
                <a:effectLst/>
              </a:rPr>
              <a:t>Отличительные </a:t>
            </a:r>
            <a:r>
              <a:rPr lang="ru-RU" sz="3600" b="1" dirty="0">
                <a:effectLst/>
              </a:rPr>
              <a:t>признаки педагогической системы</a:t>
            </a:r>
            <a:r>
              <a:rPr lang="ru-RU" dirty="0">
                <a:effectLst/>
              </a:rPr>
              <a:t/>
            </a:r>
            <a:br>
              <a:rPr lang="ru-RU" dirty="0">
                <a:effectLst/>
              </a:rPr>
            </a:br>
            <a:endParaRPr lang="ru-RU" dirty="0"/>
          </a:p>
        </p:txBody>
      </p:sp>
      <p:sp>
        <p:nvSpPr>
          <p:cNvPr id="3" name="Объект 2"/>
          <p:cNvSpPr>
            <a:spLocks noGrp="1"/>
          </p:cNvSpPr>
          <p:nvPr>
            <p:ph idx="1"/>
          </p:nvPr>
        </p:nvSpPr>
        <p:spPr>
          <a:xfrm>
            <a:off x="1071538" y="1556792"/>
            <a:ext cx="7862150" cy="4968552"/>
          </a:xfrm>
        </p:spPr>
        <p:txBody>
          <a:bodyPr>
            <a:normAutofit/>
          </a:bodyPr>
          <a:lstStyle/>
          <a:p>
            <a:pPr marL="101600" indent="427038">
              <a:buNone/>
            </a:pPr>
            <a:r>
              <a:rPr lang="ru-RU" dirty="0"/>
              <a:t>Система В.Ф. Шаталова включает в себя 6 элементов: организацию многократного повторения, инспекцию знаний, систему оценки знаний, методику решения задач, опорные конспекты, спортивную работу с детьми. Хотя большинство педагогов ассоциирует систему Шаталова именно с опорными конспектами, сам педагог в своей системе отводил им последнее место».</a:t>
            </a:r>
          </a:p>
          <a:p>
            <a:pPr>
              <a:buNone/>
            </a:pPr>
            <a:endParaRPr lang="ru-RU" dirty="0"/>
          </a:p>
        </p:txBody>
      </p:sp>
    </p:spTree>
    <p:extLst>
      <p:ext uri="{BB962C8B-B14F-4D97-AF65-F5344CB8AC3E}">
        <p14:creationId xmlns:p14="http://schemas.microsoft.com/office/powerpoint/2010/main" val="26680356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74638"/>
            <a:ext cx="7962088" cy="1143000"/>
          </a:xfrm>
        </p:spPr>
        <p:txBody>
          <a:bodyPr>
            <a:noAutofit/>
          </a:bodyPr>
          <a:lstStyle/>
          <a:p>
            <a:pPr algn="ctr"/>
            <a:r>
              <a:rPr lang="ru-RU" sz="3200" b="1" dirty="0" smtClean="0">
                <a:effectLst/>
              </a:rPr>
              <a:t>Отличительные </a:t>
            </a:r>
            <a:r>
              <a:rPr lang="ru-RU" sz="3200" b="1" dirty="0">
                <a:effectLst/>
              </a:rPr>
              <a:t>признаки педагогической системы</a:t>
            </a:r>
            <a:r>
              <a:rPr lang="ru-RU" sz="3200" dirty="0">
                <a:effectLst/>
              </a:rPr>
              <a:t/>
            </a:r>
            <a:br>
              <a:rPr lang="ru-RU" sz="3200" dirty="0">
                <a:effectLst/>
              </a:rPr>
            </a:br>
            <a:endParaRPr lang="ru-RU" sz="3200" dirty="0"/>
          </a:p>
        </p:txBody>
      </p:sp>
      <p:sp>
        <p:nvSpPr>
          <p:cNvPr id="3" name="Объект 2"/>
          <p:cNvSpPr>
            <a:spLocks noGrp="1"/>
          </p:cNvSpPr>
          <p:nvPr>
            <p:ph idx="1"/>
          </p:nvPr>
        </p:nvSpPr>
        <p:spPr>
          <a:xfrm>
            <a:off x="1071538" y="1412776"/>
            <a:ext cx="7862150" cy="5040560"/>
          </a:xfrm>
        </p:spPr>
        <p:txBody>
          <a:bodyPr>
            <a:normAutofit lnSpcReduction="10000"/>
          </a:bodyPr>
          <a:lstStyle/>
          <a:p>
            <a:pPr marL="4763" indent="620713">
              <a:buNone/>
            </a:pPr>
            <a:r>
              <a:rPr lang="ru-RU" dirty="0" smtClean="0"/>
              <a:t>Основные </a:t>
            </a:r>
            <a:r>
              <a:rPr lang="ru-RU" dirty="0"/>
              <a:t>категории технологии обучения В.Ф. Шаталова – опорные сигналы и опорные конспекты – основываются на феномене идентификации словесного образа и текста. </a:t>
            </a:r>
            <a:endParaRPr lang="ru-RU" dirty="0" smtClean="0"/>
          </a:p>
          <a:p>
            <a:pPr marL="4763" indent="620713">
              <a:buNone/>
            </a:pPr>
            <a:r>
              <a:rPr lang="ru-RU" dirty="0" smtClean="0"/>
              <a:t>Управление </a:t>
            </a:r>
            <a:r>
              <a:rPr lang="ru-RU" dirty="0"/>
              <a:t>учебно-воспитательным процессом базируется на категориях «оценка», «повторение», «контроль» и «самоконтроль». </a:t>
            </a:r>
          </a:p>
          <a:p>
            <a:endParaRPr lang="ru-RU" dirty="0"/>
          </a:p>
        </p:txBody>
      </p:sp>
    </p:spTree>
    <p:extLst>
      <p:ext uri="{BB962C8B-B14F-4D97-AF65-F5344CB8AC3E}">
        <p14:creationId xmlns:p14="http://schemas.microsoft.com/office/powerpoint/2010/main" val="26680356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normAutofit/>
          </a:bodyPr>
          <a:lstStyle/>
          <a:p>
            <a:pPr algn="ctr"/>
            <a:r>
              <a:rPr lang="ru-RU" sz="3200" b="1" dirty="0">
                <a:effectLst/>
              </a:rPr>
              <a:t>Система опорных </a:t>
            </a:r>
            <a:r>
              <a:rPr lang="ru-RU" sz="3200" b="1" dirty="0" smtClean="0">
                <a:effectLst/>
              </a:rPr>
              <a:t>сигналов (1/2)</a:t>
            </a:r>
            <a:r>
              <a:rPr lang="ru-RU" sz="3200" dirty="0" smtClean="0">
                <a:effectLst/>
              </a:rPr>
              <a:t> </a:t>
            </a:r>
            <a:endParaRPr lang="ru-RU" sz="3200" dirty="0"/>
          </a:p>
        </p:txBody>
      </p:sp>
      <p:sp>
        <p:nvSpPr>
          <p:cNvPr id="3" name="Объект 2"/>
          <p:cNvSpPr>
            <a:spLocks noGrp="1"/>
          </p:cNvSpPr>
          <p:nvPr>
            <p:ph idx="1"/>
          </p:nvPr>
        </p:nvSpPr>
        <p:spPr>
          <a:xfrm>
            <a:off x="971600" y="1124744"/>
            <a:ext cx="7962088" cy="5472608"/>
          </a:xfrm>
        </p:spPr>
        <p:txBody>
          <a:bodyPr>
            <a:noAutofit/>
          </a:bodyPr>
          <a:lstStyle/>
          <a:p>
            <a:pPr marL="4763" indent="525463"/>
            <a:r>
              <a:rPr lang="ru-RU" sz="2800" dirty="0"/>
              <a:t>«Каждой теме учебного предмета В.Ф. Шаталов присваивал номер, который знали все учащиеся. Порядок изучения каждой темы, т.е. поэтапного управления был всегда один и тот же, сохранялась строгая последовательность этапов изучения новой темы (это, по сути, и есть алгоритм): </a:t>
            </a:r>
          </a:p>
          <a:p>
            <a:pPr marL="4763" lvl="0" indent="525463"/>
            <a:r>
              <a:rPr lang="ru-RU" sz="2800" dirty="0"/>
              <a:t>развернутое объяснение учителя;</a:t>
            </a:r>
          </a:p>
          <a:p>
            <a:pPr marL="4763" lvl="0" indent="525463"/>
            <a:r>
              <a:rPr lang="ru-RU" sz="2800" dirty="0"/>
              <a:t>сжатое изложение учебного материла по опорным плакатам;</a:t>
            </a:r>
          </a:p>
          <a:p>
            <a:pPr marL="4763" lvl="0" indent="525463"/>
            <a:r>
              <a:rPr lang="ru-RU" sz="2800" dirty="0"/>
              <a:t>изучение листов с опорными сигналами (уменьшенные копии опорных листов и плакатов);</a:t>
            </a:r>
          </a:p>
          <a:p>
            <a:pPr>
              <a:buNone/>
            </a:pPr>
            <a:endParaRPr lang="ru-RU" sz="1700" dirty="0"/>
          </a:p>
        </p:txBody>
      </p:sp>
    </p:spTree>
    <p:extLst>
      <p:ext uri="{BB962C8B-B14F-4D97-AF65-F5344CB8AC3E}">
        <p14:creationId xmlns:p14="http://schemas.microsoft.com/office/powerpoint/2010/main" val="39569266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normAutofit/>
          </a:bodyPr>
          <a:lstStyle/>
          <a:p>
            <a:pPr algn="ctr"/>
            <a:r>
              <a:rPr lang="ru-RU" sz="3200" b="1" dirty="0">
                <a:effectLst/>
              </a:rPr>
              <a:t>Система опорных </a:t>
            </a:r>
            <a:r>
              <a:rPr lang="ru-RU" sz="3200" b="1" dirty="0" smtClean="0">
                <a:effectLst/>
              </a:rPr>
              <a:t>сигналов (2/2)</a:t>
            </a:r>
            <a:r>
              <a:rPr lang="ru-RU" sz="3200" dirty="0" smtClean="0">
                <a:effectLst/>
              </a:rPr>
              <a:t> </a:t>
            </a:r>
            <a:endParaRPr lang="ru-RU" sz="3200" dirty="0"/>
          </a:p>
        </p:txBody>
      </p:sp>
      <p:sp>
        <p:nvSpPr>
          <p:cNvPr id="3" name="Объект 2"/>
          <p:cNvSpPr>
            <a:spLocks noGrp="1"/>
          </p:cNvSpPr>
          <p:nvPr>
            <p:ph idx="1"/>
          </p:nvPr>
        </p:nvSpPr>
        <p:spPr>
          <a:xfrm>
            <a:off x="971600" y="1124744"/>
            <a:ext cx="7962088" cy="5400600"/>
          </a:xfrm>
        </p:spPr>
        <p:txBody>
          <a:bodyPr>
            <a:noAutofit/>
          </a:bodyPr>
          <a:lstStyle/>
          <a:p>
            <a:pPr lvl="0"/>
            <a:r>
              <a:rPr lang="ru-RU" sz="2800" dirty="0" smtClean="0"/>
              <a:t>работа </a:t>
            </a:r>
            <a:r>
              <a:rPr lang="ru-RU" sz="2800" dirty="0"/>
              <a:t>с учебником и листом опорных сигналов в домашних условиях;</a:t>
            </a:r>
          </a:p>
          <a:p>
            <a:pPr lvl="0"/>
            <a:r>
              <a:rPr lang="ru-RU" sz="2800" dirty="0"/>
              <a:t>письменное воспроизведение опорных сигналов на следующем уроке;</a:t>
            </a:r>
          </a:p>
          <a:p>
            <a:pPr lvl="0"/>
            <a:r>
              <a:rPr lang="ru-RU" sz="2800" dirty="0"/>
              <a:t>ответ у доски или прослушивание устных ответов товарищей, записанных на магнитофонную ленту.</a:t>
            </a:r>
          </a:p>
          <a:p>
            <a:r>
              <a:rPr lang="ru-RU" sz="2800" dirty="0"/>
              <a:t>В.Ф. Шаталов применяет листы с опорными сигналами для того, чтобы учащимися в обобщенном виде запомнили содержание изучаемой учебной темы.</a:t>
            </a:r>
          </a:p>
          <a:p>
            <a:endParaRPr lang="ru-RU" sz="1700" dirty="0"/>
          </a:p>
        </p:txBody>
      </p:sp>
    </p:spTree>
    <p:extLst>
      <p:ext uri="{BB962C8B-B14F-4D97-AF65-F5344CB8AC3E}">
        <p14:creationId xmlns:p14="http://schemas.microsoft.com/office/powerpoint/2010/main" val="39569266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890080" cy="850106"/>
          </a:xfrm>
        </p:spPr>
        <p:txBody>
          <a:bodyPr>
            <a:normAutofit/>
          </a:bodyPr>
          <a:lstStyle/>
          <a:p>
            <a:pPr algn="ctr"/>
            <a:r>
              <a:rPr lang="ru-RU" sz="3200" b="1" dirty="0" smtClean="0">
                <a:effectLst/>
              </a:rPr>
              <a:t>Учет </a:t>
            </a:r>
            <a:r>
              <a:rPr lang="ru-RU" sz="3200" b="1" dirty="0">
                <a:effectLst/>
              </a:rPr>
              <a:t>и оценивание </a:t>
            </a:r>
            <a:r>
              <a:rPr lang="ru-RU" sz="3200" b="1" dirty="0" smtClean="0">
                <a:effectLst/>
              </a:rPr>
              <a:t>знаний (1/2) </a:t>
            </a:r>
            <a:endParaRPr lang="ru-RU" sz="3200" dirty="0"/>
          </a:p>
        </p:txBody>
      </p:sp>
      <p:sp>
        <p:nvSpPr>
          <p:cNvPr id="3" name="Объект 2"/>
          <p:cNvSpPr>
            <a:spLocks noGrp="1"/>
          </p:cNvSpPr>
          <p:nvPr>
            <p:ph idx="1"/>
          </p:nvPr>
        </p:nvSpPr>
        <p:spPr>
          <a:xfrm>
            <a:off x="1000100" y="1447800"/>
            <a:ext cx="7933588" cy="5077544"/>
          </a:xfrm>
        </p:spPr>
        <p:txBody>
          <a:bodyPr>
            <a:normAutofit lnSpcReduction="10000"/>
          </a:bodyPr>
          <a:lstStyle/>
          <a:p>
            <a:r>
              <a:rPr lang="ru-RU" dirty="0"/>
              <a:t>В</a:t>
            </a:r>
            <a:r>
              <a:rPr lang="ru-RU" dirty="0" smtClean="0"/>
              <a:t> </a:t>
            </a:r>
            <a:r>
              <a:rPr lang="ru-RU" dirty="0"/>
              <a:t>технологии обучения В.Ф. Шаталова играет не только диагностическую, но и в огромной мере психологическую, мотивационную, воспитательную роль. </a:t>
            </a:r>
          </a:p>
          <a:p>
            <a:r>
              <a:rPr lang="ru-RU" dirty="0"/>
              <a:t>Оценка, с точки зрения В.Ф. Шаталова, – очень тонкий и взрывоопасный инструмент, требующий умного и умелого обращения. В противном случае она теряет свой педагогический смысл, превращаясь в средство угнетения личности.</a:t>
            </a:r>
          </a:p>
          <a:p>
            <a:pPr>
              <a:buNone/>
            </a:pPr>
            <a:endParaRPr lang="ru-RU" dirty="0"/>
          </a:p>
        </p:txBody>
      </p:sp>
    </p:spTree>
    <p:extLst>
      <p:ext uri="{BB962C8B-B14F-4D97-AF65-F5344CB8AC3E}">
        <p14:creationId xmlns:p14="http://schemas.microsoft.com/office/powerpoint/2010/main" val="6304709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778098"/>
          </a:xfrm>
        </p:spPr>
        <p:txBody>
          <a:bodyPr>
            <a:normAutofit/>
          </a:bodyPr>
          <a:lstStyle/>
          <a:p>
            <a:pPr algn="ctr"/>
            <a:r>
              <a:rPr lang="ru-RU" sz="3200" b="1" dirty="0" smtClean="0">
                <a:effectLst/>
              </a:rPr>
              <a:t>Учет </a:t>
            </a:r>
            <a:r>
              <a:rPr lang="ru-RU" sz="3200" b="1" dirty="0">
                <a:effectLst/>
              </a:rPr>
              <a:t>и оценивание </a:t>
            </a:r>
            <a:r>
              <a:rPr lang="ru-RU" sz="3200" b="1" dirty="0" smtClean="0">
                <a:effectLst/>
              </a:rPr>
              <a:t>знаний (2/2) </a:t>
            </a:r>
            <a:endParaRPr lang="ru-RU" sz="3200" dirty="0"/>
          </a:p>
        </p:txBody>
      </p:sp>
      <p:sp>
        <p:nvSpPr>
          <p:cNvPr id="3" name="Объект 2"/>
          <p:cNvSpPr>
            <a:spLocks noGrp="1"/>
          </p:cNvSpPr>
          <p:nvPr>
            <p:ph idx="1"/>
          </p:nvPr>
        </p:nvSpPr>
        <p:spPr>
          <a:xfrm>
            <a:off x="1210412" y="980728"/>
            <a:ext cx="7933588" cy="5410200"/>
          </a:xfrm>
        </p:spPr>
        <p:txBody>
          <a:bodyPr>
            <a:normAutofit fontScale="92500" lnSpcReduction="20000"/>
          </a:bodyPr>
          <a:lstStyle/>
          <a:p>
            <a:r>
              <a:rPr lang="ru-RU" dirty="0" smtClean="0"/>
              <a:t>В.Ф</a:t>
            </a:r>
            <a:r>
              <a:rPr lang="ru-RU" dirty="0"/>
              <a:t>. </a:t>
            </a:r>
            <a:r>
              <a:rPr lang="ru-RU" dirty="0" smtClean="0"/>
              <a:t>Шаталов считает, что за ошибки никогда </a:t>
            </a:r>
            <a:r>
              <a:rPr lang="ru-RU" dirty="0"/>
              <a:t>не </a:t>
            </a:r>
            <a:r>
              <a:rPr lang="ru-RU" dirty="0" smtClean="0"/>
              <a:t>надо снижать </a:t>
            </a:r>
            <a:r>
              <a:rPr lang="ru-RU" dirty="0"/>
              <a:t>ранее поставленной оценки. Ученик не должен бояться ошибки, а тем более скрывать ее от себя и учителя. Обнаружить ошибку может лишь думающий и знающий – это надо всегда подчеркивать. </a:t>
            </a:r>
            <a:endParaRPr lang="ru-RU" dirty="0" smtClean="0"/>
          </a:p>
          <a:p>
            <a:pPr>
              <a:buNone/>
            </a:pPr>
            <a:r>
              <a:rPr lang="ru-RU" dirty="0" smtClean="0"/>
              <a:t>    Способов </a:t>
            </a:r>
            <a:r>
              <a:rPr lang="ru-RU" dirty="0"/>
              <a:t>объяснить свое решение можно найти сколько угодно. Вариантов много, но чувство, лежащее в их основе, должно быть одно. Чувство милосердия. </a:t>
            </a:r>
            <a:endParaRPr lang="ru-RU" dirty="0" smtClean="0"/>
          </a:p>
          <a:p>
            <a:pPr>
              <a:buNone/>
            </a:pPr>
            <a:r>
              <a:rPr lang="ru-RU" dirty="0" smtClean="0"/>
              <a:t>    Любую </a:t>
            </a:r>
            <a:r>
              <a:rPr lang="ru-RU" dirty="0"/>
              <a:t>нежелательную для себя оценку ученик получает право исправить.</a:t>
            </a:r>
          </a:p>
          <a:p>
            <a:endParaRPr lang="ru-RU" dirty="0"/>
          </a:p>
        </p:txBody>
      </p:sp>
    </p:spTree>
    <p:extLst>
      <p:ext uri="{BB962C8B-B14F-4D97-AF65-F5344CB8AC3E}">
        <p14:creationId xmlns:p14="http://schemas.microsoft.com/office/powerpoint/2010/main" val="630470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19672" y="1700808"/>
            <a:ext cx="6624736" cy="1152128"/>
          </a:xfrm>
        </p:spPr>
        <p:txBody>
          <a:bodyPr>
            <a:noAutofit/>
          </a:bodyPr>
          <a:lstStyle/>
          <a:p>
            <a:pPr algn="ctr"/>
            <a:r>
              <a:rPr lang="ru-RU" sz="4400" dirty="0">
                <a:solidFill>
                  <a:schemeClr val="accent2">
                    <a:lumMod val="75000"/>
                  </a:schemeClr>
                </a:solidFill>
              </a:rPr>
              <a:t>Творческая б</a:t>
            </a:r>
            <a:r>
              <a:rPr lang="ru-RU" sz="4400" dirty="0" smtClean="0">
                <a:solidFill>
                  <a:schemeClr val="accent2">
                    <a:lumMod val="75000"/>
                  </a:schemeClr>
                </a:solidFill>
              </a:rPr>
              <a:t>иография</a:t>
            </a:r>
            <a:endParaRPr lang="ru-RU" sz="4400" dirty="0">
              <a:solidFill>
                <a:schemeClr val="accent2">
                  <a:lumMod val="75000"/>
                </a:schemeClr>
              </a:solidFill>
            </a:endParaRPr>
          </a:p>
        </p:txBody>
      </p:sp>
      <p:pic>
        <p:nvPicPr>
          <p:cNvPr id="3" name="Picture 2" descr="C:\Users\Gural\Downloads\Новая папка\shatalov_vik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3256535"/>
            <a:ext cx="2483768" cy="3601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24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0"/>
            <a:ext cx="8100392" cy="778098"/>
          </a:xfrm>
        </p:spPr>
        <p:txBody>
          <a:bodyPr>
            <a:normAutofit/>
          </a:bodyPr>
          <a:lstStyle/>
          <a:p>
            <a:pPr algn="ctr"/>
            <a:r>
              <a:rPr lang="ru-RU" sz="3600" b="1" dirty="0">
                <a:effectLst/>
              </a:rPr>
              <a:t>Спорт</a:t>
            </a:r>
            <a:endParaRPr lang="ru-RU" sz="3600" dirty="0"/>
          </a:p>
        </p:txBody>
      </p:sp>
      <p:sp>
        <p:nvSpPr>
          <p:cNvPr id="3" name="Объект 2"/>
          <p:cNvSpPr>
            <a:spLocks noGrp="1"/>
          </p:cNvSpPr>
          <p:nvPr>
            <p:ph idx="1"/>
          </p:nvPr>
        </p:nvSpPr>
        <p:spPr>
          <a:xfrm>
            <a:off x="899592" y="836712"/>
            <a:ext cx="8034096" cy="6021288"/>
          </a:xfrm>
        </p:spPr>
        <p:txBody>
          <a:bodyPr>
            <a:normAutofit lnSpcReduction="10000"/>
          </a:bodyPr>
          <a:lstStyle/>
          <a:p>
            <a:r>
              <a:rPr lang="ru-RU" dirty="0"/>
              <a:t>Важнейшим компонентом технологии интенсивного обучения В.Ф. Шаталова является спортивные и игровые приемы, с помощью которых решается задача поддержания высокого рабочего тонуса, бодрого, оптимистического настроя. Шаталов справедливо утверждает, что </a:t>
            </a:r>
            <a:r>
              <a:rPr lang="ru-RU" dirty="0" smtClean="0"/>
              <a:t>«… слишком </a:t>
            </a:r>
            <a:r>
              <a:rPr lang="ru-RU" dirty="0"/>
              <a:t>рано угасает наш педагогический интерес к играм, которые верой и правдой призваны служить развитию смекалки и познавательных интересов детей на всех без исключения уровнях возрастного </a:t>
            </a:r>
            <a:r>
              <a:rPr lang="ru-RU" dirty="0" smtClean="0"/>
              <a:t>развития».</a:t>
            </a:r>
            <a:endParaRPr lang="ru-RU" dirty="0"/>
          </a:p>
          <a:p>
            <a:endParaRPr lang="ru-RU" dirty="0"/>
          </a:p>
        </p:txBody>
      </p:sp>
    </p:spTree>
    <p:extLst>
      <p:ext uri="{BB962C8B-B14F-4D97-AF65-F5344CB8AC3E}">
        <p14:creationId xmlns:p14="http://schemas.microsoft.com/office/powerpoint/2010/main" val="795886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0"/>
            <a:ext cx="8244408" cy="778098"/>
          </a:xfrm>
        </p:spPr>
        <p:txBody>
          <a:bodyPr>
            <a:normAutofit/>
          </a:bodyPr>
          <a:lstStyle/>
          <a:p>
            <a:pPr algn="ctr"/>
            <a:r>
              <a:rPr lang="ru-RU" sz="3600" b="1" dirty="0" smtClean="0">
                <a:effectLst/>
              </a:rPr>
              <a:t>Повторение</a:t>
            </a:r>
            <a:endParaRPr lang="ru-RU" sz="3600" dirty="0">
              <a:effectLst/>
            </a:endParaRPr>
          </a:p>
        </p:txBody>
      </p:sp>
      <p:sp>
        <p:nvSpPr>
          <p:cNvPr id="3" name="Объект 2"/>
          <p:cNvSpPr>
            <a:spLocks noGrp="1"/>
          </p:cNvSpPr>
          <p:nvPr>
            <p:ph idx="1"/>
          </p:nvPr>
        </p:nvSpPr>
        <p:spPr>
          <a:xfrm>
            <a:off x="971600" y="908720"/>
            <a:ext cx="8172400" cy="5949280"/>
          </a:xfrm>
        </p:spPr>
        <p:txBody>
          <a:bodyPr>
            <a:normAutofit/>
          </a:bodyPr>
          <a:lstStyle/>
          <a:p>
            <a:pPr marL="4763" indent="620713"/>
            <a:r>
              <a:rPr lang="ru-RU" dirty="0" smtClean="0"/>
              <a:t>Система </a:t>
            </a:r>
            <a:r>
              <a:rPr lang="ru-RU" dirty="0"/>
              <a:t>В.Ф.Шаталова предусматривает вторичное воспроизведение изучаемого преподавателем. </a:t>
            </a:r>
            <a:endParaRPr lang="ru-RU" dirty="0" smtClean="0"/>
          </a:p>
          <a:p>
            <a:pPr marL="4763" indent="620713">
              <a:buNone/>
            </a:pPr>
            <a:r>
              <a:rPr lang="ru-RU" dirty="0" smtClean="0"/>
              <a:t>Цель </a:t>
            </a:r>
            <a:r>
              <a:rPr lang="ru-RU" dirty="0"/>
              <a:t>такого изложения – сконцентрировать внимание учащихся на самом существенном, главном в новом материале, подчеркнуть важнейшие связи между его компонентами, сходство и различие между близкими понятиями. </a:t>
            </a:r>
            <a:endParaRPr lang="ru-RU" dirty="0" smtClean="0"/>
          </a:p>
        </p:txBody>
      </p:sp>
    </p:spTree>
    <p:extLst>
      <p:ext uri="{BB962C8B-B14F-4D97-AF65-F5344CB8AC3E}">
        <p14:creationId xmlns:p14="http://schemas.microsoft.com/office/powerpoint/2010/main" val="36003421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0"/>
            <a:ext cx="8244408" cy="778098"/>
          </a:xfrm>
        </p:spPr>
        <p:txBody>
          <a:bodyPr>
            <a:normAutofit/>
          </a:bodyPr>
          <a:lstStyle/>
          <a:p>
            <a:pPr algn="ctr"/>
            <a:r>
              <a:rPr lang="ru-RU" sz="3600" b="1" dirty="0" smtClean="0">
                <a:effectLst/>
              </a:rPr>
              <a:t>Повторение</a:t>
            </a:r>
            <a:endParaRPr lang="ru-RU" sz="3600" dirty="0">
              <a:effectLst/>
            </a:endParaRPr>
          </a:p>
        </p:txBody>
      </p:sp>
      <p:sp>
        <p:nvSpPr>
          <p:cNvPr id="3" name="Объект 2"/>
          <p:cNvSpPr>
            <a:spLocks noGrp="1"/>
          </p:cNvSpPr>
          <p:nvPr>
            <p:ph idx="1"/>
          </p:nvPr>
        </p:nvSpPr>
        <p:spPr>
          <a:xfrm>
            <a:off x="971600" y="908720"/>
            <a:ext cx="8172400" cy="5949280"/>
          </a:xfrm>
        </p:spPr>
        <p:txBody>
          <a:bodyPr>
            <a:normAutofit/>
          </a:bodyPr>
          <a:lstStyle/>
          <a:p>
            <a:pPr marL="4763" indent="523875">
              <a:buNone/>
            </a:pPr>
            <a:r>
              <a:rPr lang="ru-RU" dirty="0" smtClean="0"/>
              <a:t>Учитель </a:t>
            </a:r>
            <a:r>
              <a:rPr lang="ru-RU" dirty="0"/>
              <a:t>лишь очень кратко упоминает о приведенных при объяснении фактах, примерах, опыта и других средствах конкретизации. </a:t>
            </a:r>
            <a:endParaRPr lang="ru-RU" dirty="0" smtClean="0"/>
          </a:p>
          <a:p>
            <a:pPr marL="4763" indent="523875">
              <a:buNone/>
            </a:pPr>
            <a:r>
              <a:rPr lang="ru-RU" dirty="0" smtClean="0"/>
              <a:t>В </a:t>
            </a:r>
            <a:r>
              <a:rPr lang="ru-RU" dirty="0"/>
              <a:t>процессе вторичного воспроизведения материала учитель способствует установлению связи между излагаемым материалом и знаками опорных сигналов. Успех усвоения большой темы достигается быстрым темпом изучения и путем многократного вариативного повторения.</a:t>
            </a:r>
          </a:p>
        </p:txBody>
      </p:sp>
    </p:spTree>
    <p:extLst>
      <p:ext uri="{BB962C8B-B14F-4D97-AF65-F5344CB8AC3E}">
        <p14:creationId xmlns:p14="http://schemas.microsoft.com/office/powerpoint/2010/main" val="36003421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332656"/>
            <a:ext cx="7962088" cy="6525344"/>
          </a:xfrm>
        </p:spPr>
        <p:txBody>
          <a:bodyPr>
            <a:normAutofit/>
          </a:bodyPr>
          <a:lstStyle/>
          <a:p>
            <a:pPr marL="4763" indent="452438"/>
            <a:r>
              <a:rPr lang="ru-RU" dirty="0"/>
              <a:t>Методическая система донецкого педагога В.Ф. Шаталова позволяет успешно решить одну из труднейших педагогических задач – приобщить каждого школьника к ежедневному напряженному умственному труду, воспитать познавательную самостоятельность как качество личности, укрепить в каждом ученике чувство собственного достоинства, уверенности в своих силах и </a:t>
            </a:r>
            <a:r>
              <a:rPr lang="ru-RU" dirty="0" smtClean="0"/>
              <a:t>способностях.</a:t>
            </a:r>
            <a:endParaRPr lang="ru-RU" dirty="0"/>
          </a:p>
          <a:p>
            <a:endParaRPr lang="ru-RU" dirty="0"/>
          </a:p>
          <a:p>
            <a:endParaRPr lang="ru-RU" dirty="0"/>
          </a:p>
        </p:txBody>
      </p:sp>
    </p:spTree>
    <p:extLst>
      <p:ext uri="{BB962C8B-B14F-4D97-AF65-F5344CB8AC3E}">
        <p14:creationId xmlns:p14="http://schemas.microsoft.com/office/powerpoint/2010/main" val="42639343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0"/>
            <a:ext cx="8172400" cy="778098"/>
          </a:xfrm>
        </p:spPr>
        <p:txBody>
          <a:bodyPr>
            <a:normAutofit/>
          </a:bodyPr>
          <a:lstStyle/>
          <a:p>
            <a:pPr algn="ctr"/>
            <a:r>
              <a:rPr lang="ru-RU" sz="3600" dirty="0">
                <a:effectLst/>
              </a:rPr>
              <a:t>Основные методы </a:t>
            </a:r>
            <a:r>
              <a:rPr lang="ru-RU" sz="3600" dirty="0" smtClean="0">
                <a:effectLst/>
              </a:rPr>
              <a:t>обучения</a:t>
            </a:r>
            <a:endParaRPr lang="ru-RU" sz="3600" dirty="0">
              <a:effectLst/>
            </a:endParaRPr>
          </a:p>
        </p:txBody>
      </p:sp>
      <p:sp>
        <p:nvSpPr>
          <p:cNvPr id="3" name="Объект 2"/>
          <p:cNvSpPr>
            <a:spLocks noGrp="1"/>
          </p:cNvSpPr>
          <p:nvPr>
            <p:ph idx="1"/>
          </p:nvPr>
        </p:nvSpPr>
        <p:spPr>
          <a:xfrm>
            <a:off x="1115616" y="908720"/>
            <a:ext cx="7776864" cy="5760640"/>
          </a:xfrm>
        </p:spPr>
        <p:txBody>
          <a:bodyPr>
            <a:normAutofit fontScale="85000" lnSpcReduction="20000"/>
          </a:bodyPr>
          <a:lstStyle/>
          <a:p>
            <a:pPr marL="0" indent="365125" algn="just">
              <a:buNone/>
              <a:tabLst>
                <a:tab pos="722313" algn="l"/>
              </a:tabLst>
            </a:pPr>
            <a:r>
              <a:rPr lang="ru-RU" sz="3100" dirty="0" smtClean="0"/>
              <a:t>•</a:t>
            </a:r>
            <a:r>
              <a:rPr lang="ru-RU" sz="3100" dirty="0"/>
              <a:t>	изложение теоретического материала осуществляется в быстром </a:t>
            </a:r>
            <a:r>
              <a:rPr lang="ru-RU" sz="3100" dirty="0" smtClean="0"/>
              <a:t>темпе </a:t>
            </a:r>
            <a:r>
              <a:rPr lang="ru-RU" sz="3100" dirty="0"/>
              <a:t>и крупными блоками;</a:t>
            </a:r>
          </a:p>
          <a:p>
            <a:pPr marL="0" indent="365125" algn="just">
              <a:buNone/>
              <a:tabLst>
                <a:tab pos="722313" algn="l"/>
              </a:tabLst>
            </a:pPr>
            <a:r>
              <a:rPr lang="ru-RU" sz="3100" dirty="0"/>
              <a:t>•	использование на доске при объяснении опорных сигналов (схем, рисунков-символов, отдельных слов);</a:t>
            </a:r>
          </a:p>
          <a:p>
            <a:pPr marL="0" indent="365125" algn="just">
              <a:buNone/>
              <a:tabLst>
                <a:tab pos="722313" algn="l"/>
              </a:tabLst>
            </a:pPr>
            <a:r>
              <a:rPr lang="ru-RU" sz="3100" dirty="0"/>
              <a:t>•	подробное объяснение учителем алгоритма решения определенного типа учебной задачи;</a:t>
            </a:r>
          </a:p>
          <a:p>
            <a:pPr marL="0" indent="365125" algn="just">
              <a:buNone/>
              <a:tabLst>
                <a:tab pos="722313" algn="l"/>
              </a:tabLst>
            </a:pPr>
            <a:r>
              <a:rPr lang="ru-RU" sz="3100" dirty="0"/>
              <a:t>•	письменное, фронтальное повторение материала по опорным </a:t>
            </a:r>
            <a:r>
              <a:rPr lang="ru-RU" sz="3100" dirty="0" smtClean="0"/>
              <a:t>конспектам</a:t>
            </a:r>
            <a:r>
              <a:rPr lang="ru-RU" sz="3100" dirty="0"/>
              <a:t>;</a:t>
            </a:r>
          </a:p>
          <a:p>
            <a:pPr marL="0" indent="365125" algn="just">
              <a:buNone/>
              <a:tabLst>
                <a:tab pos="722313" algn="l"/>
              </a:tabLst>
            </a:pPr>
            <a:r>
              <a:rPr lang="ru-RU" sz="3100" dirty="0"/>
              <a:t>•	быстрое, обзорное повторение в течение 5 минут значительного по объему учебного материала;</a:t>
            </a:r>
          </a:p>
          <a:p>
            <a:pPr marL="0" indent="365125" algn="just">
              <a:buNone/>
              <a:tabLst>
                <a:tab pos="722313" algn="l"/>
              </a:tabLst>
            </a:pPr>
            <a:r>
              <a:rPr lang="ru-RU" sz="3100" dirty="0"/>
              <a:t>•	общее, фронтальное решение совместно с учащимися типовых задач;</a:t>
            </a:r>
          </a:p>
          <a:p>
            <a:pPr marL="357188" indent="-179388" algn="just">
              <a:buNone/>
            </a:pPr>
            <a:endParaRPr lang="ru-RU" sz="3400" dirty="0"/>
          </a:p>
          <a:p>
            <a:endParaRPr lang="ru-RU" dirty="0"/>
          </a:p>
        </p:txBody>
      </p:sp>
    </p:spTree>
    <p:extLst>
      <p:ext uri="{BB962C8B-B14F-4D97-AF65-F5344CB8AC3E}">
        <p14:creationId xmlns:p14="http://schemas.microsoft.com/office/powerpoint/2010/main" val="294715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1912" y="0"/>
            <a:ext cx="7962088" cy="706090"/>
          </a:xfrm>
        </p:spPr>
        <p:txBody>
          <a:bodyPr>
            <a:normAutofit/>
          </a:bodyPr>
          <a:lstStyle/>
          <a:p>
            <a:pPr algn="ctr"/>
            <a:r>
              <a:rPr lang="ru-RU" sz="3600" dirty="0">
                <a:effectLst/>
              </a:rPr>
              <a:t>Основные методы </a:t>
            </a:r>
            <a:r>
              <a:rPr lang="ru-RU" sz="3600" dirty="0" smtClean="0">
                <a:effectLst/>
              </a:rPr>
              <a:t>обучения</a:t>
            </a:r>
            <a:endParaRPr lang="ru-RU" sz="3600" dirty="0">
              <a:effectLst/>
            </a:endParaRPr>
          </a:p>
        </p:txBody>
      </p:sp>
      <p:sp>
        <p:nvSpPr>
          <p:cNvPr id="3" name="Объект 2"/>
          <p:cNvSpPr>
            <a:spLocks noGrp="1"/>
          </p:cNvSpPr>
          <p:nvPr>
            <p:ph idx="1"/>
          </p:nvPr>
        </p:nvSpPr>
        <p:spPr>
          <a:xfrm>
            <a:off x="1043608" y="764704"/>
            <a:ext cx="7848872" cy="5904656"/>
          </a:xfrm>
        </p:spPr>
        <p:txBody>
          <a:bodyPr>
            <a:normAutofit fontScale="70000" lnSpcReduction="20000"/>
          </a:bodyPr>
          <a:lstStyle/>
          <a:p>
            <a:pPr marL="0" indent="365125" algn="just">
              <a:buNone/>
              <a:tabLst>
                <a:tab pos="722313" algn="l"/>
              </a:tabLst>
            </a:pPr>
            <a:r>
              <a:rPr lang="ru-RU" sz="3700" dirty="0" smtClean="0"/>
              <a:t>•</a:t>
            </a:r>
            <a:r>
              <a:rPr lang="ru-RU" sz="3700" dirty="0"/>
              <a:t>	проверка цепочкой (у ученика, который первым решил задачу, </a:t>
            </a:r>
            <a:r>
              <a:rPr lang="ru-RU" sz="3700" dirty="0" smtClean="0"/>
              <a:t>проверяет </a:t>
            </a:r>
            <a:r>
              <a:rPr lang="ru-RU" sz="3700" dirty="0"/>
              <a:t>учитель, а у каждого следующего </a:t>
            </a:r>
            <a:r>
              <a:rPr lang="ru-RU" sz="3700" dirty="0" smtClean="0"/>
              <a:t>- </a:t>
            </a:r>
            <a:r>
              <a:rPr lang="ru-RU" sz="3700" dirty="0"/>
              <a:t>предыдущий ученик);</a:t>
            </a:r>
          </a:p>
          <a:p>
            <a:pPr marL="0" indent="365125" algn="just">
              <a:buNone/>
              <a:tabLst>
                <a:tab pos="722313" algn="l"/>
              </a:tabLst>
            </a:pPr>
            <a:r>
              <a:rPr lang="ru-RU" sz="3700" dirty="0"/>
              <a:t>•	релейная контрольная работа (учащиеся должны воспроизвести </a:t>
            </a:r>
            <a:r>
              <a:rPr lang="ru-RU" sz="3700" dirty="0" smtClean="0"/>
              <a:t>решения </a:t>
            </a:r>
            <a:r>
              <a:rPr lang="ru-RU" sz="3700" dirty="0"/>
              <a:t>определенного числа типовых задач по изучаемой теме);</a:t>
            </a:r>
          </a:p>
          <a:p>
            <a:pPr marL="0" indent="365125" algn="just">
              <a:buNone/>
              <a:tabLst>
                <a:tab pos="722313" algn="l"/>
              </a:tabLst>
            </a:pPr>
            <a:r>
              <a:rPr lang="ru-RU" sz="3700" dirty="0"/>
              <a:t>•	активная взаимопомощь (с учеником, пропустившим занятия, </a:t>
            </a:r>
            <a:r>
              <a:rPr lang="ru-RU" sz="3700" dirty="0" smtClean="0"/>
              <a:t>занимается </a:t>
            </a:r>
            <a:r>
              <a:rPr lang="ru-RU" sz="3700" dirty="0"/>
              <a:t>кто-то из учеников класса, хорошо усвоивших соответствующую тему);</a:t>
            </a:r>
          </a:p>
          <a:p>
            <a:pPr marL="0" indent="365125" algn="just">
              <a:buNone/>
              <a:tabLst>
                <a:tab pos="722313" algn="l"/>
              </a:tabLst>
            </a:pPr>
            <a:r>
              <a:rPr lang="ru-RU" sz="3700" dirty="0"/>
              <a:t>•	урок открытых мыслей (любой ученик может сделать небольшое </a:t>
            </a:r>
            <a:r>
              <a:rPr lang="ru-RU" sz="3700" dirty="0" smtClean="0"/>
              <a:t>сообщение</a:t>
            </a:r>
            <a:r>
              <a:rPr lang="ru-RU" sz="3700" dirty="0"/>
              <a:t>, доклад, связанный с изучаемой темой);</a:t>
            </a:r>
          </a:p>
          <a:p>
            <a:pPr marL="0" indent="365125" algn="just">
              <a:buNone/>
              <a:tabLst>
                <a:tab pos="722313" algn="l"/>
              </a:tabLst>
            </a:pPr>
            <a:r>
              <a:rPr lang="ru-RU" sz="3700" dirty="0"/>
              <a:t>•	парный взаимоконтроль (учащиеся, которые получают за свои </a:t>
            </a:r>
            <a:r>
              <a:rPr lang="ru-RU" sz="3700" dirty="0" smtClean="0"/>
              <a:t>ответы </a:t>
            </a:r>
            <a:r>
              <a:rPr lang="ru-RU" sz="3700" dirty="0"/>
              <a:t>«отлично», опрашивают по этому же вопросу своих товарищей).</a:t>
            </a:r>
          </a:p>
          <a:p>
            <a:endParaRPr lang="ru-RU" dirty="0"/>
          </a:p>
        </p:txBody>
      </p:sp>
    </p:spTree>
    <p:extLst>
      <p:ext uri="{BB962C8B-B14F-4D97-AF65-F5344CB8AC3E}">
        <p14:creationId xmlns:p14="http://schemas.microsoft.com/office/powerpoint/2010/main" val="294715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476672"/>
            <a:ext cx="8244408" cy="2413248"/>
          </a:xfrm>
        </p:spPr>
        <p:txBody>
          <a:bodyPr>
            <a:normAutofit/>
          </a:bodyPr>
          <a:lstStyle/>
          <a:p>
            <a:pPr marL="0" indent="269875" algn="ctr">
              <a:buNone/>
            </a:pPr>
            <a:r>
              <a:rPr lang="ru-RU" sz="2800" dirty="0"/>
              <a:t>Виктор Федорович Шаталов разработал многоуровневую систему эффективного обучения в школе, включающую технику представления (опорные конспекты), ускорения усвоения и закрепления материала школьных программ</a:t>
            </a:r>
            <a:r>
              <a:rPr lang="ru-RU" sz="2800" dirty="0" smtClean="0"/>
              <a:t>.</a:t>
            </a:r>
            <a:endParaRPr lang="ru-RU" sz="2800" dirty="0"/>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2924944"/>
            <a:ext cx="4690864" cy="3518148"/>
          </a:xfrm>
          <a:prstGeom prst="rect">
            <a:avLst/>
          </a:prstGeom>
        </p:spPr>
      </p:pic>
    </p:spTree>
    <p:extLst>
      <p:ext uri="{BB962C8B-B14F-4D97-AF65-F5344CB8AC3E}">
        <p14:creationId xmlns:p14="http://schemas.microsoft.com/office/powerpoint/2010/main" val="165776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1844824"/>
            <a:ext cx="7200800" cy="864096"/>
          </a:xfrm>
        </p:spPr>
        <p:txBody>
          <a:bodyPr>
            <a:normAutofit/>
          </a:bodyPr>
          <a:lstStyle/>
          <a:p>
            <a:pPr algn="ctr"/>
            <a:r>
              <a:rPr lang="ru-RU" dirty="0"/>
              <a:t>Основные </a:t>
            </a:r>
            <a:r>
              <a:rPr lang="ru-RU" dirty="0" smtClean="0"/>
              <a:t>труды</a:t>
            </a:r>
            <a:endParaRPr lang="ru-RU" dirty="0"/>
          </a:p>
        </p:txBody>
      </p:sp>
      <p:pic>
        <p:nvPicPr>
          <p:cNvPr id="5" name="Picture 2" descr="C:\Users\Gural\Downloads\Новая папка\shatalov_vik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216" y="3047713"/>
            <a:ext cx="2627784" cy="3810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937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116632"/>
            <a:ext cx="7200800" cy="864096"/>
          </a:xfrm>
        </p:spPr>
        <p:txBody>
          <a:bodyPr>
            <a:normAutofit/>
          </a:bodyPr>
          <a:lstStyle/>
          <a:p>
            <a:pPr algn="ctr"/>
            <a:r>
              <a:rPr lang="ru-RU" dirty="0"/>
              <a:t>Основные </a:t>
            </a:r>
            <a:r>
              <a:rPr lang="ru-RU" dirty="0" smtClean="0"/>
              <a:t>труды</a:t>
            </a:r>
            <a:endParaRPr lang="ru-RU" dirty="0"/>
          </a:p>
        </p:txBody>
      </p:sp>
      <p:sp>
        <p:nvSpPr>
          <p:cNvPr id="3" name="Объект 2"/>
          <p:cNvSpPr>
            <a:spLocks noGrp="1"/>
          </p:cNvSpPr>
          <p:nvPr>
            <p:ph idx="1"/>
          </p:nvPr>
        </p:nvSpPr>
        <p:spPr>
          <a:xfrm>
            <a:off x="899592" y="836712"/>
            <a:ext cx="7992888" cy="5616624"/>
          </a:xfrm>
        </p:spPr>
        <p:txBody>
          <a:bodyPr>
            <a:noAutofit/>
          </a:bodyPr>
          <a:lstStyle/>
          <a:p>
            <a:pPr marL="0" indent="80963" algn="just">
              <a:buNone/>
            </a:pPr>
            <a:r>
              <a:rPr lang="ru-RU" sz="2800" dirty="0" smtClean="0"/>
              <a:t>В.Ф.Шаталов </a:t>
            </a:r>
            <a:r>
              <a:rPr lang="ru-RU" sz="2800" dirty="0"/>
              <a:t>является автором 36 книг, издавался в 17 странах общим тиражом более миллиона экземпляров, на разных языках</a:t>
            </a:r>
            <a:r>
              <a:rPr lang="ru-RU" sz="2800" dirty="0" smtClean="0"/>
              <a:t>.</a:t>
            </a:r>
          </a:p>
          <a:p>
            <a:pPr marL="0" indent="80963" algn="just">
              <a:buAutoNum type="arabicParenR"/>
            </a:pPr>
            <a:r>
              <a:rPr lang="ru-RU" sz="2800" dirty="0" smtClean="0"/>
              <a:t>Эксперимент продолжается, 1984.</a:t>
            </a:r>
          </a:p>
          <a:p>
            <a:pPr marL="0" indent="80963" algn="just">
              <a:buAutoNum type="arabicParenR"/>
            </a:pPr>
            <a:r>
              <a:rPr lang="ru-RU" sz="2800" dirty="0" smtClean="0"/>
              <a:t>Педагогическая проза, 1990</a:t>
            </a:r>
          </a:p>
          <a:p>
            <a:pPr marL="0" indent="80963" algn="just">
              <a:buAutoNum type="arabicParenR"/>
            </a:pPr>
            <a:r>
              <a:rPr lang="ru-RU" sz="2800" dirty="0" smtClean="0"/>
              <a:t> Точка опоры, 1987.</a:t>
            </a:r>
          </a:p>
          <a:p>
            <a:pPr marL="0" indent="80963" algn="just">
              <a:buAutoNum type="arabicParenR"/>
            </a:pPr>
            <a:r>
              <a:rPr lang="ru-RU" sz="2800" dirty="0" smtClean="0"/>
              <a:t>Куда </a:t>
            </a:r>
            <a:r>
              <a:rPr lang="ru-RU" sz="2800" dirty="0"/>
              <a:t>и как исчезли </a:t>
            </a:r>
            <a:r>
              <a:rPr lang="ru-RU" sz="2800" dirty="0" smtClean="0"/>
              <a:t>тройки, </a:t>
            </a:r>
            <a:r>
              <a:rPr lang="ru-RU" sz="2800" dirty="0"/>
              <a:t>Из опыта работы школ г. </a:t>
            </a:r>
            <a:r>
              <a:rPr lang="ru-RU" sz="2800" dirty="0" smtClean="0"/>
              <a:t>Донецка, 1988. </a:t>
            </a:r>
          </a:p>
          <a:p>
            <a:pPr marL="0" indent="80963" algn="just">
              <a:buAutoNum type="arabicParenR"/>
            </a:pPr>
            <a:r>
              <a:rPr lang="ru-RU" sz="2800" dirty="0" smtClean="0"/>
              <a:t> Соцветие талантов, 2001.</a:t>
            </a:r>
          </a:p>
          <a:p>
            <a:pPr marL="0" indent="80963" algn="just">
              <a:buAutoNum type="arabicParenR"/>
            </a:pPr>
            <a:r>
              <a:rPr lang="ru-RU" sz="2800" dirty="0" smtClean="0"/>
              <a:t>За чертой привычного, 1988.</a:t>
            </a:r>
          </a:p>
          <a:p>
            <a:pPr marL="0" indent="80963" algn="just">
              <a:buAutoNum type="arabicParenR"/>
            </a:pPr>
            <a:endParaRPr lang="ru-RU" sz="2800" dirty="0" smtClean="0"/>
          </a:p>
        </p:txBody>
      </p:sp>
    </p:spTree>
    <p:extLst>
      <p:ext uri="{BB962C8B-B14F-4D97-AF65-F5344CB8AC3E}">
        <p14:creationId xmlns:p14="http://schemas.microsoft.com/office/powerpoint/2010/main" val="155937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additive="base">
                                        <p:cTn id="3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332656"/>
            <a:ext cx="5760640" cy="5976664"/>
          </a:xfrm>
        </p:spPr>
        <p:txBody>
          <a:bodyPr>
            <a:normAutofit fontScale="92500" lnSpcReduction="10000"/>
          </a:bodyPr>
          <a:lstStyle/>
          <a:p>
            <a:pPr marL="82296" indent="0" algn="just">
              <a:buNone/>
            </a:pPr>
            <a:r>
              <a:rPr lang="ru-RU" sz="2800" dirty="0" smtClean="0"/>
              <a:t>«Судьбы </a:t>
            </a:r>
            <a:r>
              <a:rPr lang="ru-RU" sz="2800" dirty="0"/>
              <a:t>книг неисповедимы, как и судьбы людей. Одни приходят к нам легко и быстро, но, случается, и забываются так же быстро и безвозвратно. Другие пробиваются к читателям мучительно трудно и долго, и чаще всего они оказываются самыми энергоемкими и жизнестойкими.</a:t>
            </a:r>
          </a:p>
          <a:p>
            <a:pPr marL="82296" indent="0" algn="just">
              <a:buNone/>
            </a:pPr>
            <a:r>
              <a:rPr lang="ru-RU" sz="2800" dirty="0"/>
              <a:t>Каждая страница книги рассказывает о реальных учениках. Это значит, что каждый читатель получает возможность стать участником расширенного педагогического совета, начавшегося в далеком 1956 году</a:t>
            </a:r>
            <a:r>
              <a:rPr lang="ru-RU" sz="2800" dirty="0" smtClean="0"/>
              <a:t>».</a:t>
            </a:r>
            <a:endParaRPr lang="ru-RU" sz="2800" dirty="0"/>
          </a:p>
          <a:p>
            <a:endParaRPr lang="ru-RU" dirty="0"/>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84005" y="0"/>
            <a:ext cx="2159995" cy="3423592"/>
          </a:xfrm>
          <a:prstGeom prst="rect">
            <a:avLst/>
          </a:prstGeom>
        </p:spPr>
      </p:pic>
    </p:spTree>
    <p:extLst>
      <p:ext uri="{BB962C8B-B14F-4D97-AF65-F5344CB8AC3E}">
        <p14:creationId xmlns:p14="http://schemas.microsoft.com/office/powerpoint/2010/main" val="309493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0"/>
            <a:ext cx="5616624" cy="6192688"/>
          </a:xfrm>
        </p:spPr>
        <p:txBody>
          <a:bodyPr>
            <a:noAutofit/>
          </a:bodyPr>
          <a:lstStyle/>
          <a:p>
            <a:pPr marL="0" indent="176213" algn="just">
              <a:buNone/>
            </a:pPr>
            <a:r>
              <a:rPr lang="ru-RU" sz="2800" dirty="0"/>
              <a:t>Виктор Фёдорович Шаталов </a:t>
            </a:r>
            <a:r>
              <a:rPr lang="ru-RU" sz="2800" dirty="0" smtClean="0"/>
              <a:t>родился </a:t>
            </a:r>
            <a:r>
              <a:rPr lang="ru-RU" sz="2800" dirty="0"/>
              <a:t>1 мая 1927 года. Работал в школе преподавателем математики (с 1951 года) и директором. </a:t>
            </a:r>
            <a:endParaRPr lang="en-US" sz="2800" dirty="0" smtClean="0"/>
          </a:p>
          <a:p>
            <a:pPr marL="0" indent="176213" algn="just">
              <a:buNone/>
            </a:pPr>
            <a:r>
              <a:rPr lang="ru-RU" sz="2800" dirty="0" smtClean="0"/>
              <a:t>С </a:t>
            </a:r>
            <a:r>
              <a:rPr lang="ru-RU" sz="2800" dirty="0"/>
              <a:t>1956 вел экспериментальную работу с учащимися. Виктор Фёдорович Шаталов </a:t>
            </a:r>
            <a:r>
              <a:rPr lang="ru-RU" sz="2800" dirty="0" smtClean="0"/>
              <a:t>- народный </a:t>
            </a:r>
            <a:r>
              <a:rPr lang="ru-RU" sz="2800" dirty="0"/>
              <a:t>учитель СССР, участник Великой Отечественной войны, кавалер ордена </a:t>
            </a:r>
            <a:r>
              <a:rPr lang="ru-RU" sz="2800" dirty="0" smtClean="0"/>
              <a:t>Дружбы, </a:t>
            </a:r>
            <a:r>
              <a:rPr lang="ru-RU" sz="2800" dirty="0"/>
              <a:t>заслуженный учитель Украины, профессор Донецкого института социального образования, лауреат нескольких международных премий.</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29704" y="0"/>
            <a:ext cx="2314296" cy="3654152"/>
          </a:xfrm>
          <a:prstGeom prst="rect">
            <a:avLst/>
          </a:prstGeom>
        </p:spPr>
      </p:pic>
    </p:spTree>
    <p:extLst>
      <p:ext uri="{BB962C8B-B14F-4D97-AF65-F5344CB8AC3E}">
        <p14:creationId xmlns:p14="http://schemas.microsoft.com/office/powerpoint/2010/main" val="3394817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332656"/>
            <a:ext cx="7890080" cy="6525344"/>
          </a:xfrm>
        </p:spPr>
        <p:txBody>
          <a:bodyPr>
            <a:normAutofit/>
          </a:bodyPr>
          <a:lstStyle/>
          <a:p>
            <a:pPr marL="4763" indent="452438">
              <a:buNone/>
              <a:tabLst>
                <a:tab pos="6088063" algn="l"/>
              </a:tabLst>
            </a:pPr>
            <a:r>
              <a:rPr lang="ru-RU" dirty="0"/>
              <a:t>Таким образом, мы видим, что образовательная модель В.Ф. Шаталова полностью отвечает таким критериям технологичности, как концептуальность, системность и управляемость</a:t>
            </a:r>
            <a:r>
              <a:rPr lang="ru-RU" dirty="0" smtClean="0"/>
              <a:t>.</a:t>
            </a:r>
          </a:p>
          <a:p>
            <a:pPr marL="4763" indent="452438">
              <a:buNone/>
              <a:tabLst>
                <a:tab pos="6088063" algn="l"/>
              </a:tabLst>
            </a:pPr>
            <a:r>
              <a:rPr lang="ru-RU" dirty="0"/>
              <a:t/>
            </a:r>
            <a:br>
              <a:rPr lang="ru-RU" dirty="0"/>
            </a:br>
            <a:r>
              <a:rPr lang="ru-RU" dirty="0"/>
              <a:t>За 40 лет эксперимента Шаталова из самых, казалось бы, слабых учеников, которых для него специально подбирали как безнадежных, вышли в итоге 57 кандидатов и 11 докторов физико-математических и технических наук. </a:t>
            </a:r>
            <a:br>
              <a:rPr lang="ru-RU" dirty="0"/>
            </a:br>
            <a:endParaRPr lang="ru-RU" dirty="0"/>
          </a:p>
        </p:txBody>
      </p:sp>
    </p:spTree>
    <p:extLst>
      <p:ext uri="{BB962C8B-B14F-4D97-AF65-F5344CB8AC3E}">
        <p14:creationId xmlns:p14="http://schemas.microsoft.com/office/powerpoint/2010/main" val="19869566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548680"/>
            <a:ext cx="7962088" cy="5832648"/>
          </a:xfrm>
        </p:spPr>
        <p:txBody>
          <a:bodyPr>
            <a:normAutofit/>
          </a:bodyPr>
          <a:lstStyle/>
          <a:p>
            <a:pPr marL="4763" indent="525463">
              <a:buNone/>
            </a:pPr>
            <a:r>
              <a:rPr lang="ru-RU" dirty="0" smtClean="0"/>
              <a:t>Результаты </a:t>
            </a:r>
            <a:r>
              <a:rPr lang="ru-RU" dirty="0"/>
              <a:t>исследования дают основание сделать вывод о том, что образовательная модель В.Ф. Шаталова соответствует всем критериям технологичности учебно-воспитательного процесса и является, таким образом, эффективной технологией интенсивного обучения, отвечающей всем требованиям, предъявляемым к современному образованию.</a:t>
            </a:r>
          </a:p>
        </p:txBody>
      </p:sp>
    </p:spTree>
    <p:extLst>
      <p:ext uri="{BB962C8B-B14F-4D97-AF65-F5344CB8AC3E}">
        <p14:creationId xmlns:p14="http://schemas.microsoft.com/office/powerpoint/2010/main" val="19869566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0" y="2714620"/>
            <a:ext cx="7498080" cy="1143000"/>
          </a:xfrm>
        </p:spPr>
        <p:txBody>
          <a:bodyPr>
            <a:noAutofit/>
          </a:bodyPr>
          <a:lstStyle/>
          <a:p>
            <a:r>
              <a:rPr lang="ru-RU" sz="8800" dirty="0" smtClean="0">
                <a:latin typeface="Times New Roman" pitchFamily="18" charset="0"/>
                <a:cs typeface="Times New Roman" pitchFamily="18" charset="0"/>
              </a:rPr>
              <a:t>Спасибо за внимание</a:t>
            </a:r>
            <a:endParaRPr lang="ru-RU" sz="8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455368" y="0"/>
            <a:ext cx="5688632" cy="6858000"/>
          </a:xfrm>
        </p:spPr>
        <p:txBody>
          <a:bodyPr>
            <a:normAutofit fontScale="55000" lnSpcReduction="20000"/>
          </a:bodyPr>
          <a:lstStyle/>
          <a:p>
            <a:pPr marL="0" indent="176213" algn="just">
              <a:buNone/>
            </a:pPr>
            <a:r>
              <a:rPr lang="ru-RU" sz="4000" dirty="0"/>
              <a:t>Виктор Фёдорович начал работать учителем физики и математики в родном Донецке после окончания пединститута, в 26 лет стал директором школы. </a:t>
            </a:r>
            <a:endParaRPr lang="ru-RU" sz="4000" dirty="0" smtClean="0"/>
          </a:p>
          <a:p>
            <a:pPr marL="0" indent="176213" algn="just">
              <a:buNone/>
            </a:pPr>
            <a:r>
              <a:rPr lang="ru-RU" sz="4000" dirty="0" smtClean="0"/>
              <a:t>Через </a:t>
            </a:r>
            <a:r>
              <a:rPr lang="ru-RU" sz="4000" dirty="0"/>
              <a:t>несколько лет создал весьма эффективную систему обучения географии. Затем перевёл на новую методическую основу алгебру, геометрию, физику, астрономию, историю, показав универсальный характер системы. Годовой курс дети изучали за несколько недель. Исчезли двойки, жалобы родителей, прогулы, второгодничество.</a:t>
            </a:r>
          </a:p>
          <a:p>
            <a:pPr marL="0" indent="176213" algn="just">
              <a:buNone/>
            </a:pPr>
            <a:r>
              <a:rPr lang="ru-RU" sz="4000" dirty="0" smtClean="0"/>
              <a:t>В </a:t>
            </a:r>
            <a:r>
              <a:rPr lang="ru-RU" sz="4000" dirty="0"/>
              <a:t>1987 году стал заведующим лаборатории проблем интенсификации учебно-воспитательного процесса в НИИ содержания и методов обучения академии педагогических наук СССР в Донецке.</a:t>
            </a:r>
          </a:p>
          <a:p>
            <a:pPr marL="0" indent="176213" algn="just">
              <a:buNone/>
            </a:pPr>
            <a:r>
              <a:rPr lang="ru-RU" sz="4000" dirty="0"/>
              <a:t>Педагогический стаж - 53 года, из них 40 лет - исследования и эксперименты. </a:t>
            </a:r>
          </a:p>
          <a:p>
            <a:pPr marL="0" indent="176213" algn="just">
              <a:buNone/>
            </a:pPr>
            <a:r>
              <a:rPr lang="ru-RU" sz="4000" dirty="0"/>
              <a:t>Живёт в Донецке. </a:t>
            </a:r>
          </a:p>
          <a:p>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3240360" cy="2520280"/>
          </a:xfrm>
          <a:prstGeom prst="rect">
            <a:avLst/>
          </a:prstGeom>
        </p:spPr>
      </p:pic>
    </p:spTree>
    <p:extLst>
      <p:ext uri="{BB962C8B-B14F-4D97-AF65-F5344CB8AC3E}">
        <p14:creationId xmlns:p14="http://schemas.microsoft.com/office/powerpoint/2010/main" val="2038235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1760" y="188640"/>
            <a:ext cx="4824536" cy="792088"/>
          </a:xfrm>
        </p:spPr>
        <p:txBody>
          <a:bodyPr>
            <a:normAutofit/>
          </a:bodyPr>
          <a:lstStyle/>
          <a:p>
            <a:pPr algn="ctr"/>
            <a:r>
              <a:rPr lang="ru-RU" dirty="0">
                <a:solidFill>
                  <a:schemeClr val="accent2">
                    <a:lumMod val="75000"/>
                  </a:schemeClr>
                </a:solidFill>
                <a:latin typeface="+mn-lt"/>
              </a:rPr>
              <a:t>Титулы, награды	</a:t>
            </a:r>
          </a:p>
        </p:txBody>
      </p:sp>
      <p:sp>
        <p:nvSpPr>
          <p:cNvPr id="3" name="Объект 2"/>
          <p:cNvSpPr>
            <a:spLocks noGrp="1"/>
          </p:cNvSpPr>
          <p:nvPr>
            <p:ph idx="1"/>
          </p:nvPr>
        </p:nvSpPr>
        <p:spPr>
          <a:xfrm>
            <a:off x="1007096" y="1052736"/>
            <a:ext cx="8136904" cy="1728191"/>
          </a:xfrm>
        </p:spPr>
        <p:txBody>
          <a:bodyPr>
            <a:normAutofit fontScale="92500" lnSpcReduction="20000"/>
          </a:bodyPr>
          <a:lstStyle/>
          <a:p>
            <a:pPr marL="80963" indent="188913" algn="just">
              <a:buNone/>
            </a:pPr>
            <a:r>
              <a:rPr lang="ru-RU" sz="2600" dirty="0" smtClean="0"/>
              <a:t>Народный </a:t>
            </a:r>
            <a:r>
              <a:rPr lang="ru-RU" sz="2600" dirty="0"/>
              <a:t>учитель СССР, заслуженный учитель Украины, Почетный президент итальянской литературно-исторической ассоциации Данте Алигьери,  кавалер ордена Николая Чудотворца за приумножение добра на земле, лауреат нескольких международных премий.</a:t>
            </a:r>
          </a:p>
          <a:p>
            <a:endParaRPr lang="ru-RU" dirty="0"/>
          </a:p>
        </p:txBody>
      </p:sp>
      <p:sp>
        <p:nvSpPr>
          <p:cNvPr id="5" name="Прямоугольник 4"/>
          <p:cNvSpPr/>
          <p:nvPr/>
        </p:nvSpPr>
        <p:spPr>
          <a:xfrm>
            <a:off x="3203848" y="3212976"/>
            <a:ext cx="5940152" cy="3046988"/>
          </a:xfrm>
          <a:prstGeom prst="rect">
            <a:avLst/>
          </a:prstGeom>
        </p:spPr>
        <p:txBody>
          <a:bodyPr wrap="square">
            <a:spAutoFit/>
          </a:bodyPr>
          <a:lstStyle/>
          <a:p>
            <a:pPr indent="176213"/>
            <a:r>
              <a:rPr lang="ru-RU" sz="2400" dirty="0"/>
              <a:t>Автор системы обучения с использованием опорных сигналов. В этой системе учебный материал представлен в </a:t>
            </a:r>
            <a:r>
              <a:rPr lang="ru-RU" sz="2400" dirty="0" err="1" smtClean="0"/>
              <a:t>вербально-графической</a:t>
            </a:r>
            <a:r>
              <a:rPr lang="ru-RU" sz="2400" dirty="0" smtClean="0"/>
              <a:t> форме взаимосвязанных </a:t>
            </a:r>
            <a:r>
              <a:rPr lang="ru-RU" sz="2400" dirty="0"/>
              <a:t>ключевых слов, условных знаков, рисунков и формул с кратким выводом.  Использует педагогику сотрудничества, игровые формы занятий.</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83066"/>
            <a:ext cx="2517559" cy="3574934"/>
          </a:xfrm>
          <a:prstGeom prst="rect">
            <a:avLst/>
          </a:prstGeom>
        </p:spPr>
      </p:pic>
    </p:spTree>
    <p:extLst>
      <p:ext uri="{BB962C8B-B14F-4D97-AF65-F5344CB8AC3E}">
        <p14:creationId xmlns:p14="http://schemas.microsoft.com/office/powerpoint/2010/main" val="54045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44824"/>
            <a:ext cx="8229600" cy="1143000"/>
          </a:xfrm>
        </p:spPr>
        <p:txBody>
          <a:bodyPr>
            <a:normAutofit fontScale="90000"/>
          </a:bodyPr>
          <a:lstStyle/>
          <a:p>
            <a:pPr algn="ctr"/>
            <a:r>
              <a:rPr lang="ru-RU" dirty="0"/>
              <a:t>Методы и формы </a:t>
            </a:r>
            <a:br>
              <a:rPr lang="ru-RU" dirty="0"/>
            </a:br>
            <a:r>
              <a:rPr lang="ru-RU" dirty="0" smtClean="0"/>
              <a:t>взаимодействия </a:t>
            </a:r>
            <a:r>
              <a:rPr lang="ru-RU" dirty="0"/>
              <a:t>с </a:t>
            </a:r>
            <a:r>
              <a:rPr lang="ru-RU" dirty="0" smtClean="0"/>
              <a:t>обучаемыми</a:t>
            </a:r>
            <a:endParaRPr lang="ru-RU" dirty="0"/>
          </a:p>
        </p:txBody>
      </p:sp>
      <p:pic>
        <p:nvPicPr>
          <p:cNvPr id="3" name="Picture 2" descr="C:\Users\Gural\Downloads\Новая папка\shatalov_vikto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3256535"/>
            <a:ext cx="2483768" cy="3601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53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35596" y="332657"/>
            <a:ext cx="7884876" cy="3024336"/>
          </a:xfrm>
        </p:spPr>
        <p:txBody>
          <a:bodyPr>
            <a:normAutofit fontScale="77500" lnSpcReduction="20000"/>
          </a:bodyPr>
          <a:lstStyle/>
          <a:p>
            <a:pPr marL="80963" indent="188913" algn="just">
              <a:buNone/>
            </a:pPr>
            <a:r>
              <a:rPr lang="ru-RU" dirty="0"/>
              <a:t>Главное в методе Шаталова </a:t>
            </a:r>
            <a:r>
              <a:rPr lang="ru-RU" dirty="0" smtClean="0"/>
              <a:t>- </a:t>
            </a:r>
            <a:r>
              <a:rPr lang="ru-RU" dirty="0"/>
              <a:t>конспект. Конспект </a:t>
            </a:r>
            <a:r>
              <a:rPr lang="ru-RU" dirty="0" smtClean="0"/>
              <a:t>- </a:t>
            </a:r>
            <a:r>
              <a:rPr lang="ru-RU" dirty="0"/>
              <a:t>результат огромной работы учителя. На страничке </a:t>
            </a:r>
            <a:r>
              <a:rPr lang="ru-RU" dirty="0" smtClean="0"/>
              <a:t>- </a:t>
            </a:r>
            <a:r>
              <a:rPr lang="ru-RU" dirty="0"/>
              <a:t>короткие ключевые фразы, отдельные слова с восклицаниями, математические выкладки, цифры, которые надо запомнить. </a:t>
            </a:r>
            <a:endParaRPr lang="ru-RU" dirty="0" smtClean="0"/>
          </a:p>
          <a:p>
            <a:pPr marL="80963" indent="188913" algn="just">
              <a:buNone/>
            </a:pPr>
            <a:r>
              <a:rPr lang="ru-RU" dirty="0" smtClean="0"/>
              <a:t>Расположение </a:t>
            </a:r>
            <a:r>
              <a:rPr lang="ru-RU" dirty="0"/>
              <a:t>материала, рамка, стрелка, цвет, выделяющий главное, </a:t>
            </a:r>
            <a:r>
              <a:rPr lang="ru-RU" dirty="0" smtClean="0"/>
              <a:t>- </a:t>
            </a:r>
            <a:r>
              <a:rPr lang="ru-RU" dirty="0"/>
              <a:t>все это строго продумано и составляет основу для двадцатиминутного рассказа, алгоритм рассуждения.  </a:t>
            </a:r>
            <a:endParaRPr lang="ru-RU" dirty="0" smtClean="0"/>
          </a:p>
        </p:txBody>
      </p:sp>
      <p:sp>
        <p:nvSpPr>
          <p:cNvPr id="4" name="Прямоугольник 3"/>
          <p:cNvSpPr/>
          <p:nvPr/>
        </p:nvSpPr>
        <p:spPr>
          <a:xfrm>
            <a:off x="4572000" y="3501008"/>
            <a:ext cx="4248472" cy="2462213"/>
          </a:xfrm>
          <a:prstGeom prst="rect">
            <a:avLst/>
          </a:prstGeom>
        </p:spPr>
        <p:txBody>
          <a:bodyPr wrap="square">
            <a:spAutoFit/>
          </a:bodyPr>
          <a:lstStyle/>
          <a:p>
            <a:pPr algn="just"/>
            <a:r>
              <a:rPr lang="ru-RU" dirty="0"/>
              <a:t> </a:t>
            </a:r>
            <a:r>
              <a:rPr lang="ru-RU" sz="2200" dirty="0" smtClean="0"/>
              <a:t>Шаталов как бы материализует передаваемое знание в конспекте. «Нужно только, - говорит он, - чтобы рассказ учителя и его записи на доске идеально совпадали с конспектом»</a:t>
            </a:r>
            <a:endParaRPr lang="ru-RU" sz="2200"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17032"/>
            <a:ext cx="4187958" cy="3140968"/>
          </a:xfrm>
          <a:prstGeom prst="rect">
            <a:avLst/>
          </a:prstGeom>
        </p:spPr>
      </p:pic>
    </p:spTree>
    <p:extLst>
      <p:ext uri="{BB962C8B-B14F-4D97-AF65-F5344CB8AC3E}">
        <p14:creationId xmlns:p14="http://schemas.microsoft.com/office/powerpoint/2010/main" val="2872991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7848" y="476672"/>
            <a:ext cx="8146152" cy="1224136"/>
          </a:xfrm>
        </p:spPr>
        <p:txBody>
          <a:bodyPr>
            <a:normAutofit fontScale="90000"/>
          </a:bodyPr>
          <a:lstStyle/>
          <a:p>
            <a:pPr algn="ctr"/>
            <a:r>
              <a:rPr lang="ru-RU" dirty="0"/>
              <a:t>5 основных методических </a:t>
            </a:r>
            <a:r>
              <a:rPr lang="ru-RU" dirty="0" smtClean="0"/>
              <a:t>элементов </a:t>
            </a:r>
            <a:endParaRPr lang="ru-RU" dirty="0"/>
          </a:p>
        </p:txBody>
      </p:sp>
      <p:sp>
        <p:nvSpPr>
          <p:cNvPr id="3" name="Объект 2"/>
          <p:cNvSpPr>
            <a:spLocks noGrp="1"/>
          </p:cNvSpPr>
          <p:nvPr>
            <p:ph idx="1"/>
          </p:nvPr>
        </p:nvSpPr>
        <p:spPr>
          <a:xfrm>
            <a:off x="1403648" y="1772816"/>
            <a:ext cx="7024824" cy="3709392"/>
          </a:xfrm>
        </p:spPr>
        <p:txBody>
          <a:bodyPr/>
          <a:lstStyle/>
          <a:p>
            <a:pPr marL="82296" indent="0">
              <a:buNone/>
            </a:pPr>
            <a:r>
              <a:rPr lang="ru-RU" dirty="0" smtClean="0"/>
              <a:t>1</a:t>
            </a:r>
            <a:r>
              <a:rPr lang="ru-RU" dirty="0"/>
              <a:t>)	Опорные сигналы</a:t>
            </a:r>
          </a:p>
          <a:p>
            <a:pPr marL="82296" indent="0">
              <a:buNone/>
            </a:pPr>
            <a:r>
              <a:rPr lang="ru-RU" dirty="0"/>
              <a:t>2)	Решение задач</a:t>
            </a:r>
          </a:p>
          <a:p>
            <a:pPr marL="82296" indent="0">
              <a:buNone/>
            </a:pPr>
            <a:r>
              <a:rPr lang="ru-RU" dirty="0"/>
              <a:t>3)	Контроль</a:t>
            </a:r>
          </a:p>
          <a:p>
            <a:pPr marL="82296" indent="0">
              <a:buNone/>
            </a:pPr>
            <a:r>
              <a:rPr lang="ru-RU" dirty="0"/>
              <a:t>4)	Повторение</a:t>
            </a:r>
          </a:p>
          <a:p>
            <a:pPr marL="82296" indent="0">
              <a:buNone/>
            </a:pPr>
            <a:r>
              <a:rPr lang="ru-RU" dirty="0"/>
              <a:t>5)	Спорт</a:t>
            </a:r>
          </a:p>
          <a:p>
            <a:endParaRPr lang="ru-RU" dirty="0"/>
          </a:p>
        </p:txBody>
      </p:sp>
    </p:spTree>
    <p:extLst>
      <p:ext uri="{BB962C8B-B14F-4D97-AF65-F5344CB8AC3E}">
        <p14:creationId xmlns:p14="http://schemas.microsoft.com/office/powerpoint/2010/main" val="26758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71600" y="404664"/>
            <a:ext cx="8172400" cy="6453336"/>
          </a:xfrm>
        </p:spPr>
        <p:txBody>
          <a:bodyPr>
            <a:normAutofit fontScale="77500" lnSpcReduction="20000"/>
          </a:bodyPr>
          <a:lstStyle/>
          <a:p>
            <a:pPr marL="80963" indent="282575">
              <a:buNone/>
            </a:pPr>
            <a:r>
              <a:rPr lang="ru-RU" sz="4200" dirty="0"/>
              <a:t>Так, стоит сделать упор на изучении только теории с помощью опорных сигналов, как развитие продуктивного мышления, не подкрепленное самостоятельной творческой деятельностью при решении задач и упражнений различной сложности, будет подменено механической работой памяти. </a:t>
            </a:r>
            <a:endParaRPr lang="ru-RU" sz="4200" dirty="0" smtClean="0"/>
          </a:p>
          <a:p>
            <a:pPr marL="80963" indent="282575">
              <a:buNone/>
            </a:pPr>
            <a:endParaRPr lang="ru-RU" sz="4200" dirty="0" smtClean="0"/>
          </a:p>
          <a:p>
            <a:pPr marL="80963" indent="282575">
              <a:buNone/>
            </a:pPr>
            <a:r>
              <a:rPr lang="ru-RU" sz="4200" dirty="0" smtClean="0"/>
              <a:t>Точно </a:t>
            </a:r>
            <a:r>
              <a:rPr lang="ru-RU" sz="4200" dirty="0"/>
              <a:t>так же увлечение решением задач или репродуктивным повторением не позволит реализовать все возможности экспериментальной методики, в том числе развивающие и воспитательные. </a:t>
            </a:r>
            <a:endParaRPr lang="ru-RU" sz="4200" dirty="0" smtClean="0"/>
          </a:p>
          <a:p>
            <a:endParaRPr lang="ru-RU" dirty="0"/>
          </a:p>
        </p:txBody>
      </p:sp>
    </p:spTree>
    <p:extLst>
      <p:ext uri="{BB962C8B-B14F-4D97-AF65-F5344CB8AC3E}">
        <p14:creationId xmlns:p14="http://schemas.microsoft.com/office/powerpoint/2010/main" val="90538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154</TotalTime>
  <Words>1442</Words>
  <Application>Microsoft Office PowerPoint</Application>
  <PresentationFormat>Экран (4:3)</PresentationFormat>
  <Paragraphs>98</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Солнцестояние</vt:lpstr>
      <vt:lpstr>Педагогическая система Виктора Федоровича Шаталова</vt:lpstr>
      <vt:lpstr>Творческая биография</vt:lpstr>
      <vt:lpstr>Презентация PowerPoint</vt:lpstr>
      <vt:lpstr>Презентация PowerPoint</vt:lpstr>
      <vt:lpstr>Титулы, награды </vt:lpstr>
      <vt:lpstr>Методы и формы  взаимодействия с обучаемыми</vt:lpstr>
      <vt:lpstr>Презентация PowerPoint</vt:lpstr>
      <vt:lpstr>5 основных методических элементов </vt:lpstr>
      <vt:lpstr>Презентация PowerPoint</vt:lpstr>
      <vt:lpstr>Презентация PowerPoint</vt:lpstr>
      <vt:lpstr>Презентация PowerPoint</vt:lpstr>
      <vt:lpstr>Презентация PowerPoint</vt:lpstr>
      <vt:lpstr>В.Ф. Шаталов разработал в своей методической системе 7 принципов, часть из которых он творчески заимствовал у Л.В. Занкова:</vt:lpstr>
      <vt:lpstr>Отличительные признаки педагогической системы </vt:lpstr>
      <vt:lpstr>Отличительные признаки педагогической системы </vt:lpstr>
      <vt:lpstr>Система опорных сигналов (1/2) </vt:lpstr>
      <vt:lpstr>Система опорных сигналов (2/2) </vt:lpstr>
      <vt:lpstr>Учет и оценивание знаний (1/2) </vt:lpstr>
      <vt:lpstr>Учет и оценивание знаний (2/2) </vt:lpstr>
      <vt:lpstr>Спорт</vt:lpstr>
      <vt:lpstr>Повторение</vt:lpstr>
      <vt:lpstr>Повторение</vt:lpstr>
      <vt:lpstr>Презентация PowerPoint</vt:lpstr>
      <vt:lpstr>Основные методы обучения</vt:lpstr>
      <vt:lpstr>Основные методы обучения</vt:lpstr>
      <vt:lpstr>Презентация PowerPoint</vt:lpstr>
      <vt:lpstr>Основные труды</vt:lpstr>
      <vt:lpstr>Основные труды</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Творческая Биография</dc:title>
  <dc:creator>User</dc:creator>
  <cp:lastModifiedBy>ASUS</cp:lastModifiedBy>
  <cp:revision>29</cp:revision>
  <dcterms:created xsi:type="dcterms:W3CDTF">2011-10-21T18:47:54Z</dcterms:created>
  <dcterms:modified xsi:type="dcterms:W3CDTF">2016-01-09T08:37:26Z</dcterms:modified>
</cp:coreProperties>
</file>