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68" d="100"/>
          <a:sy n="68" d="100"/>
        </p:scale>
        <p:origin x="-486" y="-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1/4/2016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1/4/2016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1/4/2016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1/4/2016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1/4/2016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1/4/2016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1/4/2016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1/4/2016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1/4/2016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1/4/2016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1/4/2016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1/4/2016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1/4/2016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1/4/2016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1/4/2016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dirty="0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1/4/2016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157"/>
            <a:ext cx="2356674" cy="6853096"/>
            <a:chOff x="6627813" y="195610"/>
            <a:chExt cx="1952625" cy="5678141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5610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1/4/2016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58" r:id="rId15"/>
    <p:sldLayoutId id="2147483659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2">
              <a:lumMod val="7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395468" y="235040"/>
            <a:ext cx="11138846" cy="5392037"/>
          </a:xfrm>
        </p:spPr>
        <p:txBody>
          <a:bodyPr>
            <a:normAutofit/>
          </a:bodyPr>
          <a:lstStyle/>
          <a:p>
            <a:pPr algn="ctr"/>
            <a:r>
              <a:rPr lang="ru-RU" dirty="0" smtClean="0"/>
              <a:t> </a:t>
            </a:r>
            <a:r>
              <a:rPr lang="ru-RU" b="1" dirty="0" smtClean="0"/>
              <a:t>Воспитание и обучение в Киевской Руси </a:t>
            </a: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441606" y="4172072"/>
            <a:ext cx="5578162" cy="1533269"/>
          </a:xfrm>
        </p:spPr>
        <p:txBody>
          <a:bodyPr>
            <a:normAutofit/>
          </a:bodyPr>
          <a:lstStyle/>
          <a:p>
            <a:pPr algn="ctr"/>
            <a:r>
              <a:rPr lang="ru-RU" sz="2000" b="1" dirty="0" smtClean="0">
                <a:solidFill>
                  <a:srgbClr val="C00000"/>
                </a:solidFill>
              </a:rPr>
              <a:t> </a:t>
            </a:r>
            <a:r>
              <a:rPr lang="ru-RU" sz="2000" b="1" dirty="0">
                <a:solidFill>
                  <a:srgbClr val="C00000"/>
                </a:solidFill>
                <a:ea typeface="+mj-ea"/>
                <a:cs typeface="+mj-cs"/>
              </a:rPr>
              <a:t>Базалий Р.В. – </a:t>
            </a:r>
            <a:r>
              <a:rPr lang="ru-RU" sz="2000" b="1" dirty="0" smtClean="0">
                <a:solidFill>
                  <a:srgbClr val="C00000"/>
                </a:solidFill>
                <a:ea typeface="+mj-ea"/>
                <a:cs typeface="+mj-cs"/>
              </a:rPr>
              <a:t>доцент </a:t>
            </a:r>
            <a:r>
              <a:rPr lang="ru-RU" sz="2000" b="1" dirty="0">
                <a:solidFill>
                  <a:srgbClr val="C00000"/>
                </a:solidFill>
                <a:ea typeface="+mj-ea"/>
                <a:cs typeface="+mj-cs"/>
              </a:rPr>
              <a:t>кафедры </a:t>
            </a:r>
            <a:r>
              <a:rPr lang="ru-RU" sz="2000" b="1" dirty="0" err="1">
                <a:solidFill>
                  <a:srgbClr val="C00000"/>
                </a:solidFill>
                <a:ea typeface="+mj-ea"/>
                <a:cs typeface="+mj-cs"/>
              </a:rPr>
              <a:t>ТиМПО</a:t>
            </a:r>
            <a:r>
              <a:rPr lang="ru-RU" sz="2000" b="1">
                <a:solidFill>
                  <a:srgbClr val="C00000"/>
                </a:solidFill>
                <a:ea typeface="+mj-ea"/>
                <a:cs typeface="+mj-cs"/>
              </a:rPr>
              <a:t>, </a:t>
            </a:r>
            <a:r>
              <a:rPr lang="ru-RU" sz="2000" b="1" smtClean="0">
                <a:solidFill>
                  <a:srgbClr val="C00000"/>
                </a:solidFill>
                <a:ea typeface="+mj-ea"/>
                <a:cs typeface="+mj-cs"/>
              </a:rPr>
              <a:t>    канд.пед.наук</a:t>
            </a:r>
            <a:endParaRPr lang="ru-RU" sz="2000" b="1" dirty="0">
              <a:solidFill>
                <a:srgbClr val="C0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321143" y="5911403"/>
            <a:ext cx="22409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0923" y="3188244"/>
            <a:ext cx="3503656" cy="294448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7325366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623297" y="420709"/>
            <a:ext cx="7739644" cy="618615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dirty="0"/>
              <a:t>Школы учения книжного носили элитарный характер,</a:t>
            </a:r>
          </a:p>
          <a:p>
            <a:pPr marL="0" indent="0">
              <a:buNone/>
            </a:pPr>
            <a:r>
              <a:rPr lang="ru-RU" dirty="0"/>
              <a:t>учениками обычно были дети представителей высших</a:t>
            </a:r>
          </a:p>
          <a:p>
            <a:pPr marL="0" indent="0">
              <a:buNone/>
            </a:pPr>
            <a:r>
              <a:rPr lang="ru-RU" dirty="0"/>
              <a:t>сословий. Начальное обучение осуществляли мастера</a:t>
            </a:r>
          </a:p>
          <a:p>
            <a:pPr marL="0" indent="0">
              <a:buNone/>
            </a:pPr>
            <a:r>
              <a:rPr lang="ru-RU" dirty="0"/>
              <a:t>грамоты. Они обучали чтению, письму и счету подобно</a:t>
            </a:r>
          </a:p>
          <a:p>
            <a:pPr marL="0" indent="0">
              <a:buNone/>
            </a:pPr>
            <a:r>
              <a:rPr lang="ru-RU" dirty="0"/>
              <a:t>тому, как мастера учили подмастерьев профессии. Обучение</a:t>
            </a:r>
          </a:p>
          <a:p>
            <a:pPr marL="0" indent="0">
              <a:buNone/>
            </a:pPr>
            <a:r>
              <a:rPr lang="ru-RU" dirty="0"/>
              <a:t>велось в индивидуальной форме. Дети сидели вместе, но с</a:t>
            </a:r>
          </a:p>
          <a:p>
            <a:pPr marL="0" indent="0">
              <a:buNone/>
            </a:pPr>
            <a:r>
              <a:rPr lang="ru-RU" dirty="0"/>
              <a:t>каждым учеником учитель занимался отдельно. Как</a:t>
            </a:r>
          </a:p>
          <a:p>
            <a:pPr marL="0" indent="0">
              <a:buNone/>
            </a:pPr>
            <a:r>
              <a:rPr lang="ru-RU" dirty="0"/>
              <a:t>правило, ребенок начинал учиться с семи лет. Родители за</a:t>
            </a:r>
          </a:p>
          <a:p>
            <a:pPr marL="0" indent="0">
              <a:buNone/>
            </a:pPr>
            <a:r>
              <a:rPr lang="ru-RU" dirty="0"/>
              <a:t>обучение платили (давали «мзду»).</a:t>
            </a:r>
          </a:p>
          <a:p>
            <a:pPr marL="0" indent="0">
              <a:buNone/>
            </a:pPr>
            <a:r>
              <a:rPr lang="ru-RU" dirty="0"/>
              <a:t>Учение книжное давало элементарное и повышенное</a:t>
            </a:r>
          </a:p>
          <a:p>
            <a:pPr marL="0" indent="0">
              <a:buNone/>
            </a:pPr>
            <a:r>
              <a:rPr lang="ru-RU" dirty="0"/>
              <a:t>образование. Наряду с чтением, письмом и счетом ученики</a:t>
            </a:r>
          </a:p>
          <a:p>
            <a:pPr marL="0" indent="0">
              <a:buNone/>
            </a:pPr>
            <a:r>
              <a:rPr lang="ru-RU" dirty="0"/>
              <a:t>получали некоторые сведения из математики, истории</a:t>
            </a:r>
          </a:p>
          <a:p>
            <a:pPr marL="0" indent="0">
              <a:buNone/>
            </a:pPr>
            <a:r>
              <a:rPr lang="ru-RU" dirty="0"/>
              <a:t>различных стран, а также сведения о природе (флоре и</a:t>
            </a:r>
          </a:p>
          <a:p>
            <a:pPr marL="0" indent="0">
              <a:buNone/>
            </a:pPr>
            <a:r>
              <a:rPr lang="ru-RU" dirty="0"/>
              <a:t>фауне).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70792" y="2691536"/>
            <a:ext cx="3309591" cy="164449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4828587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310648" y="227526"/>
            <a:ext cx="5618968" cy="6405094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dirty="0"/>
              <a:t>Несмотря на активное распространение</a:t>
            </a:r>
          </a:p>
          <a:p>
            <a:pPr marL="0" indent="0">
              <a:buNone/>
            </a:pPr>
            <a:r>
              <a:rPr lang="ru-RU" dirty="0"/>
              <a:t>новой религии на Руси, по-прежнему</a:t>
            </a:r>
          </a:p>
          <a:p>
            <a:pPr marL="0" indent="0">
              <a:buNone/>
            </a:pPr>
            <a:r>
              <a:rPr lang="ru-RU" dirty="0"/>
              <a:t>сильным оставалось влияние язычества.</a:t>
            </a:r>
          </a:p>
          <a:p>
            <a:pPr marL="0" indent="0">
              <a:buNone/>
            </a:pPr>
            <a:r>
              <a:rPr lang="ru-RU" dirty="0"/>
              <a:t>Смешение язычества и христианства</a:t>
            </a:r>
          </a:p>
          <a:p>
            <a:pPr marL="0" indent="0">
              <a:buNone/>
            </a:pPr>
            <a:r>
              <a:rPr lang="ru-RU" dirty="0"/>
              <a:t>наложило неизгладимый отпечаток на</a:t>
            </a:r>
          </a:p>
          <a:p>
            <a:pPr marL="0" indent="0">
              <a:buNone/>
            </a:pPr>
            <a:r>
              <a:rPr lang="ru-RU" dirty="0"/>
              <a:t>психологию и мироощущение русичей.</a:t>
            </a:r>
          </a:p>
          <a:p>
            <a:pPr marL="0" indent="0">
              <a:buNone/>
            </a:pPr>
            <a:r>
              <a:rPr lang="ru-RU" dirty="0"/>
              <a:t>Возник сплав мифологического</a:t>
            </a:r>
          </a:p>
          <a:p>
            <a:pPr marL="0" indent="0">
              <a:buNone/>
            </a:pPr>
            <a:r>
              <a:rPr lang="ru-RU" dirty="0"/>
              <a:t>сознания и культа бога-человека.</a:t>
            </a:r>
          </a:p>
          <a:p>
            <a:pPr marL="0" indent="0">
              <a:buNone/>
            </a:pPr>
            <a:r>
              <a:rPr lang="ru-RU" dirty="0"/>
              <a:t>Христианская идея единого Бога, отца и</a:t>
            </a:r>
          </a:p>
          <a:p>
            <a:pPr marL="0" indent="0">
              <a:buNone/>
            </a:pPr>
            <a:r>
              <a:rPr lang="ru-RU" dirty="0"/>
              <a:t>заступника соответствовала</a:t>
            </a:r>
          </a:p>
          <a:p>
            <a:pPr marL="0" indent="0">
              <a:buNone/>
            </a:pPr>
            <a:r>
              <a:rPr lang="ru-RU" dirty="0"/>
              <a:t>родоплеменному устройству восточных</a:t>
            </a:r>
          </a:p>
          <a:p>
            <a:pPr marL="0" indent="0">
              <a:buNone/>
            </a:pPr>
            <a:r>
              <a:rPr lang="ru-RU" dirty="0"/>
              <a:t>славян. Идея самопожертвования</a:t>
            </a:r>
          </a:p>
          <a:p>
            <a:pPr marL="0" indent="0">
              <a:buNone/>
            </a:pPr>
            <a:r>
              <a:rPr lang="ru-RU" dirty="0"/>
              <a:t>Христа ради человеческого рода легла</a:t>
            </a:r>
          </a:p>
          <a:p>
            <a:pPr marL="0" indent="0">
              <a:buNone/>
            </a:pPr>
            <a:r>
              <a:rPr lang="ru-RU" dirty="0"/>
              <a:t>на благодатную почву нравственных</a:t>
            </a:r>
          </a:p>
          <a:p>
            <a:pPr marL="0" indent="0">
              <a:buNone/>
            </a:pPr>
            <a:r>
              <a:rPr lang="ru-RU" dirty="0"/>
              <a:t>установок восточных славян о</a:t>
            </a:r>
          </a:p>
          <a:p>
            <a:pPr marL="0" indent="0">
              <a:buNone/>
            </a:pPr>
            <a:r>
              <a:rPr lang="ru-RU" dirty="0"/>
              <a:t>жертвенности отдельной личности во</a:t>
            </a:r>
          </a:p>
          <a:p>
            <a:pPr marL="0" indent="0">
              <a:buNone/>
            </a:pPr>
            <a:r>
              <a:rPr lang="ru-RU" dirty="0"/>
              <a:t>имя семьи, общины и племени.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75402" y="380851"/>
            <a:ext cx="3939406" cy="559494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003397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/>
              <a:t>Важные сведения о воспитательных идеалах Древней Руси</a:t>
            </a:r>
          </a:p>
          <a:p>
            <a:pPr marL="0" indent="0">
              <a:buNone/>
            </a:pPr>
            <a:r>
              <a:rPr lang="ru-RU" dirty="0"/>
              <a:t>содержат Поучения Иоанна Златоуста, Поучение</a:t>
            </a:r>
          </a:p>
          <a:p>
            <a:pPr marL="0" indent="0">
              <a:buNone/>
            </a:pPr>
            <a:r>
              <a:rPr lang="ru-RU" dirty="0"/>
              <a:t>Владимира Мономаха детям, Моление Даниила</a:t>
            </a:r>
          </a:p>
          <a:p>
            <a:pPr marL="0" indent="0">
              <a:buNone/>
            </a:pPr>
            <a:r>
              <a:rPr lang="ru-RU" dirty="0"/>
              <a:t>Заточника и др</a:t>
            </a:r>
            <a:r>
              <a:rPr lang="ru-RU" dirty="0" smtClean="0"/>
              <a:t>.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sz="2000" b="1" dirty="0" smtClean="0"/>
              <a:t>«…что умеете хорошо, то не забывайте, а чего не умеете, тому учитесь»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sz="2000" b="1" dirty="0" smtClean="0"/>
              <a:t>«Леность ведь всему худому мать».</a:t>
            </a:r>
          </a:p>
          <a:p>
            <a:pPr marL="0" indent="0">
              <a:buNone/>
            </a:pPr>
            <a:r>
              <a:rPr lang="ru-RU" sz="2000" b="1" dirty="0"/>
              <a:t> </a:t>
            </a:r>
            <a:r>
              <a:rPr lang="ru-RU" sz="2000" b="1" dirty="0" smtClean="0"/>
              <a:t>Поучение Владимира Монамаха,1117г. </a:t>
            </a:r>
            <a:endParaRPr lang="ru-RU" sz="2000" b="1" dirty="0"/>
          </a:p>
        </p:txBody>
      </p:sp>
    </p:spTree>
    <p:extLst>
      <p:ext uri="{BB962C8B-B14F-4D97-AF65-F5344CB8AC3E}">
        <p14:creationId xmlns:p14="http://schemas.microsoft.com/office/powerpoint/2010/main" val="18497847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842237" y="446467"/>
            <a:ext cx="8915400" cy="3777622"/>
          </a:xfrm>
        </p:spPr>
        <p:txBody>
          <a:bodyPr/>
          <a:lstStyle/>
          <a:p>
            <a:pPr marL="0" indent="0">
              <a:buNone/>
            </a:pPr>
            <a:r>
              <a:rPr lang="ru-RU" dirty="0"/>
              <a:t>Особенностью педагогической мысли Древней Руси</a:t>
            </a:r>
          </a:p>
          <a:p>
            <a:pPr marL="0" indent="0">
              <a:buNone/>
            </a:pPr>
            <a:r>
              <a:rPr lang="ru-RU" dirty="0"/>
              <a:t>является понимание человека как обладающего свободой</a:t>
            </a:r>
          </a:p>
          <a:p>
            <a:pPr marL="0" indent="0">
              <a:buNone/>
            </a:pPr>
            <a:r>
              <a:rPr lang="ru-RU" dirty="0"/>
              <a:t>воли, возможностью выбора между добром и злом. Идеалом</a:t>
            </a:r>
          </a:p>
          <a:p>
            <a:pPr marL="0" indent="0">
              <a:buNone/>
            </a:pPr>
            <a:r>
              <a:rPr lang="ru-RU" dirty="0"/>
              <a:t>образованности был человек </a:t>
            </a:r>
            <a:r>
              <a:rPr lang="ru-RU" dirty="0" smtClean="0"/>
              <a:t> мыслящий</a:t>
            </a:r>
            <a:r>
              <a:rPr lang="ru-RU" dirty="0"/>
              <a:t>, добродетельный,</a:t>
            </a:r>
          </a:p>
          <a:p>
            <a:pPr marL="0" indent="0">
              <a:buNone/>
            </a:pPr>
            <a:r>
              <a:rPr lang="ru-RU" dirty="0"/>
              <a:t>милосердный, совестливый, способный к постижению</a:t>
            </a:r>
          </a:p>
          <a:p>
            <a:pPr marL="0" indent="0">
              <a:buNone/>
            </a:pPr>
            <a:r>
              <a:rPr lang="ru-RU" dirty="0"/>
              <a:t>прекрасного, стремящийся личным участием</a:t>
            </a:r>
          </a:p>
          <a:p>
            <a:pPr marL="0" indent="0">
              <a:buNone/>
            </a:pPr>
            <a:r>
              <a:rPr lang="ru-RU" dirty="0"/>
              <a:t>совершенствовать мир и людей. В этом идеале доминирует</a:t>
            </a:r>
          </a:p>
          <a:p>
            <a:pPr marL="0" indent="0">
              <a:buNone/>
            </a:pPr>
            <a:r>
              <a:rPr lang="ru-RU" dirty="0"/>
              <a:t>патриотическое начало (Родина – высшая этическая</a:t>
            </a:r>
          </a:p>
          <a:p>
            <a:pPr marL="0" indent="0">
              <a:buNone/>
            </a:pPr>
            <a:r>
              <a:rPr lang="ru-RU" dirty="0"/>
              <a:t>ценность).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55906" y="3805432"/>
            <a:ext cx="4157039" cy="27563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0872067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968754" y="2246119"/>
            <a:ext cx="9310562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000" b="1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Спасибо за Внимание! </a:t>
            </a:r>
            <a:endParaRPr lang="ru-RU" sz="6000" b="1" dirty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517111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Киевская Русь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86169" y="1438141"/>
            <a:ext cx="8915400" cy="377762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000" dirty="0"/>
              <a:t>Киевская Русь – древнерусское государство, образованное</a:t>
            </a:r>
          </a:p>
          <a:p>
            <a:pPr marL="0" indent="0">
              <a:buNone/>
            </a:pPr>
            <a:r>
              <a:rPr lang="ru-RU" sz="2000" dirty="0"/>
              <a:t>восточными славянами на территории Восточно-</a:t>
            </a:r>
          </a:p>
          <a:p>
            <a:pPr marL="0" indent="0">
              <a:buNone/>
            </a:pPr>
            <a:r>
              <a:rPr lang="ru-RU" sz="2000" dirty="0"/>
              <a:t>Европейской равнины во второй половине IX века (882 г.)</a:t>
            </a:r>
          </a:p>
          <a:p>
            <a:pPr marL="0" indent="0">
              <a:buNone/>
            </a:pPr>
            <a:r>
              <a:rPr lang="ru-RU" sz="2000" dirty="0"/>
              <a:t>Киевский период (X–XIII вв.) занял особое место в истории</a:t>
            </a:r>
          </a:p>
          <a:p>
            <a:pPr marL="0" indent="0">
              <a:buNone/>
            </a:pPr>
            <a:r>
              <a:rPr lang="ru-RU" sz="2000" dirty="0"/>
              <a:t>восточных славян. В данную эпоху произошло не только</a:t>
            </a:r>
          </a:p>
          <a:p>
            <a:pPr marL="0" indent="0">
              <a:buNone/>
            </a:pPr>
            <a:r>
              <a:rPr lang="ru-RU" sz="2000" dirty="0"/>
              <a:t>становление древнерусской государственности, но </a:t>
            </a:r>
            <a:r>
              <a:rPr lang="ru-RU" sz="2000" dirty="0" smtClean="0"/>
              <a:t>и древнерусской </a:t>
            </a:r>
            <a:r>
              <a:rPr lang="ru-RU" sz="2000" dirty="0"/>
              <a:t>народности и культуры в целом. Весьма</a:t>
            </a:r>
          </a:p>
          <a:p>
            <a:pPr marL="0" indent="0">
              <a:buNone/>
            </a:pPr>
            <a:r>
              <a:rPr lang="ru-RU" sz="2000" dirty="0"/>
              <a:t>важным этот период стал и в плане становления</a:t>
            </a:r>
          </a:p>
          <a:p>
            <a:pPr marL="0" indent="0">
              <a:buNone/>
            </a:pPr>
            <a:r>
              <a:rPr lang="ru-RU" sz="2000" dirty="0"/>
              <a:t>отечественного образования.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61576" y="3717825"/>
            <a:ext cx="3556779" cy="23119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95248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09893" y="244699"/>
            <a:ext cx="5306095" cy="6677661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dirty="0"/>
              <a:t>Главным очагом воспитания и</a:t>
            </a:r>
          </a:p>
          <a:p>
            <a:pPr marL="0" indent="0">
              <a:buNone/>
            </a:pPr>
            <a:r>
              <a:rPr lang="ru-RU" dirty="0"/>
              <a:t>обучения для всех сословий</a:t>
            </a:r>
          </a:p>
          <a:p>
            <a:pPr marL="0" indent="0">
              <a:buNone/>
            </a:pPr>
            <a:r>
              <a:rPr lang="ru-RU" dirty="0"/>
              <a:t>Киевской Руси была семья. В</a:t>
            </a:r>
          </a:p>
          <a:p>
            <a:pPr marL="0" indent="0">
              <a:buNone/>
            </a:pPr>
            <a:r>
              <a:rPr lang="ru-RU" dirty="0"/>
              <a:t>семье передавались</a:t>
            </a:r>
          </a:p>
          <a:p>
            <a:pPr marL="0" indent="0">
              <a:buNone/>
            </a:pPr>
            <a:r>
              <a:rPr lang="ru-RU" dirty="0"/>
              <a:t>наследственные знания,</a:t>
            </a:r>
          </a:p>
          <a:p>
            <a:pPr marL="0" indent="0">
              <a:buNone/>
            </a:pPr>
            <a:r>
              <a:rPr lang="ru-RU" dirty="0"/>
              <a:t>навыки ремесел и промыслов.</a:t>
            </a:r>
          </a:p>
          <a:p>
            <a:pPr marL="0" indent="0">
              <a:buNone/>
            </a:pPr>
            <a:r>
              <a:rPr lang="ru-RU" dirty="0"/>
              <a:t>Семья обучала повседневному</a:t>
            </a:r>
          </a:p>
          <a:p>
            <a:pPr marL="0" indent="0">
              <a:buNone/>
            </a:pPr>
            <a:r>
              <a:rPr lang="ru-RU" dirty="0"/>
              <a:t>житию посредством</a:t>
            </a:r>
          </a:p>
          <a:p>
            <a:pPr marL="0" indent="0">
              <a:buNone/>
            </a:pPr>
            <a:r>
              <a:rPr lang="ru-RU" dirty="0"/>
              <a:t>религиозного воспитания,</a:t>
            </a:r>
          </a:p>
          <a:p>
            <a:pPr marL="0" indent="0">
              <a:buNone/>
            </a:pPr>
            <a:r>
              <a:rPr lang="ru-RU" dirty="0"/>
              <a:t>преподавания правил</a:t>
            </a:r>
          </a:p>
          <a:p>
            <a:pPr marL="0" indent="0">
              <a:buNone/>
            </a:pPr>
            <a:r>
              <a:rPr lang="ru-RU" dirty="0"/>
              <a:t>общежития. Семейное</a:t>
            </a:r>
          </a:p>
          <a:p>
            <a:pPr marL="0" indent="0">
              <a:buNone/>
            </a:pPr>
            <a:r>
              <a:rPr lang="ru-RU" dirty="0"/>
              <a:t>воспитание строилось на</a:t>
            </a:r>
          </a:p>
          <a:p>
            <a:pPr marL="0" indent="0">
              <a:buNone/>
            </a:pPr>
            <a:r>
              <a:rPr lang="ru-RU" dirty="0"/>
              <a:t>основе патриархального уклада</a:t>
            </a:r>
          </a:p>
          <a:p>
            <a:pPr marL="0" indent="0">
              <a:buNone/>
            </a:pPr>
            <a:r>
              <a:rPr lang="ru-RU" dirty="0"/>
              <a:t>с непререкаемым авторитетом</a:t>
            </a:r>
          </a:p>
          <a:p>
            <a:pPr marL="0" indent="0">
              <a:buNone/>
            </a:pPr>
            <a:r>
              <a:rPr lang="ru-RU" dirty="0"/>
              <a:t>отца, подчиненном положении</a:t>
            </a:r>
          </a:p>
          <a:p>
            <a:pPr marL="0" indent="0">
              <a:buNone/>
            </a:pPr>
            <a:r>
              <a:rPr lang="ru-RU" dirty="0"/>
              <a:t>женщины и детей, строгой</a:t>
            </a:r>
          </a:p>
          <a:p>
            <a:pPr marL="0" indent="0">
              <a:buNone/>
            </a:pPr>
            <a:r>
              <a:rPr lang="ru-RU" dirty="0"/>
              <a:t>семейной дисциплиной.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3324" y="504388"/>
            <a:ext cx="4910355" cy="60177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52093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61860" y="276380"/>
            <a:ext cx="8911687" cy="766808"/>
          </a:xfrm>
        </p:spPr>
        <p:txBody>
          <a:bodyPr/>
          <a:lstStyle/>
          <a:p>
            <a:pPr algn="ctr"/>
            <a:r>
              <a:rPr lang="ru-RU" dirty="0" smtClean="0"/>
              <a:t>Письменность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623296" y="922986"/>
            <a:ext cx="5485842" cy="5799786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1600" dirty="0"/>
              <a:t>Важным фактором развития у</a:t>
            </a:r>
          </a:p>
          <a:p>
            <a:pPr marL="0" indent="0">
              <a:buNone/>
            </a:pPr>
            <a:r>
              <a:rPr lang="ru-RU" sz="1600" dirty="0"/>
              <a:t>восточных славян как общества и</a:t>
            </a:r>
          </a:p>
          <a:p>
            <a:pPr marL="0" indent="0">
              <a:buNone/>
            </a:pPr>
            <a:r>
              <a:rPr lang="ru-RU" sz="1600" dirty="0"/>
              <a:t>культуры, так и образования стало</a:t>
            </a:r>
          </a:p>
          <a:p>
            <a:pPr marL="0" indent="0">
              <a:buNone/>
            </a:pPr>
            <a:r>
              <a:rPr lang="ru-RU" sz="1600" dirty="0"/>
              <a:t>появление и развитие письменности.</a:t>
            </a:r>
          </a:p>
          <a:p>
            <a:pPr marL="0" indent="0">
              <a:buNone/>
            </a:pPr>
            <a:r>
              <a:rPr lang="ru-RU" sz="1600" dirty="0"/>
              <a:t>Создателем </a:t>
            </a:r>
            <a:r>
              <a:rPr lang="ru-RU" sz="1600" dirty="0" smtClean="0"/>
              <a:t>славянской письменности </a:t>
            </a:r>
            <a:r>
              <a:rPr lang="ru-RU" sz="1600" dirty="0"/>
              <a:t>был греческий</a:t>
            </a:r>
          </a:p>
          <a:p>
            <a:pPr marL="0" indent="0">
              <a:buNone/>
            </a:pPr>
            <a:r>
              <a:rPr lang="ru-RU" sz="1600" dirty="0"/>
              <a:t>ученый Константин (Кирилл –</a:t>
            </a:r>
          </a:p>
          <a:p>
            <a:pPr marL="0" indent="0">
              <a:buNone/>
            </a:pPr>
            <a:r>
              <a:rPr lang="ru-RU" sz="1600" dirty="0"/>
              <a:t>монашеское имя). </a:t>
            </a:r>
            <a:r>
              <a:rPr lang="ru-RU" sz="1600" dirty="0" smtClean="0"/>
              <a:t>В распространении </a:t>
            </a:r>
            <a:r>
              <a:rPr lang="ru-RU" sz="1600" dirty="0"/>
              <a:t>новой</a:t>
            </a:r>
          </a:p>
          <a:p>
            <a:pPr marL="0" indent="0">
              <a:buNone/>
            </a:pPr>
            <a:r>
              <a:rPr lang="ru-RU" sz="1600" dirty="0"/>
              <a:t>письменности принял активное</a:t>
            </a:r>
          </a:p>
          <a:p>
            <a:pPr marL="0" indent="0">
              <a:buNone/>
            </a:pPr>
            <a:r>
              <a:rPr lang="ru-RU" sz="1600" dirty="0"/>
              <a:t>участие его брат Мефодий. </a:t>
            </a:r>
            <a:r>
              <a:rPr lang="ru-RU" sz="1600" dirty="0" smtClean="0"/>
              <a:t>Для проповеди </a:t>
            </a:r>
            <a:r>
              <a:rPr lang="ru-RU" sz="1600" dirty="0"/>
              <a:t>среди славян Константин</a:t>
            </a:r>
          </a:p>
          <a:p>
            <a:pPr marL="0" indent="0">
              <a:buNone/>
            </a:pPr>
            <a:r>
              <a:rPr lang="ru-RU" sz="1600" dirty="0"/>
              <a:t>создал славянскую азбуку (глаголицу</a:t>
            </a:r>
          </a:p>
          <a:p>
            <a:pPr marL="0" indent="0">
              <a:buNone/>
            </a:pPr>
            <a:r>
              <a:rPr lang="ru-RU" sz="1600" dirty="0"/>
              <a:t>позже переработанную в кириллицу)</a:t>
            </a:r>
          </a:p>
          <a:p>
            <a:pPr marL="0" indent="0">
              <a:buNone/>
            </a:pPr>
            <a:r>
              <a:rPr lang="ru-RU" sz="1600" dirty="0"/>
              <a:t>и начал перевод на славянский язык</a:t>
            </a:r>
          </a:p>
          <a:p>
            <a:pPr marL="0" indent="0">
              <a:buNone/>
            </a:pPr>
            <a:r>
              <a:rPr lang="ru-RU" sz="1600" dirty="0"/>
              <a:t>христианских книг. </a:t>
            </a:r>
            <a:r>
              <a:rPr lang="ru-RU" sz="1600" dirty="0" smtClean="0"/>
              <a:t> Это </a:t>
            </a:r>
            <a:r>
              <a:rPr lang="ru-RU" sz="1600" dirty="0"/>
              <a:t>произошло</a:t>
            </a:r>
          </a:p>
          <a:p>
            <a:pPr marL="0" indent="0">
              <a:buNone/>
            </a:pPr>
            <a:r>
              <a:rPr lang="ru-RU" sz="1600" dirty="0"/>
              <a:t>около 863 г.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64783" y="922986"/>
            <a:ext cx="3687566" cy="48729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71067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674810" y="346657"/>
            <a:ext cx="7327522" cy="3452611"/>
          </a:xfrm>
        </p:spPr>
        <p:txBody>
          <a:bodyPr/>
          <a:lstStyle/>
          <a:p>
            <a:pPr marL="0" indent="0">
              <a:buNone/>
            </a:pPr>
            <a:r>
              <a:rPr lang="ru-RU" dirty="0"/>
              <a:t>Когда в 70-х гг. X в. Болгария и ее столица Переяславец были</a:t>
            </a:r>
          </a:p>
          <a:p>
            <a:pPr marL="0" indent="0">
              <a:buNone/>
            </a:pPr>
            <a:r>
              <a:rPr lang="ru-RU" dirty="0"/>
              <a:t>опустошены войсками Византии, многие болгарские</a:t>
            </a:r>
          </a:p>
          <a:p>
            <a:pPr marL="0" indent="0">
              <a:buNone/>
            </a:pPr>
            <a:r>
              <a:rPr lang="ru-RU" dirty="0"/>
              <a:t>книжники нашли приют в Киеве. Они приняли участие в</a:t>
            </a:r>
          </a:p>
          <a:p>
            <a:pPr marL="0" indent="0">
              <a:buNone/>
            </a:pPr>
            <a:r>
              <a:rPr lang="ru-RU" dirty="0"/>
              <a:t>подготовке первого поколения </a:t>
            </a:r>
            <a:r>
              <a:rPr lang="ru-RU" dirty="0" smtClean="0"/>
              <a:t>книжно-образованных </a:t>
            </a:r>
            <a:r>
              <a:rPr lang="ru-RU" dirty="0"/>
              <a:t>людей</a:t>
            </a:r>
          </a:p>
          <a:p>
            <a:pPr marL="0" indent="0">
              <a:buNone/>
            </a:pPr>
            <a:r>
              <a:rPr lang="ru-RU" dirty="0"/>
              <a:t>на Руси, в приобщении русичей к византийской античной и</a:t>
            </a:r>
          </a:p>
          <a:p>
            <a:pPr marL="0" indent="0">
              <a:buNone/>
            </a:pPr>
            <a:r>
              <a:rPr lang="ru-RU" dirty="0"/>
              <a:t>библейской мудрости. Из Болгарии на Русь пришли и</a:t>
            </a:r>
          </a:p>
          <a:p>
            <a:pPr marL="0" indent="0">
              <a:buNone/>
            </a:pPr>
            <a:r>
              <a:rPr lang="ru-RU" dirty="0"/>
              <a:t>первые учебные книги: «Азбучная молитва», «О письменах»</a:t>
            </a:r>
          </a:p>
          <a:p>
            <a:pPr marL="0" indent="0">
              <a:buNone/>
            </a:pPr>
            <a:r>
              <a:rPr lang="ru-RU" dirty="0"/>
              <a:t>Черноризца Храбра, «Шестоднев» Иоанна Экзарха и др.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58570" y="3799268"/>
            <a:ext cx="3560002" cy="29428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30050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336964" y="163132"/>
            <a:ext cx="4867656" cy="6443729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dirty="0"/>
              <a:t>Огромную роль в развитии</a:t>
            </a:r>
          </a:p>
          <a:p>
            <a:pPr marL="0" indent="0">
              <a:buNone/>
            </a:pPr>
            <a:r>
              <a:rPr lang="ru-RU" dirty="0"/>
              <a:t>просвещения на Руси сыграло</a:t>
            </a:r>
          </a:p>
          <a:p>
            <a:pPr marL="0" indent="0">
              <a:buNone/>
            </a:pPr>
            <a:r>
              <a:rPr lang="ru-RU" dirty="0"/>
              <a:t>принятие христианства (988 г.) от</a:t>
            </a:r>
          </a:p>
          <a:p>
            <a:pPr marL="0" indent="0">
              <a:buNone/>
            </a:pPr>
            <a:r>
              <a:rPr lang="ru-RU" dirty="0"/>
              <a:t>Византии. Характер образования и</a:t>
            </a:r>
          </a:p>
          <a:p>
            <a:pPr marL="0" indent="0">
              <a:buNone/>
            </a:pPr>
            <a:r>
              <a:rPr lang="ru-RU" dirty="0"/>
              <a:t>воспитания оказался в прямой</a:t>
            </a:r>
          </a:p>
          <a:p>
            <a:pPr marL="0" indent="0">
              <a:buNone/>
            </a:pPr>
            <a:r>
              <a:rPr lang="ru-RU" dirty="0"/>
              <a:t>зависимости от византийского</a:t>
            </a:r>
          </a:p>
          <a:p>
            <a:pPr marL="0" indent="0">
              <a:buNone/>
            </a:pPr>
            <a:r>
              <a:rPr lang="ru-RU" dirty="0"/>
              <a:t>влияния. Приняв греческий вариант</a:t>
            </a:r>
          </a:p>
          <a:p>
            <a:pPr marL="0" indent="0">
              <a:buNone/>
            </a:pPr>
            <a:r>
              <a:rPr lang="ru-RU" dirty="0"/>
              <a:t>христианства, Русь прикоснулась к</a:t>
            </a:r>
          </a:p>
          <a:p>
            <a:pPr marL="0" indent="0">
              <a:buNone/>
            </a:pPr>
            <a:r>
              <a:rPr lang="ru-RU" dirty="0"/>
              <a:t>богатейшему культурному опыту (в т. ч.</a:t>
            </a:r>
          </a:p>
          <a:p>
            <a:pPr marL="0" indent="0">
              <a:buNone/>
            </a:pPr>
            <a:r>
              <a:rPr lang="ru-RU" dirty="0"/>
              <a:t>к педагогической культуре) Византии –</a:t>
            </a:r>
          </a:p>
          <a:p>
            <a:pPr marL="0" indent="0">
              <a:buNone/>
            </a:pPr>
            <a:r>
              <a:rPr lang="ru-RU" dirty="0"/>
              <a:t>прямой наследницы античности.</a:t>
            </a:r>
          </a:p>
          <a:p>
            <a:pPr marL="0" indent="0">
              <a:buNone/>
            </a:pPr>
            <a:r>
              <a:rPr lang="ru-RU" dirty="0"/>
              <a:t>Вместе с тем, остановив выбор на</a:t>
            </a:r>
          </a:p>
          <a:p>
            <a:pPr marL="0" indent="0">
              <a:buNone/>
            </a:pPr>
            <a:r>
              <a:rPr lang="ru-RU" dirty="0"/>
              <a:t>восточном христианстве, Русь</a:t>
            </a:r>
          </a:p>
          <a:p>
            <a:pPr marL="0" indent="0">
              <a:buNone/>
            </a:pPr>
            <a:r>
              <a:rPr lang="ru-RU" dirty="0"/>
              <a:t>разделила с Византией враждебную</a:t>
            </a:r>
          </a:p>
          <a:p>
            <a:pPr marL="0" indent="0">
              <a:buNone/>
            </a:pPr>
            <a:r>
              <a:rPr lang="ru-RU" dirty="0"/>
              <a:t>настороженность к католицизму и</a:t>
            </a:r>
          </a:p>
          <a:p>
            <a:pPr marL="0" indent="0">
              <a:buNone/>
            </a:pPr>
            <a:r>
              <a:rPr lang="ru-RU" dirty="0"/>
              <a:t>западноевропейской педагогической</a:t>
            </a:r>
          </a:p>
          <a:p>
            <a:pPr marL="0" indent="0">
              <a:buNone/>
            </a:pPr>
            <a:r>
              <a:rPr lang="ru-RU" dirty="0"/>
              <a:t>традиции – «латинской учености».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87653" y="2068529"/>
            <a:ext cx="3374939" cy="358596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0392476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17162" y="211986"/>
            <a:ext cx="8911687" cy="882718"/>
          </a:xfrm>
        </p:spPr>
        <p:txBody>
          <a:bodyPr/>
          <a:lstStyle/>
          <a:p>
            <a:pPr algn="ctr"/>
            <a:r>
              <a:rPr lang="ru-RU" dirty="0" smtClean="0"/>
              <a:t>Первые школы на Руси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13449" y="948743"/>
            <a:ext cx="5279779" cy="546493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000" dirty="0"/>
              <a:t>В конце X в. появляются </a:t>
            </a:r>
            <a:r>
              <a:rPr lang="ru-RU" sz="2000" dirty="0" smtClean="0"/>
              <a:t>первые специальные </a:t>
            </a:r>
            <a:r>
              <a:rPr lang="ru-RU" sz="2000" dirty="0"/>
              <a:t>школы </a:t>
            </a:r>
            <a:r>
              <a:rPr lang="ru-RU" sz="2000" dirty="0" smtClean="0"/>
              <a:t>для распространения грамотности. Появление </a:t>
            </a:r>
            <a:r>
              <a:rPr lang="ru-RU" sz="2000" dirty="0"/>
              <a:t>первых школ в </a:t>
            </a:r>
            <a:r>
              <a:rPr lang="ru-RU" sz="2000" dirty="0" smtClean="0"/>
              <a:t>Киевской Руси </a:t>
            </a:r>
            <a:r>
              <a:rPr lang="ru-RU" sz="2000" dirty="0"/>
              <a:t>было вызвано, прежде </a:t>
            </a:r>
            <a:r>
              <a:rPr lang="ru-RU" sz="2000" dirty="0" smtClean="0"/>
              <a:t>всего, потребностями </a:t>
            </a:r>
            <a:r>
              <a:rPr lang="ru-RU" sz="2000" dirty="0"/>
              <a:t>духовенства. </a:t>
            </a:r>
            <a:r>
              <a:rPr lang="ru-RU" sz="2000" dirty="0" smtClean="0"/>
              <a:t>Первая школа </a:t>
            </a:r>
            <a:r>
              <a:rPr lang="ru-RU" sz="2000" dirty="0"/>
              <a:t>учения книжного </a:t>
            </a:r>
            <a:r>
              <a:rPr lang="ru-RU" sz="2000" dirty="0" smtClean="0"/>
              <a:t>открылась при </a:t>
            </a:r>
            <a:r>
              <a:rPr lang="ru-RU" sz="2000" dirty="0"/>
              <a:t>князе </a:t>
            </a:r>
            <a:r>
              <a:rPr lang="ru-RU" sz="2000" dirty="0" smtClean="0"/>
              <a:t>Владимире Святославиче </a:t>
            </a:r>
            <a:r>
              <a:rPr lang="ru-RU" sz="2000" dirty="0"/>
              <a:t>(Крестителе) в </a:t>
            </a:r>
            <a:r>
              <a:rPr lang="ru-RU" sz="2000" dirty="0" smtClean="0"/>
              <a:t>Киеве в </a:t>
            </a:r>
            <a:r>
              <a:rPr lang="ru-RU" sz="2000" dirty="0"/>
              <a:t>988 г. Это событие </a:t>
            </a:r>
            <a:r>
              <a:rPr lang="ru-RU" sz="2000" dirty="0" smtClean="0"/>
              <a:t>предваряло быстрый </a:t>
            </a:r>
            <a:r>
              <a:rPr lang="ru-RU" sz="2000" dirty="0"/>
              <a:t>расцвет школьного </a:t>
            </a:r>
            <a:r>
              <a:rPr lang="ru-RU" sz="2000" dirty="0" smtClean="0"/>
              <a:t>дела, религиозной </a:t>
            </a:r>
            <a:r>
              <a:rPr lang="ru-RU" sz="2000" dirty="0"/>
              <a:t>и </a:t>
            </a:r>
            <a:r>
              <a:rPr lang="ru-RU" sz="2000" dirty="0" smtClean="0"/>
              <a:t>педагогической мысли </a:t>
            </a:r>
            <a:r>
              <a:rPr lang="ru-RU" sz="2000" dirty="0"/>
              <a:t>в Киеве, Новгороде и </a:t>
            </a:r>
            <a:r>
              <a:rPr lang="ru-RU" sz="2000" dirty="0" smtClean="0"/>
              <a:t>центрах других </a:t>
            </a:r>
            <a:r>
              <a:rPr lang="ru-RU" sz="2000" dirty="0"/>
              <a:t>древнерусских </a:t>
            </a:r>
            <a:r>
              <a:rPr lang="ru-RU" sz="2000" dirty="0" smtClean="0"/>
              <a:t>княжеств. Образование </a:t>
            </a:r>
            <a:r>
              <a:rPr lang="ru-RU" sz="2000" dirty="0"/>
              <a:t>на первых </a:t>
            </a:r>
            <a:r>
              <a:rPr lang="ru-RU" sz="2000" dirty="0" smtClean="0"/>
              <a:t>порах вызывало </a:t>
            </a:r>
            <a:r>
              <a:rPr lang="ru-RU" sz="2000" dirty="0"/>
              <a:t>отрицательное </a:t>
            </a:r>
            <a:r>
              <a:rPr lang="ru-RU" sz="2000" dirty="0" smtClean="0"/>
              <a:t>отношение в </a:t>
            </a:r>
            <a:r>
              <a:rPr lang="ru-RU" sz="2000" dirty="0"/>
              <a:t>массе населения.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81640" y="1212879"/>
            <a:ext cx="4583095" cy="39257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9588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77770" y="327895"/>
            <a:ext cx="8911687" cy="741051"/>
          </a:xfrm>
        </p:spPr>
        <p:txBody>
          <a:bodyPr/>
          <a:lstStyle/>
          <a:p>
            <a:pPr algn="ctr"/>
            <a:r>
              <a:rPr lang="ru-RU" dirty="0" smtClean="0"/>
              <a:t>Образование в Киевской Руси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305876" y="1068946"/>
            <a:ext cx="8915400" cy="3374265"/>
          </a:xfrm>
        </p:spPr>
        <p:txBody>
          <a:bodyPr/>
          <a:lstStyle/>
          <a:p>
            <a:pPr marL="0" indent="0">
              <a:buNone/>
            </a:pPr>
            <a:r>
              <a:rPr lang="ru-RU" dirty="0"/>
              <a:t>Вначале школы книжной грамотности создавались</a:t>
            </a:r>
          </a:p>
          <a:p>
            <a:pPr marL="0" indent="0">
              <a:buNone/>
            </a:pPr>
            <a:r>
              <a:rPr lang="ru-RU" dirty="0"/>
              <a:t>государством при княжеских дворах, но с оформлением и</a:t>
            </a:r>
          </a:p>
          <a:p>
            <a:pPr marL="0" indent="0">
              <a:buNone/>
            </a:pPr>
            <a:r>
              <a:rPr lang="ru-RU" dirty="0"/>
              <a:t>укреплением церковной организации постепенно</a:t>
            </a:r>
          </a:p>
          <a:p>
            <a:pPr marL="0" indent="0">
              <a:buNone/>
            </a:pPr>
            <a:r>
              <a:rPr lang="ru-RU" dirty="0"/>
              <a:t>переходили в ведение церкви. На протяжении периода с </a:t>
            </a:r>
            <a:r>
              <a:rPr lang="ru-RU" dirty="0" smtClean="0"/>
              <a:t>X--XIII</a:t>
            </a:r>
            <a:endParaRPr lang="ru-RU" dirty="0"/>
          </a:p>
          <a:p>
            <a:pPr marL="0" indent="0">
              <a:buNone/>
            </a:pPr>
            <a:r>
              <a:rPr lang="ru-RU" dirty="0"/>
              <a:t>вв. школы возникли не только в Киеве и Новгороде, но и</a:t>
            </a:r>
          </a:p>
          <a:p>
            <a:pPr marL="0" indent="0">
              <a:buNone/>
            </a:pPr>
            <a:r>
              <a:rPr lang="ru-RU" dirty="0"/>
              <a:t>других городах (Переяславле, Суздале, Чернигове, Полоцке,</a:t>
            </a:r>
          </a:p>
          <a:p>
            <a:pPr marL="0" indent="0">
              <a:buNone/>
            </a:pPr>
            <a:r>
              <a:rPr lang="ru-RU" dirty="0"/>
              <a:t>Муроме, Владимире - Волынском, Владимире на Клязьме,</a:t>
            </a:r>
          </a:p>
          <a:p>
            <a:pPr marL="0" indent="0">
              <a:buNone/>
            </a:pPr>
            <a:r>
              <a:rPr lang="ru-RU" dirty="0"/>
              <a:t>Турове, Галиче, Ростове и др.).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56120" y="4082602"/>
            <a:ext cx="3044162" cy="259509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28132" y="1543277"/>
            <a:ext cx="2156037" cy="32107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9728936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048300" y="536619"/>
            <a:ext cx="8915400" cy="281188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000" dirty="0"/>
              <a:t>В Киевской Руси существовало два типа школ: церковные</a:t>
            </a:r>
          </a:p>
          <a:p>
            <a:pPr marL="0" indent="0">
              <a:buNone/>
            </a:pPr>
            <a:r>
              <a:rPr lang="ru-RU" sz="2000" dirty="0"/>
              <a:t>(приходские и монастырские) и «школы учения книжного»</a:t>
            </a:r>
          </a:p>
          <a:p>
            <a:pPr marL="0" indent="0">
              <a:buNone/>
            </a:pPr>
            <a:r>
              <a:rPr lang="ru-RU" sz="2000" dirty="0"/>
              <a:t>для «лучших детей людей».</a:t>
            </a:r>
          </a:p>
          <a:p>
            <a:pPr marL="0" indent="0">
              <a:buNone/>
            </a:pPr>
            <a:r>
              <a:rPr lang="ru-RU" sz="2000" dirty="0"/>
              <a:t>В церковных школах обучали церковному чтению, письму,</a:t>
            </a:r>
          </a:p>
          <a:p>
            <a:pPr marL="0" indent="0">
              <a:buNone/>
            </a:pPr>
            <a:r>
              <a:rPr lang="ru-RU" sz="2000" dirty="0"/>
              <a:t>пению, занимались нравственным воспитанием («учили</a:t>
            </a:r>
          </a:p>
          <a:p>
            <a:pPr marL="0" indent="0">
              <a:buNone/>
            </a:pPr>
            <a:r>
              <a:rPr lang="ru-RU" sz="2000" dirty="0"/>
              <a:t>чести»).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48587" y="2919023"/>
            <a:ext cx="3941622" cy="360768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1909688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Легкий дым">
  <a:themeElements>
    <a:clrScheme name="Wisp">
      <a:dk1>
        <a:sysClr val="windowText" lastClr="000000"/>
      </a:dk1>
      <a:lt1>
        <a:sysClr val="window" lastClr="FFFFFF"/>
      </a:lt1>
      <a:dk2>
        <a:srgbClr val="2E5369"/>
      </a:dk2>
      <a:lt2>
        <a:srgbClr val="CFE2E7"/>
      </a:lt2>
      <a:accent1>
        <a:srgbClr val="353535"/>
      </a:accent1>
      <a:accent2>
        <a:srgbClr val="31B4E6"/>
      </a:accent2>
      <a:accent3>
        <a:srgbClr val="265991"/>
      </a:accent3>
      <a:accent4>
        <a:srgbClr val="7E40CC"/>
      </a:accent4>
      <a:accent5>
        <a:srgbClr val="B927E9"/>
      </a:accent5>
      <a:accent6>
        <a:srgbClr val="E833BF"/>
      </a:accent6>
      <a:hlink>
        <a:srgbClr val="2DA0F1"/>
      </a:hlink>
      <a:folHlink>
        <a:srgbClr val="7ED1E6"/>
      </a:folHlink>
    </a:clrScheme>
    <a:fontScheme name="Wisp">
      <a:maj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Wisp" id="{7CB32D59-10C0-40DD-B7BD-2E94284A981C}" vid="{4F34B87B-9C7A-41AE-A6CB-48536223DFF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48</TotalTime>
  <Words>884</Words>
  <Application>Microsoft Office PowerPoint</Application>
  <PresentationFormat>Произвольный</PresentationFormat>
  <Paragraphs>134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Легкий дым</vt:lpstr>
      <vt:lpstr> Воспитание и обучение в Киевской Руси     </vt:lpstr>
      <vt:lpstr>Киевская Русь</vt:lpstr>
      <vt:lpstr>Презентация PowerPoint</vt:lpstr>
      <vt:lpstr>Письменность</vt:lpstr>
      <vt:lpstr>Презентация PowerPoint</vt:lpstr>
      <vt:lpstr>Презентация PowerPoint</vt:lpstr>
      <vt:lpstr>Первые школы на Руси</vt:lpstr>
      <vt:lpstr>Образование в Киевской Руси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Тема: « Воспитание и обучение в Киевской Руси».</dc:title>
  <dc:creator>Базалий</dc:creator>
  <cp:lastModifiedBy>ASUS</cp:lastModifiedBy>
  <cp:revision>10</cp:revision>
  <dcterms:created xsi:type="dcterms:W3CDTF">2014-09-07T11:58:31Z</dcterms:created>
  <dcterms:modified xsi:type="dcterms:W3CDTF">2016-01-04T11:10:19Z</dcterms:modified>
</cp:coreProperties>
</file>