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6" r:id="rId11"/>
    <p:sldId id="268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09" autoAdjust="0"/>
  </p:normalViewPr>
  <p:slideViewPr>
    <p:cSldViewPr>
      <p:cViewPr varScale="1">
        <p:scale>
          <a:sx n="57" d="100"/>
          <a:sy n="57" d="100"/>
        </p:scale>
        <p:origin x="-14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A6649-DC66-4274-B55F-13D8F4E46891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05E26B-4AD8-4894-893C-52BC614BA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411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882 году произошло объединение восточных славян в единое раннефеодальное государство – Киевскую Русь. С ее усилением возникает 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необходимость в образованных работниках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которые способны вести учет земель, запись исторических событий (летопись), составлять законы, поддерживать дипломатические связи с другими державами.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Рассадка киевскими князьями своих детей по городам и областям сначала способствовало консолидации восточнославянских земель.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впоследствии оказались его негативные последствия: родители плохо знали детей, братья не знали друг друга, что усиливало междоусобицы; высокий статус кормильцев давал им возможность вмешиваться в семейные споры князя, в политические интриги и придворные заговора.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Женские школы. Примером таких школ является женская школа, открытая Анной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Всеволодьною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(сестрой Владимира Мономаха) при Андреевской церкви в Киеве (1086 г.). Позже такие школы были открыты в Суздале, Полоцке и других городах. Ряд источников свидетельствуют о высокой образованности женщин, особенно в княжеских верхах. Это поднимало престиж Киевской Руси в глазах Европы.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Большинство детей, прежде всего, простых людей воспитывались в семье. Их учили сельскохозяйственному труду и другой домашней работе. Детей могли отдавать какому-нибудь мастеру для изучения ремесла. Там они иногда могли изучать грамоту и хоровое пение.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Причинами, которые способствовали распространению грамотности и образования на Руси, были: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об образовании беспокоилась не только и не столько церковь, но и княжеская (светская) власти;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обучение в школах велось на родном языке (славянском);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из Болгарии проникала и распространялась кирилло-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мефодіївська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письменная традиция (Русь приступила к школьного образования не на голом месте, а имея уже много болгарских переводов литературы на славянский язык);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существовала самообразование, почти неизвестна на Западе того времени;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школа была открыта для широких масс, хотя речь о всеобуч не идет;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школа в Киевской Руси была доступна для девушек;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древнерусские школы по своей организацией были более демократичными, здесь дисциплина имела более мягкий характер, чем в западноевропейских школах.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988 году официальной государственной религией Киевской Руси становится Христианство в форме византийского Православия. Для этого периода характерно возникновение новой азбуки – кириллицы, созданной болгарами Кириллом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Мифодием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развитием общества, новый политический статус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потребовал создания школ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 которых готовили детей знати и духовенства.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"Повести временных лет"  (988) пишется о том, что вместе со строительством церквей князь Владимир стал собирать детей «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нарочитои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чади» на книжное учение. Это указывает на то, что в 988 году князь Владимир создает первую дворцовую школу, куда и отдает детей бояр и своих сынов.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Вслед за открытием школы Владимиром в 988 г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древние летописи сохранили свидетельства об открытии еще ряда школ на Руси. На XI столетие, когда приходится период расцвета Киевской Руси,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сложилась такая система школ и воспитания: школы "книжного учения", монастырские школы, школы грамоты,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кормильство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женские школы.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Школы "книжного учения" - школы повышенного типа. Как правило, здесь выкладывалось "семь свободных искусств". Особенностью таких школ было то, что обучение осуществлялось по привнесенной христианством книжной системой, где главной была работа с книгой, с текстом. </a:t>
            </a:r>
            <a:r>
              <a:rPr lang="ru-RU" sz="1200" dirty="0" smtClean="0"/>
              <a:t>А это расширяло рамки познания и возможности образования.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Монастырские школы вводились с XI в. при монастырях согласно Студитского устава, который требовал, чтобы монахи жили в общежитиях и учились грамоте.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Обучение носило индивидуальный характер.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Главная задача монастырских школ заключалось в строгом аскетическом воспитании, смысл которого сводился к формированию у монахов смирения, терпения, отказа от радости земной жизни.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Сначала существовали только </a:t>
            </a:r>
            <a:r>
              <a:rPr lang="ru-RU" sz="1200" dirty="0" smtClean="0">
                <a:solidFill>
                  <a:srgbClr val="FFFF00"/>
                </a:solidFill>
              </a:rPr>
              <a:t>закрытые монастырские школы</a:t>
            </a:r>
            <a:r>
              <a:rPr lang="ru-RU" sz="1200" dirty="0" smtClean="0"/>
              <a:t>, их посещали </a:t>
            </a:r>
            <a:r>
              <a:rPr lang="ru-RU" sz="1200" dirty="0" err="1" smtClean="0"/>
              <a:t>новопринятые</a:t>
            </a:r>
            <a:r>
              <a:rPr lang="ru-RU" sz="1200" dirty="0" smtClean="0"/>
              <a:t> монахи. Такие школы функционировали только в период обучения последних. </a:t>
            </a:r>
          </a:p>
          <a:p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XII в. по инициативе князя Ярослава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Осмомысла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(1153-1187 гг.) в Галицко-Волынском княжестве вводятся первые открытые монастырские школы для населения.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Школы грамоты существовали преимущественно в городах (в село грамота не проникала).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Изучали чтение, письмо, счет и хоровое пение. Во время занятий учитель работал с каждым учеником отдельно или с небольшой группой учеников (8-10 чел.).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Здесь учились дети боярские, посадников, купцов, ростовщиков, зажиточных ремесленников. Содержались такие школы на средства родителей, поэтому для бедного населения были недоступны.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Кормильство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форма домашнего воспитания детей феодальной знати. Князья подбирали для малолетних княжичей (в возрасте 5-7 лет)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кормильців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числа знатных воевод и бояр, что жили в отдельных волостях. Княжич не только там воспитывался, но и княжил.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Кормильці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были и как наставники, и как управляющие.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Кормильство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предполагало не только военно-физическое воспитание, но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орієнтувалось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высокий уровень образования. Князья владели 5-6 иностранными языками.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5E26B-4AD8-4894-893C-52BC614BA273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ГТУ\Фил и ист отеч пед и обр\Пр1\Учителя в Древней Руси - История педагогики и образования - Сидоров Сергей Владимирович_files\gramo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32656"/>
            <a:ext cx="6120680" cy="625836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90128" y="404664"/>
            <a:ext cx="3085728" cy="3323987"/>
          </a:xfr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Система воспитания и обучения в Киевской Руси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7504" y="4293096"/>
            <a:ext cx="3024336" cy="2169825"/>
          </a:xfrm>
        </p:spPr>
        <p:txBody>
          <a:bodyPr wrap="square">
            <a:spAutoFit/>
          </a:bodyPr>
          <a:lstStyle/>
          <a:p>
            <a:pPr marL="7938" indent="-7938" algn="l">
              <a:buNone/>
            </a:pPr>
            <a:r>
              <a:rPr lang="ru-RU" dirty="0" smtClean="0"/>
              <a:t> </a:t>
            </a:r>
            <a:r>
              <a:rPr lang="ru-RU" b="1" dirty="0" smtClean="0"/>
              <a:t>Базалий Р.В. –доцент кафедры </a:t>
            </a:r>
            <a:r>
              <a:rPr lang="ru-RU" b="1" dirty="0" err="1" smtClean="0"/>
              <a:t>ТиМПО</a:t>
            </a:r>
            <a:r>
              <a:rPr lang="ru-RU" b="1" dirty="0" smtClean="0"/>
              <a:t>, </a:t>
            </a:r>
            <a:r>
              <a:rPr lang="ru-RU" b="1" dirty="0" err="1" smtClean="0"/>
              <a:t>канд.пед.наук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47260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000" dirty="0" smtClean="0"/>
              <a:t>Форма </a:t>
            </a:r>
            <a:r>
              <a:rPr lang="ru-RU" sz="3000" dirty="0" smtClean="0">
                <a:solidFill>
                  <a:srgbClr val="FFFF00"/>
                </a:solidFill>
              </a:rPr>
              <a:t>домашнего воспитания </a:t>
            </a:r>
            <a:r>
              <a:rPr lang="ru-RU" sz="3000" dirty="0" smtClean="0"/>
              <a:t>детей феодальной знати. Князья подбирали для малолетних княжичей (в возрасте 5-7 лет) кормильцев из числа знатных воевод и бояр, что жили в отдельных областях.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000" dirty="0" err="1" smtClean="0"/>
              <a:t>Кормильство</a:t>
            </a:r>
            <a:r>
              <a:rPr lang="ru-RU" sz="3000" dirty="0" smtClean="0"/>
              <a:t> предполагало не только </a:t>
            </a:r>
            <a:r>
              <a:rPr lang="ru-RU" sz="3000" dirty="0" smtClean="0">
                <a:solidFill>
                  <a:srgbClr val="FFFF00"/>
                </a:solidFill>
              </a:rPr>
              <a:t>военно-физическое</a:t>
            </a:r>
            <a:r>
              <a:rPr lang="ru-RU" sz="3000" dirty="0" smtClean="0"/>
              <a:t> воспитание, но и ориентировалось на </a:t>
            </a:r>
            <a:r>
              <a:rPr lang="ru-RU" sz="3000" dirty="0" smtClean="0">
                <a:solidFill>
                  <a:srgbClr val="FFFF00"/>
                </a:solidFill>
              </a:rPr>
              <a:t>высокий уровень образования</a:t>
            </a:r>
            <a:r>
              <a:rPr lang="ru-RU" sz="3000" dirty="0" smtClean="0"/>
              <a:t>. Князья владели </a:t>
            </a:r>
            <a:r>
              <a:rPr lang="ru-RU" sz="3000" dirty="0" smtClean="0">
                <a:solidFill>
                  <a:srgbClr val="FFFF00"/>
                </a:solidFill>
              </a:rPr>
              <a:t>5-6</a:t>
            </a:r>
            <a:r>
              <a:rPr lang="ru-RU" sz="3000" dirty="0" smtClean="0"/>
              <a:t> иностранными языками.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219200"/>
          </a:xfrm>
        </p:spPr>
        <p:txBody>
          <a:bodyPr/>
          <a:lstStyle/>
          <a:p>
            <a:pPr algn="ctr"/>
            <a:r>
              <a:rPr lang="ru-RU" sz="4400" dirty="0" err="1" smtClean="0">
                <a:solidFill>
                  <a:schemeClr val="accent2"/>
                </a:solidFill>
              </a:rPr>
              <a:t>Кормильство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14400" y="1385392"/>
            <a:ext cx="6825952" cy="45638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Негативные последствия</a:t>
            </a:r>
          </a:p>
          <a:p>
            <a:pPr marL="528638" indent="-528638">
              <a:lnSpc>
                <a:spcPct val="150000"/>
              </a:lnSpc>
              <a:buSzPct val="100000"/>
              <a:buFont typeface="Wingdings" pitchFamily="2" charset="2"/>
              <a:buChar char="Ø"/>
            </a:pPr>
            <a:r>
              <a:rPr lang="ru-RU" sz="3600" dirty="0" smtClean="0"/>
              <a:t>родители плохо знали детей</a:t>
            </a:r>
          </a:p>
          <a:p>
            <a:pPr marL="528638" indent="-528638">
              <a:lnSpc>
                <a:spcPct val="150000"/>
              </a:lnSpc>
              <a:buSzPct val="100000"/>
              <a:buFont typeface="Wingdings" pitchFamily="2" charset="2"/>
              <a:buChar char="Ø"/>
            </a:pPr>
            <a:r>
              <a:rPr lang="ru-RU" sz="3600" dirty="0" smtClean="0"/>
              <a:t>братья не знали друг друга</a:t>
            </a:r>
          </a:p>
          <a:p>
            <a:pPr marL="528638" indent="-528638">
              <a:lnSpc>
                <a:spcPct val="150000"/>
              </a:lnSpc>
              <a:buSzPct val="100000"/>
              <a:buFont typeface="Wingdings" pitchFamily="2" charset="2"/>
              <a:buChar char="Ø"/>
            </a:pPr>
            <a:r>
              <a:rPr lang="ru-RU" sz="3600" dirty="0" smtClean="0"/>
              <a:t>усиление междоусобиц</a:t>
            </a:r>
          </a:p>
          <a:p>
            <a:pPr marL="528638" indent="-528638">
              <a:lnSpc>
                <a:spcPct val="150000"/>
              </a:lnSpc>
              <a:buSzPct val="100000"/>
              <a:buFont typeface="Wingdings" pitchFamily="2" charset="2"/>
              <a:buChar char="Ø"/>
            </a:pPr>
            <a:r>
              <a:rPr lang="ru-RU" sz="3600" dirty="0" smtClean="0"/>
              <a:t>высокий статус кормильцев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2244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>
                <a:solidFill>
                  <a:schemeClr val="accent2"/>
                </a:solidFill>
              </a:rPr>
              <a:t>Кормильство</a:t>
            </a:r>
            <a:endParaRPr lang="ru-RU" sz="4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326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Примером таких школ является женская школа, открытая </a:t>
            </a:r>
            <a:r>
              <a:rPr lang="ru-RU" sz="2800" dirty="0" smtClean="0">
                <a:solidFill>
                  <a:srgbClr val="FFFF00"/>
                </a:solidFill>
              </a:rPr>
              <a:t>Анной</a:t>
            </a:r>
            <a:r>
              <a:rPr lang="ru-RU" sz="2800" dirty="0" smtClean="0"/>
              <a:t> </a:t>
            </a:r>
            <a:r>
              <a:rPr lang="ru-RU" sz="2800" dirty="0" err="1" smtClean="0">
                <a:solidFill>
                  <a:srgbClr val="FFFF00"/>
                </a:solidFill>
              </a:rPr>
              <a:t>Всеволодьною</a:t>
            </a:r>
            <a:r>
              <a:rPr lang="ru-RU" sz="2800" dirty="0" smtClean="0"/>
              <a:t> (сестрой Владимира Мономаха) при Андреевской церкви в Киеве (</a:t>
            </a:r>
            <a:r>
              <a:rPr lang="ru-RU" sz="2800" dirty="0" smtClean="0">
                <a:solidFill>
                  <a:srgbClr val="FFFF00"/>
                </a:solidFill>
              </a:rPr>
              <a:t>1086</a:t>
            </a:r>
            <a:r>
              <a:rPr lang="ru-RU" sz="2800" dirty="0" smtClean="0"/>
              <a:t> г.).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Позже такие школы были открыты в </a:t>
            </a:r>
            <a:r>
              <a:rPr lang="ru-RU" sz="2800" dirty="0" smtClean="0">
                <a:solidFill>
                  <a:srgbClr val="FFFF00"/>
                </a:solidFill>
              </a:rPr>
              <a:t>Суздале</a:t>
            </a:r>
            <a:r>
              <a:rPr lang="ru-RU" sz="2800" dirty="0" smtClean="0"/>
              <a:t>, </a:t>
            </a:r>
            <a:r>
              <a:rPr lang="ru-RU" sz="2800" dirty="0" smtClean="0">
                <a:solidFill>
                  <a:srgbClr val="FFFF00"/>
                </a:solidFill>
              </a:rPr>
              <a:t>Полоцке</a:t>
            </a:r>
            <a:r>
              <a:rPr lang="ru-RU" sz="2800" dirty="0" smtClean="0"/>
              <a:t> и других городах. </a:t>
            </a:r>
          </a:p>
          <a:p>
            <a:pPr marL="0" indent="273050">
              <a:buNone/>
            </a:pPr>
            <a:endParaRPr lang="ru-RU" sz="2800" dirty="0" smtClean="0"/>
          </a:p>
          <a:p>
            <a:pPr marL="0" indent="273050">
              <a:buNone/>
            </a:pPr>
            <a:r>
              <a:rPr lang="ru-RU" sz="2800" dirty="0" smtClean="0"/>
              <a:t>Ряд источников свидетельствуют о </a:t>
            </a:r>
            <a:r>
              <a:rPr lang="ru-RU" sz="2800" dirty="0" smtClean="0">
                <a:solidFill>
                  <a:srgbClr val="FFFF00"/>
                </a:solidFill>
              </a:rPr>
              <a:t>высокой образованности женщин</a:t>
            </a:r>
            <a:r>
              <a:rPr lang="ru-RU" sz="2800" dirty="0" smtClean="0"/>
              <a:t>, особенно в княжеских верхах. Это поднимало </a:t>
            </a:r>
            <a:r>
              <a:rPr lang="ru-RU" sz="2800" dirty="0" smtClean="0">
                <a:solidFill>
                  <a:srgbClr val="FFFF00"/>
                </a:solidFill>
              </a:rPr>
              <a:t>престиж Киевской Руси </a:t>
            </a:r>
            <a:r>
              <a:rPr lang="ru-RU" sz="2800" dirty="0" smtClean="0"/>
              <a:t>в глазах Европы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238472"/>
            <a:ext cx="8229600" cy="12192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Женские школы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6563" indent="-436563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Детей учили </a:t>
            </a:r>
            <a:r>
              <a:rPr lang="ru-RU" sz="2800" dirty="0" smtClean="0">
                <a:solidFill>
                  <a:srgbClr val="FFFF00"/>
                </a:solidFill>
              </a:rPr>
              <a:t>сельскохозяйственному</a:t>
            </a:r>
            <a:r>
              <a:rPr lang="ru-RU" sz="2800" dirty="0" smtClean="0"/>
              <a:t>  труду и другой </a:t>
            </a:r>
            <a:r>
              <a:rPr lang="ru-RU" sz="2800" dirty="0" smtClean="0">
                <a:solidFill>
                  <a:srgbClr val="FFFF00"/>
                </a:solidFill>
              </a:rPr>
              <a:t>домашней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работе</a:t>
            </a:r>
            <a:r>
              <a:rPr lang="ru-RU" sz="2800" dirty="0" smtClean="0"/>
              <a:t>. </a:t>
            </a:r>
          </a:p>
          <a:p>
            <a:pPr marL="436563" indent="-436563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Могли отдавать какому-нибудь  </a:t>
            </a:r>
            <a:r>
              <a:rPr lang="ru-RU" sz="2800" dirty="0" smtClean="0">
                <a:solidFill>
                  <a:srgbClr val="FFFF00"/>
                </a:solidFill>
              </a:rPr>
              <a:t>мастеру</a:t>
            </a:r>
            <a:r>
              <a:rPr lang="ru-RU" sz="2800" dirty="0" smtClean="0"/>
              <a:t> для изучения </a:t>
            </a:r>
            <a:r>
              <a:rPr lang="ru-RU" sz="2800" dirty="0" smtClean="0">
                <a:solidFill>
                  <a:srgbClr val="FFFF00"/>
                </a:solidFill>
              </a:rPr>
              <a:t>ремесла</a:t>
            </a:r>
            <a:r>
              <a:rPr lang="ru-RU" sz="2800" dirty="0" smtClean="0"/>
              <a:t>. </a:t>
            </a:r>
          </a:p>
          <a:p>
            <a:pPr marL="436563" indent="-436563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Там они иногда могли изучать </a:t>
            </a:r>
            <a:r>
              <a:rPr lang="ru-RU" sz="2800" dirty="0" smtClean="0">
                <a:solidFill>
                  <a:srgbClr val="FFFF00"/>
                </a:solidFill>
              </a:rPr>
              <a:t>грамоту</a:t>
            </a:r>
            <a:r>
              <a:rPr lang="ru-RU" sz="2800" dirty="0" smtClean="0"/>
              <a:t> и хоровое </a:t>
            </a:r>
            <a:r>
              <a:rPr lang="ru-RU" sz="2800" dirty="0" smtClean="0">
                <a:solidFill>
                  <a:srgbClr val="FFFF00"/>
                </a:solidFill>
              </a:rPr>
              <a:t>пение</a:t>
            </a:r>
            <a:r>
              <a:rPr lang="ru-RU" sz="2800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8864" y="-94456"/>
            <a:ext cx="8229600" cy="12192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Воспитание в семье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 fontScale="92500" lnSpcReduction="20000"/>
          </a:bodyPr>
          <a:lstStyle/>
          <a:p>
            <a:pPr marL="0" indent="439738">
              <a:buNone/>
            </a:pPr>
            <a:r>
              <a:rPr lang="ru-RU" sz="3000" dirty="0" smtClean="0">
                <a:solidFill>
                  <a:srgbClr val="FFFF00"/>
                </a:solidFill>
              </a:rPr>
              <a:t>Причины, которые способствовали распространению грамотности и образования на Руси: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об образовании беспокоилась не только и не столько </a:t>
            </a:r>
            <a:r>
              <a:rPr lang="ru-RU" dirty="0" smtClean="0">
                <a:solidFill>
                  <a:srgbClr val="FFFF00"/>
                </a:solidFill>
              </a:rPr>
              <a:t>церковь</a:t>
            </a:r>
            <a:r>
              <a:rPr lang="ru-RU" dirty="0" smtClean="0"/>
              <a:t>, но и </a:t>
            </a:r>
            <a:r>
              <a:rPr lang="ru-RU" dirty="0" smtClean="0">
                <a:solidFill>
                  <a:srgbClr val="FFFF00"/>
                </a:solidFill>
              </a:rPr>
              <a:t>княжеская</a:t>
            </a:r>
            <a:r>
              <a:rPr lang="ru-RU" dirty="0" smtClean="0"/>
              <a:t> (светская) власти;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обучение в школах велось на </a:t>
            </a:r>
            <a:r>
              <a:rPr lang="ru-RU" dirty="0" smtClean="0">
                <a:solidFill>
                  <a:srgbClr val="FFFF00"/>
                </a:solidFill>
              </a:rPr>
              <a:t>родном</a:t>
            </a:r>
            <a:r>
              <a:rPr lang="ru-RU" dirty="0" smtClean="0"/>
              <a:t> языке (славянском);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из Болгарии проникала и распространялась </a:t>
            </a:r>
            <a:r>
              <a:rPr lang="ru-RU" dirty="0" smtClean="0">
                <a:solidFill>
                  <a:srgbClr val="FFFF00"/>
                </a:solidFill>
              </a:rPr>
              <a:t>кирилло-мефодиевская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FF00"/>
                </a:solidFill>
              </a:rPr>
              <a:t>письменная</a:t>
            </a:r>
            <a:r>
              <a:rPr lang="ru-RU" dirty="0" smtClean="0"/>
              <a:t> традиция;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школа была открыта для </a:t>
            </a:r>
            <a:r>
              <a:rPr lang="ru-RU" dirty="0" smtClean="0">
                <a:solidFill>
                  <a:srgbClr val="FFFF00"/>
                </a:solidFill>
              </a:rPr>
              <a:t>широких масс</a:t>
            </a:r>
            <a:r>
              <a:rPr lang="ru-RU" dirty="0" smtClean="0"/>
              <a:t>, хотя речь о </a:t>
            </a:r>
            <a:r>
              <a:rPr lang="ru-RU" dirty="0" err="1" smtClean="0"/>
              <a:t>всеобучении</a:t>
            </a:r>
            <a:r>
              <a:rPr lang="ru-RU" dirty="0" smtClean="0"/>
              <a:t> не идет;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школа в Киевской Руси была </a:t>
            </a:r>
            <a:r>
              <a:rPr lang="ru-RU" dirty="0" smtClean="0">
                <a:solidFill>
                  <a:srgbClr val="FFFF00"/>
                </a:solidFill>
              </a:rPr>
              <a:t>доступна для девушек</a:t>
            </a:r>
            <a:r>
              <a:rPr lang="ru-RU" dirty="0" smtClean="0"/>
              <a:t>;</a:t>
            </a:r>
          </a:p>
          <a:p>
            <a:pPr>
              <a:lnSpc>
                <a:spcPct val="120000"/>
              </a:lnSpc>
              <a:buFont typeface="Wingdings" pitchFamily="2" charset="2"/>
              <a:buChar char="Ø"/>
            </a:pPr>
            <a:r>
              <a:rPr lang="ru-RU" dirty="0" smtClean="0"/>
              <a:t>древнерусские школы по своей организации были более </a:t>
            </a:r>
            <a:r>
              <a:rPr lang="ru-RU" dirty="0" smtClean="0">
                <a:solidFill>
                  <a:srgbClr val="FFFF00"/>
                </a:solidFill>
              </a:rPr>
              <a:t>демократичными</a:t>
            </a:r>
            <a:r>
              <a:rPr lang="ru-RU" dirty="0" smtClean="0"/>
              <a:t>, здесь дисциплина имела более </a:t>
            </a:r>
            <a:r>
              <a:rPr lang="ru-RU" dirty="0" smtClean="0">
                <a:solidFill>
                  <a:srgbClr val="FFFF00"/>
                </a:solidFill>
              </a:rPr>
              <a:t>мягкий характер</a:t>
            </a:r>
            <a:r>
              <a:rPr lang="ru-RU" dirty="0" smtClean="0"/>
              <a:t>, чем в западноевропейских школах.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accent2"/>
                </a:solidFill>
              </a:rPr>
              <a:t>Спасибо за внимание</a:t>
            </a:r>
            <a:endParaRPr lang="ru-RU" sz="6600" dirty="0">
              <a:solidFill>
                <a:schemeClr val="accent2"/>
              </a:solidFill>
            </a:endParaRPr>
          </a:p>
        </p:txBody>
      </p:sp>
      <p:pic>
        <p:nvPicPr>
          <p:cNvPr id="2050" name="Picture 2" descr="D:\ДГТУ\Фил и ист отеч пед и обр\Пр1\История образования в России от древней Руси до конца ХХ века_files\school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69919"/>
            <a:ext cx="7236296" cy="51274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539552" y="2132856"/>
            <a:ext cx="8208912" cy="4752528"/>
          </a:xfrm>
        </p:spPr>
        <p:txBody>
          <a:bodyPr>
            <a:normAutofit fontScale="47500" lnSpcReduction="20000"/>
          </a:bodyPr>
          <a:lstStyle/>
          <a:p>
            <a:pPr marL="0" indent="274638" fontAlgn="t">
              <a:lnSpc>
                <a:spcPct val="150000"/>
              </a:lnSpc>
              <a:buNone/>
            </a:pPr>
            <a:r>
              <a:rPr lang="ru-RU" sz="5900" dirty="0" smtClean="0">
                <a:solidFill>
                  <a:srgbClr val="FFFF00"/>
                </a:solidFill>
              </a:rPr>
              <a:t>Необходимость в образованных работниках</a:t>
            </a:r>
            <a:r>
              <a:rPr lang="ru-RU" sz="5900" dirty="0" smtClean="0"/>
              <a:t>, которые способны :</a:t>
            </a:r>
            <a:endParaRPr lang="ru-RU" sz="5900" b="1" dirty="0" smtClean="0"/>
          </a:p>
          <a:p>
            <a:pPr marL="436563" indent="-436563" fontAlgn="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5900" dirty="0" smtClean="0"/>
              <a:t>вести учет земель</a:t>
            </a:r>
          </a:p>
          <a:p>
            <a:pPr marL="436563" indent="-436563" fontAlgn="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5900" dirty="0" smtClean="0"/>
              <a:t>запись исторических событий (летопись)</a:t>
            </a:r>
          </a:p>
          <a:p>
            <a:pPr marL="436563" indent="-436563" fontAlgn="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5900" dirty="0" smtClean="0"/>
              <a:t>составлять законы</a:t>
            </a:r>
          </a:p>
          <a:p>
            <a:pPr marL="436563" indent="-436563" fontAlgn="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5900" dirty="0" smtClean="0"/>
              <a:t>поддерживать дипломатические связи с другими державами</a:t>
            </a:r>
          </a:p>
          <a:p>
            <a:pPr marL="436563" indent="-436563"/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57453"/>
            <a:ext cx="8229600" cy="646331"/>
          </a:xfrm>
        </p:spPr>
        <p:txBody>
          <a:bodyPr lIns="0" tIns="0" rIns="0" bIns="0">
            <a:sp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882 год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980728"/>
            <a:ext cx="2736304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Восточные славяне</a:t>
            </a:r>
            <a:endParaRPr lang="ru-RU" sz="2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52120" y="980728"/>
            <a:ext cx="2736304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Киевская Русь</a:t>
            </a:r>
            <a:endParaRPr lang="ru-RU" sz="2800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3491880" y="1124744"/>
            <a:ext cx="2088232" cy="86409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3538" indent="-363538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официальной государственной религией Киевской Руси становится </a:t>
            </a:r>
            <a:r>
              <a:rPr lang="ru-RU" sz="2800" dirty="0" smtClean="0">
                <a:solidFill>
                  <a:srgbClr val="FFFF00"/>
                </a:solidFill>
              </a:rPr>
              <a:t>Христианство</a:t>
            </a:r>
            <a:r>
              <a:rPr lang="ru-RU" sz="2800" dirty="0" smtClean="0"/>
              <a:t> в форме византийского Православия.</a:t>
            </a:r>
          </a:p>
          <a:p>
            <a:pPr marL="363538" indent="-363538">
              <a:lnSpc>
                <a:spcPct val="150000"/>
              </a:lnSpc>
              <a:buFont typeface="Wingdings" pitchFamily="2" charset="2"/>
              <a:buChar char="v"/>
            </a:pPr>
            <a:endParaRPr lang="ru-RU" sz="2800" dirty="0" smtClean="0"/>
          </a:p>
          <a:p>
            <a:pPr marL="363538" indent="-363538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на Руси появляется новая азбука – </a:t>
            </a:r>
            <a:r>
              <a:rPr lang="ru-RU" sz="2800" dirty="0" smtClean="0">
                <a:solidFill>
                  <a:srgbClr val="FFFF00"/>
                </a:solidFill>
              </a:rPr>
              <a:t>кириллица</a:t>
            </a:r>
            <a:r>
              <a:rPr lang="ru-RU" sz="2800" dirty="0" smtClean="0"/>
              <a:t>, созданная болгарами </a:t>
            </a:r>
            <a:r>
              <a:rPr lang="ru-RU" sz="2800" dirty="0" smtClean="0">
                <a:solidFill>
                  <a:srgbClr val="FFFF00"/>
                </a:solidFill>
              </a:rPr>
              <a:t>Кириллом</a:t>
            </a:r>
            <a:r>
              <a:rPr lang="ru-RU" sz="2800" dirty="0" smtClean="0"/>
              <a:t> и </a:t>
            </a:r>
            <a:r>
              <a:rPr lang="ru-RU" sz="2800" dirty="0" err="1" smtClean="0">
                <a:solidFill>
                  <a:srgbClr val="FFFF00"/>
                </a:solidFill>
              </a:rPr>
              <a:t>Мефодием</a:t>
            </a:r>
            <a:r>
              <a:rPr lang="ru-RU" sz="2800" dirty="0" smtClean="0"/>
              <a:t>.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38944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>
                <a:solidFill>
                  <a:schemeClr val="accent2"/>
                </a:solidFill>
              </a:rPr>
              <a:t>988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18864" y="1377280"/>
            <a:ext cx="8229600" cy="4572000"/>
          </a:xfrm>
        </p:spPr>
        <p:txBody>
          <a:bodyPr>
            <a:noAutofit/>
          </a:bodyPr>
          <a:lstStyle/>
          <a:p>
            <a:pPr marL="0" indent="360000">
              <a:spcBef>
                <a:spcPts val="0"/>
              </a:spcBef>
              <a:buNone/>
            </a:pPr>
            <a:r>
              <a:rPr lang="ru-RU" sz="2800" dirty="0" smtClean="0"/>
              <a:t>С развитием общества, новый политический статус потребовал </a:t>
            </a:r>
            <a:r>
              <a:rPr lang="ru-RU" sz="2800" dirty="0" smtClean="0">
                <a:solidFill>
                  <a:srgbClr val="FFFF00"/>
                </a:solidFill>
              </a:rPr>
              <a:t>создания школ</a:t>
            </a:r>
            <a:r>
              <a:rPr lang="ru-RU" sz="2800" dirty="0" smtClean="0"/>
              <a:t>, в которых готовили детей знати и духовенства.</a:t>
            </a:r>
          </a:p>
          <a:p>
            <a:pPr marL="0" indent="360000">
              <a:spcBef>
                <a:spcPts val="0"/>
              </a:spcBef>
              <a:buNone/>
            </a:pPr>
            <a:endParaRPr lang="ru-RU" sz="2800" dirty="0" smtClean="0"/>
          </a:p>
          <a:p>
            <a:pPr marL="0" indent="360000">
              <a:spcBef>
                <a:spcPts val="0"/>
              </a:spcBef>
              <a:buNone/>
            </a:pPr>
            <a:r>
              <a:rPr lang="ru-RU" sz="2800" dirty="0" smtClean="0"/>
              <a:t>В "</a:t>
            </a:r>
            <a:r>
              <a:rPr lang="ru-RU" sz="2800" dirty="0" smtClean="0">
                <a:solidFill>
                  <a:srgbClr val="FFFF00"/>
                </a:solidFill>
              </a:rPr>
              <a:t>Повести временных лет</a:t>
            </a:r>
            <a:r>
              <a:rPr lang="ru-RU" sz="2800" dirty="0" smtClean="0"/>
              <a:t>", 988 года, пишется о том, что вместе со строительством церквей </a:t>
            </a:r>
            <a:r>
              <a:rPr lang="ru-RU" sz="2800" dirty="0" smtClean="0">
                <a:solidFill>
                  <a:srgbClr val="FFFF00"/>
                </a:solidFill>
              </a:rPr>
              <a:t>князь Владимир</a:t>
            </a:r>
            <a:r>
              <a:rPr lang="ru-RU" sz="2800" dirty="0" smtClean="0"/>
              <a:t> стал собирать детей «</a:t>
            </a:r>
            <a:r>
              <a:rPr lang="ru-RU" sz="2800" dirty="0" err="1" smtClean="0"/>
              <a:t>нарочитои</a:t>
            </a:r>
            <a:r>
              <a:rPr lang="ru-RU" sz="2800" dirty="0" smtClean="0"/>
              <a:t> чади» на книжное учение. Что указывает на то, что он создает </a:t>
            </a:r>
            <a:r>
              <a:rPr lang="ru-RU" sz="2800" dirty="0" smtClean="0">
                <a:solidFill>
                  <a:srgbClr val="FFFF00"/>
                </a:solidFill>
              </a:rPr>
              <a:t>первую дворцовую школу</a:t>
            </a:r>
            <a:r>
              <a:rPr lang="ru-RU" sz="2800" dirty="0" smtClean="0"/>
              <a:t>, куда и отдает детей бояр и своих сынов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669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Первые школы на Руси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65125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Система школ и воспитания: </a:t>
            </a:r>
          </a:p>
          <a:p>
            <a:pPr marL="432000" indent="-432000">
              <a:lnSpc>
                <a:spcPct val="130000"/>
              </a:lnSpc>
              <a:buSzPct val="100000"/>
              <a:buFont typeface="Wingdings" pitchFamily="2" charset="2"/>
              <a:buChar char="Ø"/>
            </a:pPr>
            <a:r>
              <a:rPr lang="ru-RU" sz="2800" dirty="0" smtClean="0"/>
              <a:t>школы "книжного учения"</a:t>
            </a:r>
          </a:p>
          <a:p>
            <a:pPr marL="432000" indent="-432000">
              <a:lnSpc>
                <a:spcPct val="130000"/>
              </a:lnSpc>
              <a:buSzPct val="100000"/>
              <a:buFont typeface="Wingdings" pitchFamily="2" charset="2"/>
              <a:buChar char="Ø"/>
            </a:pPr>
            <a:r>
              <a:rPr lang="ru-RU" sz="2800" dirty="0" smtClean="0"/>
              <a:t>монастырские школы</a:t>
            </a:r>
          </a:p>
          <a:p>
            <a:pPr marL="432000" indent="-432000">
              <a:lnSpc>
                <a:spcPct val="130000"/>
              </a:lnSpc>
              <a:buSzPct val="100000"/>
              <a:buFont typeface="Wingdings" pitchFamily="2" charset="2"/>
              <a:buChar char="Ø"/>
            </a:pPr>
            <a:r>
              <a:rPr lang="ru-RU" sz="2800" dirty="0" smtClean="0"/>
              <a:t>школы грамоты</a:t>
            </a:r>
          </a:p>
          <a:p>
            <a:pPr marL="432000" indent="-432000">
              <a:lnSpc>
                <a:spcPct val="130000"/>
              </a:lnSpc>
              <a:buSzPct val="100000"/>
              <a:buFont typeface="Wingdings" pitchFamily="2" charset="2"/>
              <a:buChar char="Ø"/>
            </a:pPr>
            <a:r>
              <a:rPr lang="ru-RU" sz="2800" dirty="0" err="1" smtClean="0"/>
              <a:t>кормильство</a:t>
            </a:r>
            <a:endParaRPr lang="ru-RU" sz="2800" dirty="0" smtClean="0"/>
          </a:p>
          <a:p>
            <a:pPr marL="432000" indent="-432000">
              <a:lnSpc>
                <a:spcPct val="130000"/>
              </a:lnSpc>
              <a:buSzPct val="100000"/>
              <a:buFont typeface="Wingdings" pitchFamily="2" charset="2"/>
              <a:buChar char="Ø"/>
            </a:pPr>
            <a:r>
              <a:rPr lang="ru-RU" sz="2800" dirty="0" smtClean="0"/>
              <a:t>женские школы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6646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XI столетие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971256"/>
          </a:xfrm>
        </p:spPr>
        <p:txBody>
          <a:bodyPr/>
          <a:lstStyle/>
          <a:p>
            <a:pPr marL="528638" indent="-528638">
              <a:buFont typeface="Wingdings" pitchFamily="2" charset="2"/>
              <a:buChar char="v"/>
            </a:pPr>
            <a:r>
              <a:rPr lang="ru-RU" sz="2800" dirty="0" smtClean="0"/>
              <a:t>Школы повышенного типа.</a:t>
            </a:r>
          </a:p>
          <a:p>
            <a:pPr marL="528638" indent="-528638">
              <a:buFont typeface="Wingdings" pitchFamily="2" charset="2"/>
              <a:buChar char="v"/>
            </a:pPr>
            <a:r>
              <a:rPr lang="ru-RU" sz="2800" dirty="0" smtClean="0"/>
              <a:t>Как правило, обучались "семи свободным искусствам"</a:t>
            </a:r>
          </a:p>
          <a:p>
            <a:endParaRPr lang="ru-RU" sz="2800" dirty="0" smtClean="0"/>
          </a:p>
          <a:p>
            <a:pPr indent="274320"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Особенность</a:t>
            </a:r>
            <a:r>
              <a:rPr lang="ru-RU" sz="2800" dirty="0" smtClean="0"/>
              <a:t> - обучение осуществлялось по привнесенной христианством книжной системой, где главной была </a:t>
            </a:r>
            <a:r>
              <a:rPr lang="ru-RU" sz="2800" dirty="0" smtClean="0">
                <a:solidFill>
                  <a:srgbClr val="FFFF00"/>
                </a:solidFill>
              </a:rPr>
              <a:t>работа с книгой</a:t>
            </a:r>
            <a:r>
              <a:rPr lang="ru-RU" sz="2800" dirty="0" smtClean="0"/>
              <a:t>, с </a:t>
            </a:r>
            <a:r>
              <a:rPr lang="ru-RU" sz="2800" dirty="0" smtClean="0">
                <a:solidFill>
                  <a:srgbClr val="FFFF00"/>
                </a:solidFill>
              </a:rPr>
              <a:t>текстом</a:t>
            </a:r>
            <a:r>
              <a:rPr lang="ru-RU" sz="2800" dirty="0" smtClean="0"/>
              <a:t>. А это расширяло рамки познания и возможности образования.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2192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Школы "книжного учения" 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92500"/>
          </a:bodyPr>
          <a:lstStyle/>
          <a:p>
            <a:pPr marL="436563" indent="-436563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000" dirty="0" smtClean="0"/>
              <a:t>Вводились </a:t>
            </a:r>
            <a:r>
              <a:rPr lang="ru-RU" sz="3000" dirty="0" smtClean="0">
                <a:solidFill>
                  <a:srgbClr val="FFFF00"/>
                </a:solidFill>
              </a:rPr>
              <a:t>с XI в</a:t>
            </a:r>
            <a:r>
              <a:rPr lang="ru-RU" sz="3000" dirty="0" smtClean="0"/>
              <a:t>. при монастырях согласно </a:t>
            </a:r>
            <a:r>
              <a:rPr lang="ru-RU" sz="3000" dirty="0" smtClean="0">
                <a:solidFill>
                  <a:srgbClr val="FFFF00"/>
                </a:solidFill>
              </a:rPr>
              <a:t>Студитского устава</a:t>
            </a:r>
            <a:r>
              <a:rPr lang="ru-RU" sz="3000" dirty="0" smtClean="0"/>
              <a:t>, который требовал, чтобы монахи жили в общежитиях и учились грамоте. </a:t>
            </a:r>
          </a:p>
          <a:p>
            <a:pPr marL="436563" indent="-436563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000" dirty="0" smtClean="0"/>
              <a:t>Обучение носило </a:t>
            </a:r>
            <a:r>
              <a:rPr lang="ru-RU" sz="3000" dirty="0" smtClean="0">
                <a:solidFill>
                  <a:srgbClr val="FFFF00"/>
                </a:solidFill>
              </a:rPr>
              <a:t>индивидуальный</a:t>
            </a:r>
            <a:r>
              <a:rPr lang="ru-RU" sz="3000" dirty="0" smtClean="0"/>
              <a:t> характер.</a:t>
            </a:r>
          </a:p>
          <a:p>
            <a:pPr marL="436563" indent="-436563">
              <a:lnSpc>
                <a:spcPct val="120000"/>
              </a:lnSpc>
              <a:buFont typeface="Wingdings" pitchFamily="2" charset="2"/>
              <a:buChar char="v"/>
            </a:pPr>
            <a:r>
              <a:rPr lang="ru-RU" sz="3000" b="1" dirty="0" smtClean="0"/>
              <a:t>Главная задача </a:t>
            </a:r>
            <a:r>
              <a:rPr lang="ru-RU" sz="3000" dirty="0" smtClean="0"/>
              <a:t>- строгое </a:t>
            </a:r>
            <a:r>
              <a:rPr lang="ru-RU" sz="3000" dirty="0" smtClean="0">
                <a:solidFill>
                  <a:srgbClr val="FFFF00"/>
                </a:solidFill>
              </a:rPr>
              <a:t>аскетическое</a:t>
            </a:r>
            <a:r>
              <a:rPr lang="ru-RU" sz="3000" dirty="0" smtClean="0"/>
              <a:t> воспитание, смысл которого сводился к формированию у монахов смирения, терпения, отказа от радости земной жизни.</a:t>
            </a:r>
          </a:p>
          <a:p>
            <a:pPr marL="436563" indent="-436563">
              <a:lnSpc>
                <a:spcPct val="120000"/>
              </a:lnSpc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2192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Монастырские школы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2565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ClrTx/>
              <a:buSzTx/>
              <a:buNone/>
              <a:defRPr/>
            </a:pPr>
            <a:endParaRPr lang="ru-RU" sz="2800" dirty="0" smtClean="0"/>
          </a:p>
          <a:p>
            <a:pPr marL="436563" indent="-436563">
              <a:spcBef>
                <a:spcPts val="0"/>
              </a:spcBef>
              <a:buClr>
                <a:srgbClr val="FFC000"/>
              </a:buClr>
              <a:buSzTx/>
              <a:buFont typeface="Wingdings" pitchFamily="2" charset="2"/>
              <a:buChar char="Ø"/>
              <a:defRPr/>
            </a:pPr>
            <a:r>
              <a:rPr lang="ru-RU" sz="2800" dirty="0" smtClean="0"/>
              <a:t>Сначала существовали только </a:t>
            </a:r>
            <a:r>
              <a:rPr lang="ru-RU" sz="2800" dirty="0" smtClean="0">
                <a:solidFill>
                  <a:srgbClr val="FFFF00"/>
                </a:solidFill>
              </a:rPr>
              <a:t>закрытые монастырские школы</a:t>
            </a:r>
            <a:r>
              <a:rPr lang="ru-RU" sz="2800" dirty="0" smtClean="0"/>
              <a:t>, их посещали </a:t>
            </a:r>
            <a:r>
              <a:rPr lang="ru-RU" sz="2800" dirty="0" err="1" smtClean="0"/>
              <a:t>новопринятые</a:t>
            </a:r>
            <a:r>
              <a:rPr lang="ru-RU" sz="2800" dirty="0" smtClean="0"/>
              <a:t> монахи. Такие школы функционировали только в период обучения последних. </a:t>
            </a:r>
          </a:p>
          <a:p>
            <a:pPr marL="436563" indent="-436563">
              <a:buFont typeface="Wingdings" pitchFamily="2" charset="2"/>
              <a:buChar char="Ø"/>
            </a:pPr>
            <a:endParaRPr lang="ru-RU" sz="2800" dirty="0" smtClean="0"/>
          </a:p>
          <a:p>
            <a:pPr marL="436563" indent="-436563">
              <a:buClr>
                <a:srgbClr val="FFC000"/>
              </a:buClr>
              <a:buSzPct val="100000"/>
              <a:buFont typeface="Wingdings" pitchFamily="2" charset="2"/>
              <a:buChar char="Ø"/>
            </a:pPr>
            <a:r>
              <a:rPr lang="ru-RU" sz="2800" dirty="0" smtClean="0"/>
              <a:t>С </a:t>
            </a:r>
            <a:r>
              <a:rPr lang="ru-RU" sz="2800" dirty="0" smtClean="0">
                <a:solidFill>
                  <a:srgbClr val="FFFF00"/>
                </a:solidFill>
              </a:rPr>
              <a:t>XII </a:t>
            </a:r>
            <a:r>
              <a:rPr lang="ru-RU" sz="2800" dirty="0" smtClean="0"/>
              <a:t>в. по инициативе князя Ярослава </a:t>
            </a:r>
            <a:r>
              <a:rPr lang="ru-RU" sz="2800" dirty="0" err="1" smtClean="0"/>
              <a:t>Осмомысла</a:t>
            </a:r>
            <a:r>
              <a:rPr lang="ru-RU" sz="2800" dirty="0" smtClean="0"/>
              <a:t> (1153-1187 гг.) в Галицко-Волынском княжестве вводятся первые </a:t>
            </a:r>
            <a:r>
              <a:rPr lang="ru-RU" sz="2800" dirty="0" smtClean="0">
                <a:solidFill>
                  <a:srgbClr val="FFFF00"/>
                </a:solidFill>
              </a:rPr>
              <a:t>открытые монастырские школы </a:t>
            </a:r>
            <a:r>
              <a:rPr lang="ru-RU" sz="2800" dirty="0" smtClean="0"/>
              <a:t>для населения.</a:t>
            </a:r>
          </a:p>
          <a:p>
            <a:pPr marL="436563" indent="-436563">
              <a:lnSpc>
                <a:spcPct val="120000"/>
              </a:lnSpc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219200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</a:rPr>
              <a:t>Монастырские школы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527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Существовали преимущественно </a:t>
            </a:r>
            <a:r>
              <a:rPr lang="ru-RU" sz="2800" dirty="0" smtClean="0">
                <a:solidFill>
                  <a:srgbClr val="FFFF00"/>
                </a:solidFill>
              </a:rPr>
              <a:t>в городах</a:t>
            </a:r>
            <a:r>
              <a:rPr lang="ru-RU" sz="2800" dirty="0" smtClean="0"/>
              <a:t>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Изучали </a:t>
            </a:r>
            <a:r>
              <a:rPr lang="ru-RU" sz="2800" dirty="0" smtClean="0">
                <a:solidFill>
                  <a:srgbClr val="FFFF00"/>
                </a:solidFill>
              </a:rPr>
              <a:t>чтение</a:t>
            </a:r>
            <a:r>
              <a:rPr lang="ru-RU" sz="2800" dirty="0" smtClean="0"/>
              <a:t>, </a:t>
            </a:r>
            <a:r>
              <a:rPr lang="ru-RU" sz="2800" dirty="0" smtClean="0">
                <a:solidFill>
                  <a:srgbClr val="FFFF00"/>
                </a:solidFill>
              </a:rPr>
              <a:t>письмо</a:t>
            </a:r>
            <a:r>
              <a:rPr lang="ru-RU" sz="2800" dirty="0" smtClean="0"/>
              <a:t>, </a:t>
            </a:r>
            <a:r>
              <a:rPr lang="ru-RU" sz="2800" dirty="0" smtClean="0">
                <a:solidFill>
                  <a:srgbClr val="FFFF00"/>
                </a:solidFill>
              </a:rPr>
              <a:t>счет</a:t>
            </a:r>
            <a:r>
              <a:rPr lang="ru-RU" sz="2800" dirty="0" smtClean="0"/>
              <a:t> и </a:t>
            </a:r>
            <a:r>
              <a:rPr lang="ru-RU" sz="2800" dirty="0" smtClean="0">
                <a:solidFill>
                  <a:srgbClr val="FFFF00"/>
                </a:solidFill>
              </a:rPr>
              <a:t>хоровое пение</a:t>
            </a:r>
            <a:r>
              <a:rPr lang="ru-RU" sz="2800" dirty="0" smtClean="0"/>
              <a:t>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Во время занятий учитель работал с каждым учеником </a:t>
            </a:r>
            <a:r>
              <a:rPr lang="ru-RU" sz="2800" dirty="0" smtClean="0">
                <a:solidFill>
                  <a:srgbClr val="FFFF00"/>
                </a:solidFill>
              </a:rPr>
              <a:t>отдельно</a:t>
            </a:r>
            <a:r>
              <a:rPr lang="ru-RU" sz="2800" dirty="0" smtClean="0"/>
              <a:t> или с </a:t>
            </a:r>
            <a:r>
              <a:rPr lang="ru-RU" sz="2800" dirty="0" smtClean="0">
                <a:solidFill>
                  <a:srgbClr val="FFFF00"/>
                </a:solidFill>
              </a:rPr>
              <a:t>небольшой группой </a:t>
            </a:r>
            <a:r>
              <a:rPr lang="ru-RU" sz="2800" dirty="0" smtClean="0"/>
              <a:t>учеников (</a:t>
            </a:r>
            <a:r>
              <a:rPr lang="ru-RU" sz="2800" dirty="0" smtClean="0">
                <a:solidFill>
                  <a:srgbClr val="FFFF00"/>
                </a:solidFill>
              </a:rPr>
              <a:t>8-10</a:t>
            </a:r>
            <a:r>
              <a:rPr lang="ru-RU" sz="2800" dirty="0" smtClean="0"/>
              <a:t> чел.).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800" dirty="0" smtClean="0"/>
              <a:t>Содержались такие школы на </a:t>
            </a:r>
            <a:r>
              <a:rPr lang="ru-RU" sz="2800" dirty="0" smtClean="0">
                <a:solidFill>
                  <a:srgbClr val="FFFF00"/>
                </a:solidFill>
              </a:rPr>
              <a:t>средства родителей</a:t>
            </a:r>
            <a:r>
              <a:rPr lang="ru-RU" sz="2800" dirty="0" smtClean="0"/>
              <a:t>, поэтому для бедного населения были недоступны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Школы грамоты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150</TotalTime>
  <Words>1272</Words>
  <Application>Microsoft Office PowerPoint</Application>
  <PresentationFormat>Экран (4:3)</PresentationFormat>
  <Paragraphs>111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Система воспитания и обучения в Киевской Руси</vt:lpstr>
      <vt:lpstr>882 год</vt:lpstr>
      <vt:lpstr>988 год</vt:lpstr>
      <vt:lpstr>Первые школы на Руси</vt:lpstr>
      <vt:lpstr>XI столетие</vt:lpstr>
      <vt:lpstr>Школы "книжного учения" </vt:lpstr>
      <vt:lpstr>Монастырские школы</vt:lpstr>
      <vt:lpstr>Монастырские школы</vt:lpstr>
      <vt:lpstr>Школы грамоты</vt:lpstr>
      <vt:lpstr>Кормильство</vt:lpstr>
      <vt:lpstr>Кормильство</vt:lpstr>
      <vt:lpstr>Женские школы</vt:lpstr>
      <vt:lpstr>Воспитание в семье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воспитания и обучения в Киевской Руси</dc:title>
  <dc:creator>ИРИША</dc:creator>
  <cp:lastModifiedBy>ASUS</cp:lastModifiedBy>
  <cp:revision>18</cp:revision>
  <dcterms:created xsi:type="dcterms:W3CDTF">2014-09-03T19:51:33Z</dcterms:created>
  <dcterms:modified xsi:type="dcterms:W3CDTF">2016-01-04T10:44:54Z</dcterms:modified>
</cp:coreProperties>
</file>