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7EAF463A-BC7C-46EE-9F1E-7F377CCA4891}" type="datetimeFigureOut">
              <a:rPr lang="en-US" smtClean="0"/>
              <a:pPr/>
              <a:t>1/9/2016</a:t>
            </a:fld>
            <a:endParaRPr lang="en-US"/>
          </a:p>
        </p:txBody>
      </p:sp>
      <p:sp>
        <p:nvSpPr>
          <p:cNvPr id="17" name="Нижний колонтитул 16"/>
          <p:cNvSpPr>
            <a:spLocks noGrp="1"/>
          </p:cNvSpPr>
          <p:nvPr>
            <p:ph type="ftr" sz="quarter" idx="11"/>
          </p:nvPr>
        </p:nvSpPr>
        <p:spPr>
          <a:xfrm>
            <a:off x="5410200" y="4205288"/>
            <a:ext cx="1295400" cy="457200"/>
          </a:xfrm>
        </p:spPr>
        <p:txBody>
          <a:bodyPr/>
          <a:lstStyle/>
          <a:p>
            <a:endParaRPr lang="en-US"/>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1/9/2016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1/9/2016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1/9/2016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1/9/2016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1/9/2016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7EAF463A-BC7C-46EE-9F1E-7F377CCA4891}" type="datetimeFigureOut">
              <a:rPr lang="en-US" smtClean="0"/>
              <a:pPr/>
              <a:t>1/9/2016</a:t>
            </a:fld>
            <a:endParaRPr lang="en-US"/>
          </a:p>
        </p:txBody>
      </p:sp>
      <p:sp>
        <p:nvSpPr>
          <p:cNvPr id="27" name="Номер слайда 26"/>
          <p:cNvSpPr>
            <a:spLocks noGrp="1"/>
          </p:cNvSpPr>
          <p:nvPr>
            <p:ph type="sldNum" sz="quarter" idx="11"/>
          </p:nvPr>
        </p:nvSpPr>
        <p:spPr/>
        <p:txBody>
          <a:bodyPr rtlCol="0"/>
          <a:lstStyle/>
          <a:p>
            <a:fld id="{A483448D-3A78-4528-A469-B745A65DA480}" type="slidenum">
              <a:rPr lang="en-US" smtClean="0"/>
              <a:pPr/>
              <a:t>‹#›</a:t>
            </a:fld>
            <a:endParaRPr lang="en-US"/>
          </a:p>
        </p:txBody>
      </p:sp>
      <p:sp>
        <p:nvSpPr>
          <p:cNvPr id="28" name="Нижний колонтитул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7EAF463A-BC7C-46EE-9F1E-7F377CCA4891}" type="datetimeFigureOut">
              <a:rPr lang="en-US" smtClean="0"/>
              <a:pPr/>
              <a:t>1/9/2016</a:t>
            </a:fld>
            <a:endParaRPr lang="en-US"/>
          </a:p>
        </p:txBody>
      </p:sp>
      <p:sp>
        <p:nvSpPr>
          <p:cNvPr id="4" name="Нижний колонтитул 3"/>
          <p:cNvSpPr>
            <a:spLocks noGrp="1"/>
          </p:cNvSpPr>
          <p:nvPr>
            <p:ph type="ftr" sz="quarter" idx="11"/>
          </p:nvPr>
        </p:nvSpPr>
        <p:spPr>
          <a:xfrm>
            <a:off x="5257800" y="612648"/>
            <a:ext cx="1325880" cy="457200"/>
          </a:xfrm>
        </p:spPr>
        <p:txBody>
          <a:bodyPr/>
          <a:lstStyle/>
          <a:p>
            <a:endParaRPr lang="en-US"/>
          </a:p>
        </p:txBody>
      </p:sp>
      <p:sp>
        <p:nvSpPr>
          <p:cNvPr id="5" name="Номер слайда 4"/>
          <p:cNvSpPr>
            <a:spLocks noGrp="1"/>
          </p:cNvSpPr>
          <p:nvPr>
            <p:ph type="sldNum" sz="quarter" idx="12"/>
          </p:nvPr>
        </p:nvSpPr>
        <p:spPr>
          <a:xfrm>
            <a:off x="8174736" y="2272"/>
            <a:ext cx="762000" cy="365760"/>
          </a:xfrm>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1/9/2016</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1/9/2016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1/9/2016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EAF463A-BC7C-46EE-9F1E-7F377CCA4891}" type="datetimeFigureOut">
              <a:rPr lang="en-US" smtClean="0"/>
              <a:pPr/>
              <a:t>1/9/2016</a:t>
            </a:fld>
            <a:endParaRPr lang="en-US"/>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1066801"/>
            <a:ext cx="8458200" cy="2805112"/>
          </a:xfrm>
        </p:spPr>
        <p:txBody>
          <a:bodyPr>
            <a:noAutofit/>
          </a:bodyPr>
          <a:lstStyle/>
          <a:p>
            <a:pPr algn="ctr"/>
            <a:r>
              <a:rPr lang="ru-RU" sz="4800" b="1" dirty="0" smtClean="0"/>
              <a:t>И.А. Ильин</a:t>
            </a:r>
            <a:br>
              <a:rPr lang="ru-RU" sz="4800" b="1" dirty="0" smtClean="0"/>
            </a:br>
            <a:r>
              <a:rPr lang="ru-RU" sz="4800" b="1" dirty="0" smtClean="0"/>
              <a:t>Путь </a:t>
            </a:r>
            <a:r>
              <a:rPr lang="ru-RU" sz="4800" b="1" dirty="0" smtClean="0"/>
              <a:t>духовного </a:t>
            </a:r>
            <a:r>
              <a:rPr lang="ru-RU" sz="4800" b="1" dirty="0" smtClean="0"/>
              <a:t>обновления</a:t>
            </a:r>
            <a:endParaRPr lang="ru-RU" sz="4800" dirty="0"/>
          </a:p>
        </p:txBody>
      </p:sp>
      <p:sp>
        <p:nvSpPr>
          <p:cNvPr id="3" name="Подзаголовок 2"/>
          <p:cNvSpPr>
            <a:spLocks noGrp="1"/>
          </p:cNvSpPr>
          <p:nvPr>
            <p:ph type="subTitle" idx="1"/>
          </p:nvPr>
        </p:nvSpPr>
        <p:spPr>
          <a:xfrm>
            <a:off x="1510144" y="4710544"/>
            <a:ext cx="7024255" cy="1309255"/>
          </a:xfrm>
        </p:spPr>
        <p:txBody>
          <a:bodyPr/>
          <a:lstStyle/>
          <a:p>
            <a:pPr algn="ctr"/>
            <a:r>
              <a:rPr lang="ru-RU" dirty="0" smtClean="0"/>
              <a:t> </a:t>
            </a:r>
            <a:r>
              <a:rPr lang="ru-RU" dirty="0" smtClean="0">
                <a:solidFill>
                  <a:srgbClr val="FF0000"/>
                </a:solidFill>
              </a:rPr>
              <a:t>Базалий Р.В. – доцент кафедры </a:t>
            </a:r>
            <a:r>
              <a:rPr lang="ru-RU" dirty="0" err="1" smtClean="0">
                <a:solidFill>
                  <a:srgbClr val="FF0000"/>
                </a:solidFill>
              </a:rPr>
              <a:t>ТиМПО</a:t>
            </a:r>
            <a:r>
              <a:rPr lang="ru-RU" dirty="0" smtClean="0">
                <a:solidFill>
                  <a:srgbClr val="FF0000"/>
                </a:solidFill>
              </a:rPr>
              <a:t>, </a:t>
            </a:r>
            <a:r>
              <a:rPr lang="ru-RU" dirty="0" err="1" smtClean="0">
                <a:solidFill>
                  <a:srgbClr val="FF0000"/>
                </a:solidFill>
              </a:rPr>
              <a:t>канд.пед.наук</a:t>
            </a:r>
            <a:endParaRPr lang="ru-RU"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Свобода (2/2)</a:t>
            </a:r>
            <a:endParaRPr lang="ru-RU" dirty="0"/>
          </a:p>
        </p:txBody>
      </p:sp>
      <p:sp>
        <p:nvSpPr>
          <p:cNvPr id="3" name="Содержимое 2"/>
          <p:cNvSpPr>
            <a:spLocks noGrp="1"/>
          </p:cNvSpPr>
          <p:nvPr>
            <p:ph idx="1"/>
          </p:nvPr>
        </p:nvSpPr>
        <p:spPr/>
        <p:txBody>
          <a:bodyPr numCol="2">
            <a:noAutofit/>
          </a:bodyPr>
          <a:lstStyle/>
          <a:p>
            <a:r>
              <a:rPr lang="ru-RU" sz="1800" dirty="0" smtClean="0"/>
              <a:t>Но самое главное есть внутренняя связь между свободой и верой. Веровать и молиться можно только тому, что по доброй воле и искренне идет из глубины человеческого существа. Любить можно только самому — искренне, по доброй воле, из глубины свободной души. Положительная свобода — это свобода не от чего-то внешнего, а свобода, которая связана с мобилизацией внутренних сил человека. Свободен, пишет Ильин, не тот человек, который предоставлен сам себе, которому нет ни в чем никаких препятствий, так что он может делать все, что ему придет в голову. Свободен тот, кто приобрел внутреннюю способность созидать свой дух из материала страстей и талантов, а значит, прежде всего владеть собою, способность жить и творить в сфере духовного опыта, добровольно, искренне и целостно присутствовать в своей любви и в своей вере. Раздел о свободе органично переходит в раздел, который называется "Политическая свобода".</a:t>
            </a:r>
            <a:endParaRPr lang="ru-RU"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"Политическая свобода" (1/3)</a:t>
            </a:r>
            <a:endParaRPr lang="ru-RU" dirty="0"/>
          </a:p>
        </p:txBody>
      </p:sp>
      <p:sp>
        <p:nvSpPr>
          <p:cNvPr id="3" name="Содержимое 2"/>
          <p:cNvSpPr>
            <a:spLocks noGrp="1"/>
          </p:cNvSpPr>
          <p:nvPr>
            <p:ph idx="1"/>
          </p:nvPr>
        </p:nvSpPr>
        <p:spPr/>
        <p:txBody>
          <a:bodyPr>
            <a:noAutofit/>
          </a:bodyPr>
          <a:lstStyle/>
          <a:p>
            <a:r>
              <a:rPr lang="ru-RU" sz="2300" dirty="0" smtClean="0"/>
              <a:t>"Политическая свобода" — это рассказ о том, что политическая свобода есть разновидность внешней свободы, но тем не менее она очень важна. Ее требования: не мешайте, не заставляйте, не запрещайте! Но это уже касается не только внутренней духовной жизни, а и общего и совместного устроения людей. Ведь человек является полномочным соучастником, </a:t>
            </a:r>
            <a:r>
              <a:rPr lang="ru-RU" sz="2300" dirty="0" err="1" smtClean="0"/>
              <a:t>coy</a:t>
            </a:r>
            <a:r>
              <a:rPr lang="ru-RU" sz="2300" dirty="0" smtClean="0"/>
              <a:t> строителем, </a:t>
            </a:r>
            <a:r>
              <a:rPr lang="ru-RU" sz="2300" dirty="0" err="1" smtClean="0"/>
              <a:t>сораспоряжающимся</a:t>
            </a:r>
            <a:r>
              <a:rPr lang="ru-RU" sz="2300" dirty="0" smtClean="0"/>
              <a:t> во всех этих делах, и его внутренняя свобода не только ограждается — тут уж и ему самому приходится думать о других людях, об их свободе или несвободе, об их жизни и их поведении.</a:t>
            </a:r>
            <a:endParaRPr lang="ru-RU" sz="23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"Политическая свобода" (2/3)</a:t>
            </a:r>
            <a:endParaRPr lang="ru-RU" dirty="0"/>
          </a:p>
        </p:txBody>
      </p:sp>
      <p:sp>
        <p:nvSpPr>
          <p:cNvPr id="3" name="Содержимое 2"/>
          <p:cNvSpPr>
            <a:spLocks noGrp="1"/>
          </p:cNvSpPr>
          <p:nvPr>
            <p:ph idx="1"/>
          </p:nvPr>
        </p:nvSpPr>
        <p:spPr/>
        <p:txBody>
          <a:bodyPr>
            <a:normAutofit/>
          </a:bodyPr>
          <a:lstStyle/>
          <a:p>
            <a:r>
              <a:rPr lang="ru-RU" sz="2400" dirty="0" smtClean="0"/>
              <a:t>Ильин делает довольно парадоксальное заявление: политическая свобода предполагает в человеке, которому она дается, гораздо большую зрелость, чем свобода духа. Ибо если человек занимается своими внутренними делами, то он верит себе и распоряжается собой. Но ведь в области политики существует еще вопрос не только о собственной, но также и о чужой свободе. Есть внутренняя связь, согласно Ильину, между внутренней свободой и политической свободой. </a:t>
            </a:r>
            <a:endParaRPr lang="ru-RU"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"Политическая свобода" (3/3)</a:t>
            </a:r>
            <a:endParaRPr lang="ru-RU" dirty="0"/>
          </a:p>
        </p:txBody>
      </p:sp>
      <p:sp>
        <p:nvSpPr>
          <p:cNvPr id="3" name="Содержимое 2"/>
          <p:cNvSpPr>
            <a:spLocks noGrp="1"/>
          </p:cNvSpPr>
          <p:nvPr>
            <p:ph idx="1"/>
          </p:nvPr>
        </p:nvSpPr>
        <p:spPr/>
        <p:txBody>
          <a:bodyPr>
            <a:normAutofit/>
          </a:bodyPr>
          <a:lstStyle/>
          <a:p>
            <a:r>
              <a:rPr lang="ru-RU" sz="2400" dirty="0" smtClean="0"/>
              <a:t>Нужен минимум внутренней свободы — ниже его политическая свобода теряет смысл и становится разрушительным началом. Человек, не осознавший себя в качестве духовного субъекта, внутреннее свободного и самоуправляющегося, не сумеет сохранить права политической свободы, предрекает Ильин. Особое значение русский мыслитель придает семье, патриотизму, Родине, собственности.</a:t>
            </a:r>
            <a:endParaRPr lang="ru-RU"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90800"/>
            <a:ext cx="8229600" cy="1066800"/>
          </a:xfrm>
        </p:spPr>
        <p:txBody>
          <a:bodyPr/>
          <a:lstStyle/>
          <a:p>
            <a:pPr algn="ctr"/>
            <a:r>
              <a:rPr lang="ru-RU" dirty="0" smtClean="0"/>
              <a:t>Спасибо за внимание</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"Путь духовного обновления" (1937)</a:t>
            </a:r>
            <a:endParaRPr lang="ru-RU" dirty="0"/>
          </a:p>
        </p:txBody>
      </p:sp>
      <p:sp>
        <p:nvSpPr>
          <p:cNvPr id="3" name="Содержимое 2"/>
          <p:cNvSpPr>
            <a:spLocks noGrp="1"/>
          </p:cNvSpPr>
          <p:nvPr>
            <p:ph idx="1"/>
          </p:nvPr>
        </p:nvSpPr>
        <p:spPr/>
        <p:txBody>
          <a:bodyPr numCol="2">
            <a:normAutofit/>
          </a:bodyPr>
          <a:lstStyle/>
          <a:p>
            <a:r>
              <a:rPr lang="ru-RU" sz="2000" dirty="0" smtClean="0"/>
              <a:t>Философский труд Ильина, который посвящен проблемам веры, любви, свободы, совести, семьи, Родины, национализма, правосознания, государства, частной собственности. Вот эти категории Ильин и поставил в центр своего страстного исследования, вернее, даже не исследования, а доверительного разговора с читателями.</a:t>
            </a:r>
            <a:endParaRPr lang="ru-RU" sz="2000" dirty="0"/>
          </a:p>
        </p:txBody>
      </p:sp>
      <p:pic>
        <p:nvPicPr>
          <p:cNvPr id="1026" name="Picture 2" descr="C:\Users\user\Desktop\Iljin02.jpg"/>
          <p:cNvPicPr>
            <a:picLocks noChangeAspect="1" noChangeArrowheads="1"/>
          </p:cNvPicPr>
          <p:nvPr/>
        </p:nvPicPr>
        <p:blipFill>
          <a:blip r:embed="rId2"/>
          <a:srcRect/>
          <a:stretch>
            <a:fillRect/>
          </a:stretch>
        </p:blipFill>
        <p:spPr bwMode="auto">
          <a:xfrm>
            <a:off x="5640616" y="2209800"/>
            <a:ext cx="3274784" cy="4283417"/>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Разговор начинается с веры (1/3)</a:t>
            </a:r>
            <a:endParaRPr lang="ru-RU" dirty="0"/>
          </a:p>
        </p:txBody>
      </p:sp>
      <p:sp>
        <p:nvSpPr>
          <p:cNvPr id="3" name="Содержимое 2"/>
          <p:cNvSpPr>
            <a:spLocks noGrp="1"/>
          </p:cNvSpPr>
          <p:nvPr>
            <p:ph idx="1"/>
          </p:nvPr>
        </p:nvSpPr>
        <p:spPr/>
        <p:txBody>
          <a:bodyPr>
            <a:normAutofit/>
          </a:bodyPr>
          <a:lstStyle/>
          <a:p>
            <a:r>
              <a:rPr lang="ru-RU" sz="2400" dirty="0" smtClean="0"/>
              <a:t>Совсем неслучайно разговор начинается с веры. Разбирая проблему истины и проблему веры, Ильин с самого начала констатирует: человек и человечество оперируют множеством истин. Мы знаем таблицу умножения, геометрические теоремы, химические формулы, географические данные, установленные исторические факты, законы логики. Мы исходим из того, что они верны, спокойно пользуясь ими, применяем их в жизни.</a:t>
            </a:r>
            <a:endParaRPr lang="ru-RU"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Разговор начинается с веры (2/3)</a:t>
            </a:r>
            <a:endParaRPr lang="ru-RU" dirty="0"/>
          </a:p>
        </p:txBody>
      </p:sp>
      <p:sp>
        <p:nvSpPr>
          <p:cNvPr id="3" name="Содержимое 2"/>
          <p:cNvSpPr>
            <a:spLocks noGrp="1"/>
          </p:cNvSpPr>
          <p:nvPr>
            <p:ph idx="1"/>
          </p:nvPr>
        </p:nvSpPr>
        <p:spPr/>
        <p:txBody>
          <a:bodyPr>
            <a:normAutofit/>
          </a:bodyPr>
          <a:lstStyle/>
          <a:p>
            <a:r>
              <a:rPr lang="ru-RU" sz="2400" dirty="0" smtClean="0"/>
              <a:t>Но одно дело знать истину, а совершенно другое — верить во что-то. Есть истины холодные, они как бы не имеют отношения к нашей душе. Но есть такие истины, которые человек считает самым главным в своей жизни. И вот когда устанавливается такое отношение между знаниями, то мы и говорим, что обладаем верой. Здесь реальный центр твоей жизни, тут твоя любовь, твое служение, тут ты идешь на жертвы, пишет Ильин. Здесь твое сокровище, а где сокровище твое, там и сердце твое, там и вера твоя.</a:t>
            </a:r>
            <a:endParaRPr lang="ru-RU"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Разговор начинается с веры (3/3)</a:t>
            </a:r>
            <a:endParaRPr lang="ru-RU" dirty="0"/>
          </a:p>
        </p:txBody>
      </p:sp>
      <p:sp>
        <p:nvSpPr>
          <p:cNvPr id="3" name="Содержимое 2"/>
          <p:cNvSpPr>
            <a:spLocks noGrp="1"/>
          </p:cNvSpPr>
          <p:nvPr>
            <p:ph idx="1"/>
          </p:nvPr>
        </p:nvSpPr>
        <p:spPr/>
        <p:txBody>
          <a:bodyPr>
            <a:normAutofit/>
          </a:bodyPr>
          <a:lstStyle/>
          <a:p>
            <a:r>
              <a:rPr lang="ru-RU" sz="2400" dirty="0" smtClean="0"/>
              <a:t>Вера, убежден Ильин, живет в каждом человеке, но иногда она просто дремлет в человеческой душе. Но вот случается жизненная буря, раненая душа пробуждается ото сна. И в кратчайшее время жизнь человека коренным образом изменяется. Он начинает понимать, что надо выбирать, нужно служить какой-то ценности.</a:t>
            </a:r>
            <a:endParaRPr lang="ru-RU"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Во что может верить человек? (1/2)</a:t>
            </a:r>
            <a:endParaRPr lang="ru-RU" dirty="0"/>
          </a:p>
        </p:txBody>
      </p:sp>
      <p:sp>
        <p:nvSpPr>
          <p:cNvPr id="3" name="Содержимое 2"/>
          <p:cNvSpPr>
            <a:spLocks noGrp="1"/>
          </p:cNvSpPr>
          <p:nvPr>
            <p:ph idx="1"/>
          </p:nvPr>
        </p:nvSpPr>
        <p:spPr/>
        <p:txBody>
          <a:bodyPr numCol="2">
            <a:normAutofit/>
          </a:bodyPr>
          <a:lstStyle/>
          <a:p>
            <a:r>
              <a:rPr lang="ru-RU" sz="2000" dirty="0" smtClean="0"/>
              <a:t>В книге Ильин анализирует различные виды веры. Во что может верить человек? Например, только в чувственные наслаждения — и тогда его можно считать всего лишь наслаждающимся животным. Он может верить в деньги, власть — и тогда душа его "высыхает". Ильин предлагает различать, пользуясь возможностями русского языка, два состояния: когда люди верят, сознательно или бессознательно, злобно или добродушно, сильно или слабо — или когда люди веруют.</a:t>
            </a:r>
            <a:endParaRPr lang="ru-RU" sz="2000" dirty="0"/>
          </a:p>
        </p:txBody>
      </p:sp>
      <p:pic>
        <p:nvPicPr>
          <p:cNvPr id="2050" name="Picture 2" descr="C:\Users\user\Desktop\1243e.jpg"/>
          <p:cNvPicPr>
            <a:picLocks noChangeAspect="1" noChangeArrowheads="1"/>
          </p:cNvPicPr>
          <p:nvPr/>
        </p:nvPicPr>
        <p:blipFill>
          <a:blip r:embed="rId2"/>
          <a:srcRect/>
          <a:stretch>
            <a:fillRect/>
          </a:stretch>
        </p:blipFill>
        <p:spPr bwMode="auto">
          <a:xfrm>
            <a:off x="7010400" y="3962400"/>
            <a:ext cx="1755058" cy="27432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Во что может верить человек? (2/2)</a:t>
            </a:r>
            <a:endParaRPr lang="ru-RU" dirty="0"/>
          </a:p>
        </p:txBody>
      </p:sp>
      <p:sp>
        <p:nvSpPr>
          <p:cNvPr id="3" name="Содержимое 2"/>
          <p:cNvSpPr>
            <a:spLocks noGrp="1"/>
          </p:cNvSpPr>
          <p:nvPr>
            <p:ph idx="1"/>
          </p:nvPr>
        </p:nvSpPr>
        <p:spPr/>
        <p:txBody>
          <a:bodyPr>
            <a:normAutofit/>
          </a:bodyPr>
          <a:lstStyle/>
          <a:p>
            <a:r>
              <a:rPr lang="ru-RU" sz="2400" dirty="0" smtClean="0"/>
              <a:t>Например в карты, сны, гадания, астрологические гороскопы верят, а в Бога и во все божественное веруют. Специально разбирается вопрос о том, все ли заслуживает веры. На него Ильин отвечает: нет, далеко не все. Он изучает проблему знания и веры, приводит множество выписок из сочинений ученых различных времен и народов, чтобы показать — все они так или иначе веровали в Бога и надеялись найти Бога, выстраивая картину мира.</a:t>
            </a:r>
            <a:endParaRPr lang="ru-RU"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371600"/>
            <a:ext cx="8229600" cy="4325112"/>
          </a:xfrm>
        </p:spPr>
        <p:txBody>
          <a:bodyPr>
            <a:normAutofit/>
          </a:bodyPr>
          <a:lstStyle/>
          <a:p>
            <a:r>
              <a:rPr lang="ru-RU" sz="2400" dirty="0" smtClean="0"/>
              <a:t>Согласно Ильину, последняя основа, творческий первоисточник всей духовной культуры есть божественное в нас, даруемое нам в откровении живым и благим Богом, воспринимаемое нами посредством любви и веры и осуществляемое нами в качестве самого главного и драгоценного в жизни. Целая глава книги "Пути духовного обновления" посвящена проблеме любви, которую Ильин очень тесно связывает с верой, превознося именно духовную любовь, любовь человека, которая возвышает его и делает духовным существом.</a:t>
            </a:r>
            <a:endParaRPr lang="ru-RU"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Свобода (1/2)</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Главу своей книги Ильин посвящает свободе. Он различает внешнюю свободу и свободу внутреннюю. Что значит свобода? — спрашивает Ильин. Какая свобода имеется в виду? Свобода от чего и ради чего? Конечно, свобода важна для человеческого общежития, для жизни людей в обществе. И все-таки человек нуждается в своей жизни в так называемой гетерономии, т.е. идущих извне предписаниях и запрещениях. Причем все они должны быть частично поддержаны угрозой, а иногда и подкреплены силой и принуждением. Он совершенно убежден, что в каких-то отношениях сила и принуждение необходимы, даже полезны для человеческого общества.</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9</TotalTime>
  <Words>1095</Words>
  <Application>Microsoft Office PowerPoint</Application>
  <PresentationFormat>Экран (4:3)</PresentationFormat>
  <Paragraphs>26</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Городская</vt:lpstr>
      <vt:lpstr>И.А. Ильин Путь духовного обновления</vt:lpstr>
      <vt:lpstr>"Путь духовного обновления" (1937)</vt:lpstr>
      <vt:lpstr>Разговор начинается с веры (1/3)</vt:lpstr>
      <vt:lpstr>Разговор начинается с веры (2/3)</vt:lpstr>
      <vt:lpstr>Разговор начинается с веры (3/3)</vt:lpstr>
      <vt:lpstr>Во что может верить человек? (1/2)</vt:lpstr>
      <vt:lpstr>Во что может верить человек? (2/2)</vt:lpstr>
      <vt:lpstr>Презентация PowerPoint</vt:lpstr>
      <vt:lpstr>Свобода (1/2)</vt:lpstr>
      <vt:lpstr>Свобода (2/2)</vt:lpstr>
      <vt:lpstr>"Политическая свобода" (1/3)</vt:lpstr>
      <vt:lpstr>"Политическая свобода" (2/3)</vt:lpstr>
      <vt:lpstr>"Политическая свобода" (3/3)</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"Путь духовного обновления"</dc:title>
  <dc:creator>user</dc:creator>
  <cp:lastModifiedBy>ASUS</cp:lastModifiedBy>
  <cp:revision>3</cp:revision>
  <dcterms:created xsi:type="dcterms:W3CDTF">2015-11-30T20:26:42Z</dcterms:created>
  <dcterms:modified xsi:type="dcterms:W3CDTF">2016-01-09T06:56:23Z</dcterms:modified>
</cp:coreProperties>
</file>