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71" r:id="rId3"/>
    <p:sldId id="257" r:id="rId4"/>
    <p:sldId id="258" r:id="rId5"/>
    <p:sldId id="259" r:id="rId6"/>
    <p:sldId id="260" r:id="rId7"/>
    <p:sldId id="264" r:id="rId8"/>
    <p:sldId id="265" r:id="rId9"/>
    <p:sldId id="266" r:id="rId10"/>
    <p:sldId id="262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60648"/>
            <a:ext cx="8964488" cy="2880320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/>
              <a:t>Система обучения В.Ф. Шаталова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224136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/>
              <a:t>особенности </a:t>
            </a:r>
            <a:r>
              <a:rPr lang="ru-RU" sz="5400" b="1" dirty="0" err="1" smtClean="0"/>
              <a:t>шаталовского</a:t>
            </a:r>
            <a:r>
              <a:rPr lang="ru-RU" sz="5400" b="1" dirty="0" smtClean="0"/>
              <a:t> метода обучения детей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9757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сервис\Desktop\яскина\1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276873"/>
            <a:ext cx="9144000" cy="45811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80120"/>
          </a:xfrm>
        </p:spPr>
        <p:txBody>
          <a:bodyPr/>
          <a:lstStyle/>
          <a:p>
            <a:pPr algn="ctr"/>
            <a:r>
              <a:rPr lang="ru-RU" b="1" dirty="0" smtClean="0"/>
              <a:t>Преимущества методики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72816"/>
            <a:ext cx="9144000" cy="5085184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Глубокое понимание теории.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Экономия времени (материал собран в блоки).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У обучающихся появляется желание использовать свои силы и знания на практике.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Позволяет увеличить количество 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решаемых задач.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Позволяет разобрать 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подробно и всесторонне 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типы и возможные пути </a:t>
            </a:r>
          </a:p>
          <a:p>
            <a:pPr marL="609600" indent="-609600">
              <a:lnSpc>
                <a:spcPct val="8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решения.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сервис\Desktop\яскина\9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573016"/>
            <a:ext cx="4788024" cy="32849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6453336"/>
          </a:xfrm>
        </p:spPr>
        <p:txBody>
          <a:bodyPr>
            <a:normAutofit/>
          </a:bodyPr>
          <a:lstStyle/>
          <a:p>
            <a:r>
              <a:rPr lang="ru-RU" dirty="0" smtClean="0"/>
              <a:t>В.Ф.Шаталов является автором </a:t>
            </a:r>
            <a:r>
              <a:rPr lang="ru-RU" b="1" dirty="0" smtClean="0"/>
              <a:t>36</a:t>
            </a:r>
            <a:r>
              <a:rPr lang="ru-RU" dirty="0" smtClean="0"/>
              <a:t> книг, издавался в </a:t>
            </a:r>
            <a:r>
              <a:rPr lang="ru-RU" b="1" dirty="0" smtClean="0"/>
              <a:t>17 странах </a:t>
            </a:r>
            <a:r>
              <a:rPr lang="ru-RU" dirty="0" smtClean="0"/>
              <a:t>общим тиражом более миллиона экземпляров.</a:t>
            </a:r>
          </a:p>
          <a:p>
            <a:r>
              <a:rPr lang="ru-RU" dirty="0" smtClean="0"/>
              <a:t> «Эксперимент продолжается», </a:t>
            </a:r>
          </a:p>
          <a:p>
            <a:r>
              <a:rPr lang="ru-RU" dirty="0" smtClean="0"/>
              <a:t>«Куда и как исчезли тройки», </a:t>
            </a:r>
          </a:p>
          <a:p>
            <a:r>
              <a:rPr lang="ru-RU" dirty="0" smtClean="0"/>
              <a:t>«Педагогическая проза», </a:t>
            </a:r>
          </a:p>
          <a:p>
            <a:r>
              <a:rPr lang="ru-RU" dirty="0" smtClean="0"/>
              <a:t>“Точка опоры”,</a:t>
            </a:r>
          </a:p>
          <a:p>
            <a:r>
              <a:rPr lang="ru-RU" dirty="0" smtClean="0"/>
              <a:t>«Соцветие талантов»,</a:t>
            </a:r>
          </a:p>
          <a:p>
            <a:r>
              <a:rPr lang="ru-RU" dirty="0" smtClean="0"/>
              <a:t> «Алгебраические волны»,</a:t>
            </a:r>
          </a:p>
          <a:p>
            <a:r>
              <a:rPr lang="ru-RU" dirty="0" smtClean="0"/>
              <a:t> «Фамильная геометрия»,</a:t>
            </a:r>
          </a:p>
          <a:p>
            <a:r>
              <a:rPr lang="ru-RU" dirty="0" smtClean="0"/>
              <a:t> «Физика на всю жизнь»,</a:t>
            </a:r>
          </a:p>
          <a:p>
            <a:r>
              <a:rPr lang="ru-RU" dirty="0" smtClean="0"/>
              <a:t> «Стереометрия», </a:t>
            </a:r>
          </a:p>
          <a:p>
            <a:r>
              <a:rPr lang="ru-RU" dirty="0" smtClean="0"/>
              <a:t>«Изустная алгебра», </a:t>
            </a:r>
          </a:p>
          <a:p>
            <a:r>
              <a:rPr lang="ru-RU" dirty="0" smtClean="0"/>
              <a:t>«Астрономия» и другие.</a:t>
            </a:r>
            <a:endParaRPr lang="ru-RU" dirty="0"/>
          </a:p>
        </p:txBody>
      </p:sp>
      <p:pic>
        <p:nvPicPr>
          <p:cNvPr id="7170" name="Picture 2" descr="C:\Users\сервис\Desktop\яскина\00feb278138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1989" y="1534376"/>
            <a:ext cx="1800200" cy="2426145"/>
          </a:xfrm>
          <a:prstGeom prst="rect">
            <a:avLst/>
          </a:prstGeom>
          <a:noFill/>
        </p:spPr>
      </p:pic>
      <p:pic>
        <p:nvPicPr>
          <p:cNvPr id="7171" name="Picture 3" descr="C:\Users\сервис\Desktop\яскина\113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268760"/>
            <a:ext cx="1835696" cy="2556680"/>
          </a:xfrm>
          <a:prstGeom prst="rect">
            <a:avLst/>
          </a:prstGeom>
          <a:noFill/>
        </p:spPr>
      </p:pic>
      <p:pic>
        <p:nvPicPr>
          <p:cNvPr id="7172" name="Picture 4" descr="C:\Users\сервис\Desktop\яскина\p1_010070837120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4149080"/>
            <a:ext cx="2185167" cy="2708920"/>
          </a:xfrm>
          <a:prstGeom prst="rect">
            <a:avLst/>
          </a:prstGeom>
          <a:noFill/>
        </p:spPr>
      </p:pic>
      <p:pic>
        <p:nvPicPr>
          <p:cNvPr id="7173" name="Picture 5" descr="C:\Users\сервис\Desktop\яскина\10793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4005064"/>
            <a:ext cx="1944216" cy="28529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2832344"/>
          </a:xfrm>
        </p:spPr>
        <p:txBody>
          <a:bodyPr/>
          <a:lstStyle/>
          <a:p>
            <a:pPr algn="ctr"/>
            <a:r>
              <a:rPr lang="ru-RU" sz="7200" dirty="0" smtClean="0"/>
              <a:t>Спасибо за внимание</a:t>
            </a:r>
            <a:endParaRPr lang="ru-RU" sz="7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5085184"/>
            <a:ext cx="8613648" cy="1772816"/>
          </a:xfrm>
        </p:spPr>
        <p:txBody>
          <a:bodyPr>
            <a:normAutofit/>
          </a:bodyPr>
          <a:lstStyle/>
          <a:p>
            <a:pPr algn="r"/>
            <a:r>
              <a:rPr lang="ru-RU" sz="4000" b="1" smtClean="0"/>
              <a:t>         </a:t>
            </a:r>
            <a:endParaRPr lang="ru-RU" sz="4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714356"/>
            <a:ext cx="8286808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Необучаемых детей не бывает, бывают непрофессиональные педагоги. Все дети способны успешно овладеть школьной программой».</a:t>
            </a:r>
          </a:p>
          <a:p>
            <a:pPr algn="r"/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(В.Ф. Шаталов)</a:t>
            </a:r>
          </a:p>
          <a:p>
            <a:endParaRPr lang="ru-RU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 smtClean="0"/>
              <a:t>План </a:t>
            </a:r>
            <a:endParaRPr lang="ru-RU" sz="7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5309944"/>
          </a:xfrm>
        </p:spPr>
        <p:txBody>
          <a:bodyPr/>
          <a:lstStyle/>
          <a:p>
            <a:r>
              <a:rPr lang="ru-RU" sz="3200" dirty="0" smtClean="0"/>
              <a:t> Биография</a:t>
            </a:r>
          </a:p>
          <a:p>
            <a:r>
              <a:rPr lang="ru-RU" sz="3200" dirty="0" smtClean="0"/>
              <a:t> Система обучения</a:t>
            </a:r>
          </a:p>
          <a:p>
            <a:r>
              <a:rPr lang="ru-RU" sz="3200" dirty="0" smtClean="0"/>
              <a:t> Методика обучения</a:t>
            </a:r>
          </a:p>
          <a:p>
            <a:r>
              <a:rPr lang="ru-RU" sz="3200" dirty="0" smtClean="0"/>
              <a:t> Особенности  метода</a:t>
            </a:r>
          </a:p>
          <a:p>
            <a:r>
              <a:rPr lang="ru-RU" sz="3200" dirty="0" smtClean="0"/>
              <a:t> Преимущества методики</a:t>
            </a:r>
          </a:p>
          <a:p>
            <a:r>
              <a:rPr lang="ru-RU" sz="3200" dirty="0" smtClean="0"/>
              <a:t> Произведения В.Ф. Шаталова</a:t>
            </a:r>
          </a:p>
          <a:p>
            <a:r>
              <a:rPr lang="ru-RU" sz="3200" dirty="0" smtClean="0"/>
              <a:t> Список литературы</a:t>
            </a:r>
          </a:p>
          <a:p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2776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/>
              <a:t>Биография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84784"/>
            <a:ext cx="8532440" cy="56166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ШАТАЛОВ Виктор Фёдорович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(р. 1.5.1927,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Сталино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ныне Донецк, Украина)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педагог-новатор,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заслуженный учитель УССР (1987),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почётный доктор академии педагогических наук Украины,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народный учитель СССР (1990).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Участник Великой Отечественной войны.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 педагогической работе в школе с 1951.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 1956 вёл экспериментальную работу с учащимися</a:t>
            </a:r>
          </a:p>
          <a:p>
            <a:endParaRPr lang="ru-RU" dirty="0"/>
          </a:p>
        </p:txBody>
      </p:sp>
      <p:pic>
        <p:nvPicPr>
          <p:cNvPr id="1026" name="Picture 2" descr="C:\Users\сервис\Desktop\яскина\iz_ep_0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1268760"/>
            <a:ext cx="2771800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6561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Система обучения Виктора Федоровича  Шаталова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35480"/>
            <a:ext cx="9144000" cy="492252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Разработал оригинальную систему интенсивного обучения.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Вместо традиционных домашних заданий учащиеся получают обширные "предложения»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Традиционные экзамены заменены работами по "листам группового контроля«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Используются игровые формы учебных занятий.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Устранению дидактических противоречий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9324528" cy="5415880"/>
          </a:xfrm>
        </p:spPr>
        <p:txBody>
          <a:bodyPr>
            <a:normAutofit/>
          </a:bodyPr>
          <a:lstStyle/>
          <a:p>
            <a:r>
              <a:rPr lang="ru-RU" dirty="0" smtClean="0"/>
              <a:t>Полный курс </a:t>
            </a:r>
          </a:p>
          <a:p>
            <a:pPr>
              <a:buNone/>
            </a:pPr>
            <a:r>
              <a:rPr lang="ru-RU" dirty="0" smtClean="0"/>
              <a:t>общего ср. образования </a:t>
            </a:r>
          </a:p>
          <a:p>
            <a:pPr>
              <a:buNone/>
            </a:pPr>
            <a:r>
              <a:rPr lang="ru-RU" dirty="0" smtClean="0"/>
              <a:t>за </a:t>
            </a:r>
            <a:r>
              <a:rPr lang="ru-RU" b="1" dirty="0" smtClean="0"/>
              <a:t>9 лет</a:t>
            </a:r>
            <a:r>
              <a:rPr lang="ru-RU" dirty="0" smtClean="0"/>
              <a:t>, при общей </a:t>
            </a:r>
          </a:p>
          <a:p>
            <a:pPr>
              <a:buNone/>
            </a:pPr>
            <a:r>
              <a:rPr lang="ru-RU" dirty="0" smtClean="0"/>
              <a:t>нагрузке не более </a:t>
            </a:r>
          </a:p>
          <a:p>
            <a:pPr>
              <a:buNone/>
            </a:pPr>
            <a:r>
              <a:rPr lang="ru-RU" b="1" dirty="0" smtClean="0"/>
              <a:t>30 </a:t>
            </a:r>
            <a:r>
              <a:rPr lang="ru-RU" b="1" dirty="0" err="1" smtClean="0"/>
              <a:t>уч</a:t>
            </a:r>
            <a:r>
              <a:rPr lang="ru-RU" b="1" dirty="0" smtClean="0"/>
              <a:t>. ч </a:t>
            </a:r>
            <a:r>
              <a:rPr lang="ru-RU" dirty="0" smtClean="0"/>
              <a:t>в неделю.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- </a:t>
            </a:r>
            <a:r>
              <a:rPr lang="ru-RU" b="1" dirty="0" smtClean="0"/>
              <a:t>2 свободных </a:t>
            </a:r>
            <a:r>
              <a:rPr lang="ru-RU" dirty="0" smtClean="0"/>
              <a:t>дня в</a:t>
            </a:r>
          </a:p>
          <a:p>
            <a:pPr>
              <a:buNone/>
            </a:pPr>
            <a:r>
              <a:rPr lang="ru-RU" dirty="0" smtClean="0"/>
              <a:t> неделю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-Уроки </a:t>
            </a:r>
            <a:r>
              <a:rPr lang="ru-RU" dirty="0" err="1" smtClean="0"/>
              <a:t>физич</a:t>
            </a:r>
            <a:r>
              <a:rPr lang="ru-RU" dirty="0" smtClean="0"/>
              <a:t>. воспитания проводятся ежедневно.</a:t>
            </a:r>
            <a:endParaRPr lang="ru-RU" dirty="0"/>
          </a:p>
        </p:txBody>
      </p:sp>
      <p:pic>
        <p:nvPicPr>
          <p:cNvPr id="2050" name="Picture 2" descr="C:\Users\сервис\Desktop\яскина\130205032020-711-3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908720"/>
            <a:ext cx="5292080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4096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/>
              <a:t>Основа методики(1/3)</a:t>
            </a:r>
            <a:endParaRPr lang="ru-RU" sz="6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517232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endParaRPr lang="ru-RU" sz="2400" b="1" i="1" dirty="0" smtClean="0"/>
          </a:p>
          <a:p>
            <a:endParaRPr lang="ru-RU" sz="2400" b="1" i="1" dirty="0" smtClean="0"/>
          </a:p>
          <a:p>
            <a:r>
              <a:rPr lang="ru-RU" sz="2400" b="1" i="1" dirty="0" smtClean="0"/>
              <a:t>Первый этап</a:t>
            </a:r>
            <a:r>
              <a:rPr lang="ru-RU" sz="2400" b="1" dirty="0" smtClean="0"/>
              <a:t> </a:t>
            </a:r>
            <a:r>
              <a:rPr lang="ru-RU" sz="2400" dirty="0" smtClean="0"/>
              <a:t>— развернутое, образно-эмоциональное объяснение учителем материала (создание блока вопросов). </a:t>
            </a:r>
          </a:p>
          <a:p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r>
              <a:rPr lang="ru-RU" sz="2400" b="1" i="1" dirty="0" smtClean="0"/>
              <a:t>Второй этап </a:t>
            </a:r>
            <a:r>
              <a:rPr lang="ru-RU" sz="2400" dirty="0" smtClean="0"/>
              <a:t>— сжатое изложение учебного материала по опорному плакату озвучивание, расшифровка закодированного с помощью разнообразных символов основных понятий и логических взаимосвязей между ними.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80120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/>
              <a:t>Основа методики(2/3)</a:t>
            </a:r>
            <a:endParaRPr lang="ru-RU" sz="6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84784"/>
            <a:ext cx="9144000" cy="5544616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endParaRPr lang="ru-RU" sz="2400" b="1" i="1" dirty="0" smtClean="0"/>
          </a:p>
          <a:p>
            <a:endParaRPr lang="ru-RU" sz="2400" b="1" i="1" dirty="0" smtClean="0"/>
          </a:p>
          <a:p>
            <a:r>
              <a:rPr lang="ru-RU" sz="2400" b="1" i="1" dirty="0" smtClean="0"/>
              <a:t>Третий этап</a:t>
            </a:r>
            <a:r>
              <a:rPr lang="ru-RU" sz="2400" i="1" dirty="0" smtClean="0"/>
              <a:t> </a:t>
            </a:r>
            <a:r>
              <a:rPr lang="ru-RU" sz="2400" dirty="0" smtClean="0"/>
              <a:t>— изучение опорных сигналов, которые получает каждый ученик и вклеивает их в свои альбомы.</a:t>
            </a:r>
          </a:p>
          <a:p>
            <a:endParaRPr lang="ru-RU" sz="2400" dirty="0" smtClean="0"/>
          </a:p>
          <a:p>
            <a:r>
              <a:rPr lang="ru-RU" sz="2400" b="1" i="1" dirty="0" smtClean="0"/>
              <a:t>Четвертый этап</a:t>
            </a:r>
            <a:r>
              <a:rPr lang="ru-RU" sz="2400" dirty="0" smtClean="0"/>
              <a:t> — работа с учебником и листом опорных сигналов в домашних условиях. </a:t>
            </a:r>
          </a:p>
          <a:p>
            <a:endParaRPr lang="ru-RU" sz="2400" dirty="0" smtClean="0"/>
          </a:p>
          <a:p>
            <a:r>
              <a:rPr lang="ru-RU" sz="2400" b="1" i="1" dirty="0" smtClean="0"/>
              <a:t>Пятый этап</a:t>
            </a:r>
            <a:r>
              <a:rPr lang="ru-RU" sz="2400" dirty="0" smtClean="0"/>
              <a:t> — письменное воспроизведение опорных сигналов на следующем уроке.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08112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/>
              <a:t>Основа методики(3/3)</a:t>
            </a:r>
            <a:endParaRPr lang="ru-RU" sz="6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61248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b="1" i="1" dirty="0" smtClean="0"/>
              <a:t>Шестой</a:t>
            </a:r>
            <a:r>
              <a:rPr lang="ru-RU" b="1" dirty="0" smtClean="0"/>
              <a:t> </a:t>
            </a:r>
            <a:r>
              <a:rPr lang="ru-RU" b="1" i="1" dirty="0" smtClean="0"/>
              <a:t>этап</a:t>
            </a:r>
            <a:r>
              <a:rPr lang="ru-RU" dirty="0" smtClean="0"/>
              <a:t> — ответы по опорным сигналам</a:t>
            </a:r>
          </a:p>
          <a:p>
            <a:pPr>
              <a:lnSpc>
                <a:spcPct val="90000"/>
              </a:lnSpc>
              <a:buNone/>
            </a:pPr>
            <a:r>
              <a:rPr lang="ru-RU" dirty="0" smtClean="0"/>
              <a:t> </a:t>
            </a:r>
          </a:p>
          <a:p>
            <a:pPr>
              <a:lnSpc>
                <a:spcPct val="90000"/>
              </a:lnSpc>
            </a:pPr>
            <a:r>
              <a:rPr lang="ru-RU" b="1" i="1" dirty="0" smtClean="0"/>
              <a:t>Седьмой этап</a:t>
            </a:r>
            <a:r>
              <a:rPr lang="ru-RU" dirty="0" smtClean="0"/>
              <a:t> — постоянное повторение и углубление ранее изученного материала (организация взаимопомощи — «педагогический десант» — не только между одноклассниками, но и между старшими и младшими ребятами).</a:t>
            </a:r>
          </a:p>
          <a:p>
            <a:endParaRPr lang="ru-RU" dirty="0"/>
          </a:p>
        </p:txBody>
      </p:sp>
      <p:pic>
        <p:nvPicPr>
          <p:cNvPr id="5122" name="Picture 2" descr="C:\Users\сервис\Desktop\яскина\177874_html_5135645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005064"/>
            <a:ext cx="6210300" cy="28529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296</TotalTime>
  <Words>334</Words>
  <Application>Microsoft Office PowerPoint</Application>
  <PresentationFormat>Экран (4:3)</PresentationFormat>
  <Paragraphs>82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Система обучения В.Ф. Шаталова</vt:lpstr>
      <vt:lpstr>Презентация PowerPoint</vt:lpstr>
      <vt:lpstr>План </vt:lpstr>
      <vt:lpstr>Биография</vt:lpstr>
      <vt:lpstr>      Система обучения Виктора Федоровича  Шаталова</vt:lpstr>
      <vt:lpstr>Презентация PowerPoint</vt:lpstr>
      <vt:lpstr>Основа методики(1/3)</vt:lpstr>
      <vt:lpstr>Основа методики(2/3)</vt:lpstr>
      <vt:lpstr>Основа методики(3/3)</vt:lpstr>
      <vt:lpstr>особенности шаталовского метода обучения детей</vt:lpstr>
      <vt:lpstr>Преимущества методики</vt:lpstr>
      <vt:lpstr>Презентация PowerPoint</vt:lpstr>
      <vt:lpstr>Спасибо за внимание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обучения В.Ф. Шаталова</dc:title>
  <dc:creator>www.MRMARKER.ru</dc:creator>
  <cp:lastModifiedBy>ASUS</cp:lastModifiedBy>
  <cp:revision>18</cp:revision>
  <dcterms:created xsi:type="dcterms:W3CDTF">2013-11-07T18:19:18Z</dcterms:created>
  <dcterms:modified xsi:type="dcterms:W3CDTF">2016-01-09T08:31:53Z</dcterms:modified>
</cp:coreProperties>
</file>