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57" r:id="rId3"/>
    <p:sldId id="261" r:id="rId4"/>
    <p:sldId id="259" r:id="rId5"/>
    <p:sldId id="282" r:id="rId6"/>
    <p:sldId id="260" r:id="rId7"/>
    <p:sldId id="264" r:id="rId8"/>
    <p:sldId id="268" r:id="rId9"/>
    <p:sldId id="273" r:id="rId10"/>
    <p:sldId id="271" r:id="rId11"/>
    <p:sldId id="272" r:id="rId12"/>
    <p:sldId id="275" r:id="rId13"/>
    <p:sldId id="267" r:id="rId14"/>
    <p:sldId id="263" r:id="rId15"/>
    <p:sldId id="283" r:id="rId1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Garamond" pitchFamily="18" charset="0"/>
        <a:ea typeface="+mn-ea"/>
        <a:cs typeface="Arial" charset="0"/>
      </a:defRPr>
    </a:lvl1pPr>
    <a:lvl2pPr marL="457200" algn="l" rtl="0" fontAlgn="base">
      <a:spcBef>
        <a:spcPct val="0"/>
      </a:spcBef>
      <a:spcAft>
        <a:spcPct val="0"/>
      </a:spcAft>
      <a:defRPr kern="1200">
        <a:solidFill>
          <a:schemeClr val="tx1"/>
        </a:solidFill>
        <a:latin typeface="Garamond" pitchFamily="18" charset="0"/>
        <a:ea typeface="+mn-ea"/>
        <a:cs typeface="Arial" charset="0"/>
      </a:defRPr>
    </a:lvl2pPr>
    <a:lvl3pPr marL="914400" algn="l" rtl="0" fontAlgn="base">
      <a:spcBef>
        <a:spcPct val="0"/>
      </a:spcBef>
      <a:spcAft>
        <a:spcPct val="0"/>
      </a:spcAft>
      <a:defRPr kern="1200">
        <a:solidFill>
          <a:schemeClr val="tx1"/>
        </a:solidFill>
        <a:latin typeface="Garamond" pitchFamily="18" charset="0"/>
        <a:ea typeface="+mn-ea"/>
        <a:cs typeface="Arial" charset="0"/>
      </a:defRPr>
    </a:lvl3pPr>
    <a:lvl4pPr marL="1371600" algn="l" rtl="0" fontAlgn="base">
      <a:spcBef>
        <a:spcPct val="0"/>
      </a:spcBef>
      <a:spcAft>
        <a:spcPct val="0"/>
      </a:spcAft>
      <a:defRPr kern="1200">
        <a:solidFill>
          <a:schemeClr val="tx1"/>
        </a:solidFill>
        <a:latin typeface="Garamond" pitchFamily="18" charset="0"/>
        <a:ea typeface="+mn-ea"/>
        <a:cs typeface="Arial" charset="0"/>
      </a:defRPr>
    </a:lvl4pPr>
    <a:lvl5pPr marL="1828800" algn="l" rtl="0" fontAlgn="base">
      <a:spcBef>
        <a:spcPct val="0"/>
      </a:spcBef>
      <a:spcAft>
        <a:spcPct val="0"/>
      </a:spcAft>
      <a:defRPr kern="1200">
        <a:solidFill>
          <a:schemeClr val="tx1"/>
        </a:solidFill>
        <a:latin typeface="Garamond" pitchFamily="18" charset="0"/>
        <a:ea typeface="+mn-ea"/>
        <a:cs typeface="Arial" charset="0"/>
      </a:defRPr>
    </a:lvl5pPr>
    <a:lvl6pPr marL="2286000" algn="l" defTabSz="914400" rtl="0" eaLnBrk="1" latinLnBrk="0" hangingPunct="1">
      <a:defRPr kern="1200">
        <a:solidFill>
          <a:schemeClr val="tx1"/>
        </a:solidFill>
        <a:latin typeface="Garamond" pitchFamily="18" charset="0"/>
        <a:ea typeface="+mn-ea"/>
        <a:cs typeface="Arial" charset="0"/>
      </a:defRPr>
    </a:lvl6pPr>
    <a:lvl7pPr marL="2743200" algn="l" defTabSz="914400" rtl="0" eaLnBrk="1" latinLnBrk="0" hangingPunct="1">
      <a:defRPr kern="1200">
        <a:solidFill>
          <a:schemeClr val="tx1"/>
        </a:solidFill>
        <a:latin typeface="Garamond" pitchFamily="18" charset="0"/>
        <a:ea typeface="+mn-ea"/>
        <a:cs typeface="Arial" charset="0"/>
      </a:defRPr>
    </a:lvl7pPr>
    <a:lvl8pPr marL="3200400" algn="l" defTabSz="914400" rtl="0" eaLnBrk="1" latinLnBrk="0" hangingPunct="1">
      <a:defRPr kern="1200">
        <a:solidFill>
          <a:schemeClr val="tx1"/>
        </a:solidFill>
        <a:latin typeface="Garamond" pitchFamily="18" charset="0"/>
        <a:ea typeface="+mn-ea"/>
        <a:cs typeface="Arial" charset="0"/>
      </a:defRPr>
    </a:lvl8pPr>
    <a:lvl9pPr marL="3657600" algn="l" defTabSz="914400" rtl="0" eaLnBrk="1" latinLnBrk="0" hangingPunct="1">
      <a:defRPr kern="1200">
        <a:solidFill>
          <a:schemeClr val="tx1"/>
        </a:solidFill>
        <a:latin typeface="Garamond"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9" d="100"/>
          <a:sy n="59" d="100"/>
        </p:scale>
        <p:origin x="-1674" y="-32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26626" name="Group 2"/>
          <p:cNvGrpSpPr>
            <a:grpSpLocks/>
          </p:cNvGrpSpPr>
          <p:nvPr/>
        </p:nvGrpSpPr>
        <p:grpSpPr bwMode="auto">
          <a:xfrm>
            <a:off x="0" y="0"/>
            <a:ext cx="9140825" cy="6850063"/>
            <a:chOff x="0" y="0"/>
            <a:chExt cx="5758" cy="4315"/>
          </a:xfrm>
        </p:grpSpPr>
        <p:grpSp>
          <p:nvGrpSpPr>
            <p:cNvPr id="26627" name="Group 3"/>
            <p:cNvGrpSpPr>
              <a:grpSpLocks/>
            </p:cNvGrpSpPr>
            <p:nvPr userDrawn="1"/>
          </p:nvGrpSpPr>
          <p:grpSpPr bwMode="auto">
            <a:xfrm>
              <a:off x="1728" y="2230"/>
              <a:ext cx="4027" cy="2085"/>
              <a:chOff x="1728" y="2230"/>
              <a:chExt cx="4027" cy="2085"/>
            </a:xfrm>
          </p:grpSpPr>
          <p:sp>
            <p:nvSpPr>
              <p:cNvPr id="26628" name="Freeform 4"/>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6629" name="Freeform 5"/>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6630" name="Freeform 6"/>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6631"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6632" name="Freeform 8"/>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26633" name="Freeform 9"/>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6634"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26635"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ru-RU" noProof="0" smtClean="0"/>
              <a:t>Образец заголовка</a:t>
            </a:r>
          </a:p>
        </p:txBody>
      </p:sp>
      <p:sp>
        <p:nvSpPr>
          <p:cNvPr id="26636"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ru-RU" noProof="0" smtClean="0"/>
              <a:t>Образец подзаголовка</a:t>
            </a:r>
          </a:p>
        </p:txBody>
      </p:sp>
      <p:sp>
        <p:nvSpPr>
          <p:cNvPr id="26637" name="Rectangle 13"/>
          <p:cNvSpPr>
            <a:spLocks noGrp="1" noChangeArrowheads="1"/>
          </p:cNvSpPr>
          <p:nvPr>
            <p:ph type="dt" sz="quarter" idx="2"/>
          </p:nvPr>
        </p:nvSpPr>
        <p:spPr>
          <a:xfrm>
            <a:off x="457200" y="6248400"/>
            <a:ext cx="2133600" cy="476250"/>
          </a:xfrm>
        </p:spPr>
        <p:txBody>
          <a:bodyPr/>
          <a:lstStyle>
            <a:lvl1pPr>
              <a:defRPr/>
            </a:lvl1pPr>
          </a:lstStyle>
          <a:p>
            <a:endParaRPr lang="ru-RU"/>
          </a:p>
        </p:txBody>
      </p:sp>
      <p:sp>
        <p:nvSpPr>
          <p:cNvPr id="26638" name="Rectangle 14"/>
          <p:cNvSpPr>
            <a:spLocks noGrp="1" noChangeArrowheads="1"/>
          </p:cNvSpPr>
          <p:nvPr>
            <p:ph type="ftr" sz="quarter" idx="3"/>
          </p:nvPr>
        </p:nvSpPr>
        <p:spPr>
          <a:xfrm>
            <a:off x="3124200" y="6251575"/>
            <a:ext cx="2895600" cy="476250"/>
          </a:xfrm>
        </p:spPr>
        <p:txBody>
          <a:bodyPr/>
          <a:lstStyle>
            <a:lvl1pPr>
              <a:defRPr/>
            </a:lvl1pPr>
          </a:lstStyle>
          <a:p>
            <a:endParaRPr lang="ru-RU"/>
          </a:p>
        </p:txBody>
      </p:sp>
      <p:sp>
        <p:nvSpPr>
          <p:cNvPr id="26639" name="Rectangle 15"/>
          <p:cNvSpPr>
            <a:spLocks noGrp="1" noChangeArrowheads="1"/>
          </p:cNvSpPr>
          <p:nvPr>
            <p:ph type="sldNum" sz="quarter" idx="4"/>
          </p:nvPr>
        </p:nvSpPr>
        <p:spPr>
          <a:xfrm>
            <a:off x="6553200" y="6254750"/>
            <a:ext cx="2133600" cy="476250"/>
          </a:xfrm>
        </p:spPr>
        <p:txBody>
          <a:bodyPr/>
          <a:lstStyle>
            <a:lvl1pPr>
              <a:defRPr/>
            </a:lvl1pPr>
          </a:lstStyle>
          <a:p>
            <a:fld id="{D5CD9175-23F9-4924-8D93-78DE44B16BDB}" type="slidenum">
              <a:rPr lang="ru-RU"/>
              <a:pPr/>
              <a:t>‹#›</a:t>
            </a:fld>
            <a:endParaRPr lang="ru-RU"/>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5CCACA80-FCB2-40B7-B25A-D1BC70FB9233}" type="slidenum">
              <a:rPr lang="ru-RU"/>
              <a:pPr/>
              <a:t>‹#›</a:t>
            </a:fld>
            <a:endParaRPr lang="ru-RU"/>
          </a:p>
        </p:txBody>
      </p:sp>
      <p:sp>
        <p:nvSpPr>
          <p:cNvPr id="6" name="Нижний колонтитул 5"/>
          <p:cNvSpPr>
            <a:spLocks noGrp="1"/>
          </p:cNvSpPr>
          <p:nvPr>
            <p:ph type="ftr" sz="quarter" idx="12"/>
          </p:nvPr>
        </p:nvSpPr>
        <p:spPr/>
        <p:txBody>
          <a:bodyPr/>
          <a:lstStyle>
            <a:lvl1pPr>
              <a:defRPr/>
            </a:lvl1pPr>
          </a:lstStyle>
          <a:p>
            <a:endParaRPr lang="ru-RU"/>
          </a:p>
        </p:txBody>
      </p:sp>
    </p:spTree>
    <p:extLst>
      <p:ext uri="{BB962C8B-B14F-4D97-AF65-F5344CB8AC3E}">
        <p14:creationId xmlns:p14="http://schemas.microsoft.com/office/powerpoint/2010/main" val="4166614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43708C82-69E5-4BEE-99CC-2CC0851A327A}" type="slidenum">
              <a:rPr lang="ru-RU"/>
              <a:pPr/>
              <a:t>‹#›</a:t>
            </a:fld>
            <a:endParaRPr lang="ru-RU"/>
          </a:p>
        </p:txBody>
      </p:sp>
      <p:sp>
        <p:nvSpPr>
          <p:cNvPr id="6" name="Нижний колонтитул 5"/>
          <p:cNvSpPr>
            <a:spLocks noGrp="1"/>
          </p:cNvSpPr>
          <p:nvPr>
            <p:ph type="ftr" sz="quarter" idx="12"/>
          </p:nvPr>
        </p:nvSpPr>
        <p:spPr/>
        <p:txBody>
          <a:bodyPr/>
          <a:lstStyle>
            <a:lvl1pPr>
              <a:defRPr/>
            </a:lvl1pPr>
          </a:lstStyle>
          <a:p>
            <a:endParaRPr lang="ru-RU"/>
          </a:p>
        </p:txBody>
      </p:sp>
    </p:spTree>
    <p:extLst>
      <p:ext uri="{BB962C8B-B14F-4D97-AF65-F5344CB8AC3E}">
        <p14:creationId xmlns:p14="http://schemas.microsoft.com/office/powerpoint/2010/main" val="10369232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F3309459-C174-48F6-999A-1B05012AD808}" type="slidenum">
              <a:rPr lang="ru-RU"/>
              <a:pPr/>
              <a:t>‹#›</a:t>
            </a:fld>
            <a:endParaRPr lang="ru-RU"/>
          </a:p>
        </p:txBody>
      </p:sp>
      <p:sp>
        <p:nvSpPr>
          <p:cNvPr id="6" name="Нижний колонтитул 5"/>
          <p:cNvSpPr>
            <a:spLocks noGrp="1"/>
          </p:cNvSpPr>
          <p:nvPr>
            <p:ph type="ftr" sz="quarter" idx="12"/>
          </p:nvPr>
        </p:nvSpPr>
        <p:spPr/>
        <p:txBody>
          <a:bodyPr/>
          <a:lstStyle>
            <a:lvl1pPr>
              <a:defRPr/>
            </a:lvl1pPr>
          </a:lstStyle>
          <a:p>
            <a:endParaRPr lang="ru-RU"/>
          </a:p>
        </p:txBody>
      </p:sp>
    </p:spTree>
    <p:extLst>
      <p:ext uri="{BB962C8B-B14F-4D97-AF65-F5344CB8AC3E}">
        <p14:creationId xmlns:p14="http://schemas.microsoft.com/office/powerpoint/2010/main" val="2263123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омер слайда 4"/>
          <p:cNvSpPr>
            <a:spLocks noGrp="1"/>
          </p:cNvSpPr>
          <p:nvPr>
            <p:ph type="sldNum" sz="quarter" idx="11"/>
          </p:nvPr>
        </p:nvSpPr>
        <p:spPr/>
        <p:txBody>
          <a:bodyPr/>
          <a:lstStyle>
            <a:lvl1pPr>
              <a:defRPr/>
            </a:lvl1pPr>
          </a:lstStyle>
          <a:p>
            <a:fld id="{B1C39002-7132-4E59-8056-E6303CA4BC40}" type="slidenum">
              <a:rPr lang="ru-RU"/>
              <a:pPr/>
              <a:t>‹#›</a:t>
            </a:fld>
            <a:endParaRPr lang="ru-RU"/>
          </a:p>
        </p:txBody>
      </p:sp>
      <p:sp>
        <p:nvSpPr>
          <p:cNvPr id="6" name="Нижний колонтитул 5"/>
          <p:cNvSpPr>
            <a:spLocks noGrp="1"/>
          </p:cNvSpPr>
          <p:nvPr>
            <p:ph type="ftr" sz="quarter" idx="12"/>
          </p:nvPr>
        </p:nvSpPr>
        <p:spPr/>
        <p:txBody>
          <a:bodyPr/>
          <a:lstStyle>
            <a:lvl1pPr>
              <a:defRPr/>
            </a:lvl1pPr>
          </a:lstStyle>
          <a:p>
            <a:endParaRPr lang="ru-RU"/>
          </a:p>
        </p:txBody>
      </p:sp>
    </p:spTree>
    <p:extLst>
      <p:ext uri="{BB962C8B-B14F-4D97-AF65-F5344CB8AC3E}">
        <p14:creationId xmlns:p14="http://schemas.microsoft.com/office/powerpoint/2010/main" val="1070163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D4B5FBE8-F54F-4028-BE37-81AB66EE59FB}" type="slidenum">
              <a:rPr lang="ru-RU"/>
              <a:pPr/>
              <a:t>‹#›</a:t>
            </a:fld>
            <a:endParaRPr lang="ru-RU"/>
          </a:p>
        </p:txBody>
      </p:sp>
      <p:sp>
        <p:nvSpPr>
          <p:cNvPr id="7" name="Нижний колонтитул 6"/>
          <p:cNvSpPr>
            <a:spLocks noGrp="1"/>
          </p:cNvSpPr>
          <p:nvPr>
            <p:ph type="ftr" sz="quarter" idx="12"/>
          </p:nvPr>
        </p:nvSpPr>
        <p:spPr/>
        <p:txBody>
          <a:bodyPr/>
          <a:lstStyle>
            <a:lvl1pPr>
              <a:defRPr/>
            </a:lvl1pPr>
          </a:lstStyle>
          <a:p>
            <a:endParaRPr lang="ru-RU"/>
          </a:p>
        </p:txBody>
      </p:sp>
    </p:spTree>
    <p:extLst>
      <p:ext uri="{BB962C8B-B14F-4D97-AF65-F5344CB8AC3E}">
        <p14:creationId xmlns:p14="http://schemas.microsoft.com/office/powerpoint/2010/main" val="3378596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омер слайда 7"/>
          <p:cNvSpPr>
            <a:spLocks noGrp="1"/>
          </p:cNvSpPr>
          <p:nvPr>
            <p:ph type="sldNum" sz="quarter" idx="11"/>
          </p:nvPr>
        </p:nvSpPr>
        <p:spPr/>
        <p:txBody>
          <a:bodyPr/>
          <a:lstStyle>
            <a:lvl1pPr>
              <a:defRPr/>
            </a:lvl1pPr>
          </a:lstStyle>
          <a:p>
            <a:fld id="{9B154FB0-682E-481A-82F0-D97C9EF9EDB0}" type="slidenum">
              <a:rPr lang="ru-RU"/>
              <a:pPr/>
              <a:t>‹#›</a:t>
            </a:fld>
            <a:endParaRPr lang="ru-RU"/>
          </a:p>
        </p:txBody>
      </p:sp>
      <p:sp>
        <p:nvSpPr>
          <p:cNvPr id="9" name="Нижний колонтитул 8"/>
          <p:cNvSpPr>
            <a:spLocks noGrp="1"/>
          </p:cNvSpPr>
          <p:nvPr>
            <p:ph type="ftr" sz="quarter" idx="12"/>
          </p:nvPr>
        </p:nvSpPr>
        <p:spPr/>
        <p:txBody>
          <a:bodyPr/>
          <a:lstStyle>
            <a:lvl1pPr>
              <a:defRPr/>
            </a:lvl1pPr>
          </a:lstStyle>
          <a:p>
            <a:endParaRPr lang="ru-RU"/>
          </a:p>
        </p:txBody>
      </p:sp>
    </p:spTree>
    <p:extLst>
      <p:ext uri="{BB962C8B-B14F-4D97-AF65-F5344CB8AC3E}">
        <p14:creationId xmlns:p14="http://schemas.microsoft.com/office/powerpoint/2010/main" val="1000751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омер слайда 3"/>
          <p:cNvSpPr>
            <a:spLocks noGrp="1"/>
          </p:cNvSpPr>
          <p:nvPr>
            <p:ph type="sldNum" sz="quarter" idx="11"/>
          </p:nvPr>
        </p:nvSpPr>
        <p:spPr/>
        <p:txBody>
          <a:bodyPr/>
          <a:lstStyle>
            <a:lvl1pPr>
              <a:defRPr/>
            </a:lvl1pPr>
          </a:lstStyle>
          <a:p>
            <a:fld id="{3511AAAD-A2DE-4FD3-A48E-C68310C6ABC3}" type="slidenum">
              <a:rPr lang="ru-RU"/>
              <a:pPr/>
              <a:t>‹#›</a:t>
            </a:fld>
            <a:endParaRPr lang="ru-RU"/>
          </a:p>
        </p:txBody>
      </p:sp>
      <p:sp>
        <p:nvSpPr>
          <p:cNvPr id="5" name="Нижний колонтитул 4"/>
          <p:cNvSpPr>
            <a:spLocks noGrp="1"/>
          </p:cNvSpPr>
          <p:nvPr>
            <p:ph type="ftr" sz="quarter" idx="12"/>
          </p:nvPr>
        </p:nvSpPr>
        <p:spPr/>
        <p:txBody>
          <a:bodyPr/>
          <a:lstStyle>
            <a:lvl1pPr>
              <a:defRPr/>
            </a:lvl1pPr>
          </a:lstStyle>
          <a:p>
            <a:endParaRPr lang="ru-RU"/>
          </a:p>
        </p:txBody>
      </p:sp>
    </p:spTree>
    <p:extLst>
      <p:ext uri="{BB962C8B-B14F-4D97-AF65-F5344CB8AC3E}">
        <p14:creationId xmlns:p14="http://schemas.microsoft.com/office/powerpoint/2010/main" val="3445071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омер слайда 2"/>
          <p:cNvSpPr>
            <a:spLocks noGrp="1"/>
          </p:cNvSpPr>
          <p:nvPr>
            <p:ph type="sldNum" sz="quarter" idx="11"/>
          </p:nvPr>
        </p:nvSpPr>
        <p:spPr/>
        <p:txBody>
          <a:bodyPr/>
          <a:lstStyle>
            <a:lvl1pPr>
              <a:defRPr/>
            </a:lvl1pPr>
          </a:lstStyle>
          <a:p>
            <a:fld id="{6FE63FBE-8B54-41AD-B0F4-0B1A2052C5C4}" type="slidenum">
              <a:rPr lang="ru-RU"/>
              <a:pPr/>
              <a:t>‹#›</a:t>
            </a:fld>
            <a:endParaRPr lang="ru-RU"/>
          </a:p>
        </p:txBody>
      </p:sp>
      <p:sp>
        <p:nvSpPr>
          <p:cNvPr id="4" name="Нижний колонтитул 3"/>
          <p:cNvSpPr>
            <a:spLocks noGrp="1"/>
          </p:cNvSpPr>
          <p:nvPr>
            <p:ph type="ftr" sz="quarter" idx="12"/>
          </p:nvPr>
        </p:nvSpPr>
        <p:spPr/>
        <p:txBody>
          <a:bodyPr/>
          <a:lstStyle>
            <a:lvl1pPr>
              <a:defRPr/>
            </a:lvl1pPr>
          </a:lstStyle>
          <a:p>
            <a:endParaRPr lang="ru-RU"/>
          </a:p>
        </p:txBody>
      </p:sp>
    </p:spTree>
    <p:extLst>
      <p:ext uri="{BB962C8B-B14F-4D97-AF65-F5344CB8AC3E}">
        <p14:creationId xmlns:p14="http://schemas.microsoft.com/office/powerpoint/2010/main" val="619460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548735B2-340E-4F8E-81DB-228FDEEF9413}" type="slidenum">
              <a:rPr lang="ru-RU"/>
              <a:pPr/>
              <a:t>‹#›</a:t>
            </a:fld>
            <a:endParaRPr lang="ru-RU"/>
          </a:p>
        </p:txBody>
      </p:sp>
      <p:sp>
        <p:nvSpPr>
          <p:cNvPr id="7" name="Нижний колонтитул 6"/>
          <p:cNvSpPr>
            <a:spLocks noGrp="1"/>
          </p:cNvSpPr>
          <p:nvPr>
            <p:ph type="ftr" sz="quarter" idx="12"/>
          </p:nvPr>
        </p:nvSpPr>
        <p:spPr/>
        <p:txBody>
          <a:bodyPr/>
          <a:lstStyle>
            <a:lvl1pPr>
              <a:defRPr/>
            </a:lvl1pPr>
          </a:lstStyle>
          <a:p>
            <a:endParaRPr lang="ru-RU"/>
          </a:p>
        </p:txBody>
      </p:sp>
    </p:spTree>
    <p:extLst>
      <p:ext uri="{BB962C8B-B14F-4D97-AF65-F5344CB8AC3E}">
        <p14:creationId xmlns:p14="http://schemas.microsoft.com/office/powerpoint/2010/main" val="31666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омер слайда 5"/>
          <p:cNvSpPr>
            <a:spLocks noGrp="1"/>
          </p:cNvSpPr>
          <p:nvPr>
            <p:ph type="sldNum" sz="quarter" idx="11"/>
          </p:nvPr>
        </p:nvSpPr>
        <p:spPr/>
        <p:txBody>
          <a:bodyPr/>
          <a:lstStyle>
            <a:lvl1pPr>
              <a:defRPr/>
            </a:lvl1pPr>
          </a:lstStyle>
          <a:p>
            <a:fld id="{D036B120-7AA6-43FF-B6A2-F0D8734679A1}" type="slidenum">
              <a:rPr lang="ru-RU"/>
              <a:pPr/>
              <a:t>‹#›</a:t>
            </a:fld>
            <a:endParaRPr lang="ru-RU"/>
          </a:p>
        </p:txBody>
      </p:sp>
      <p:sp>
        <p:nvSpPr>
          <p:cNvPr id="7" name="Нижний колонтитул 6"/>
          <p:cNvSpPr>
            <a:spLocks noGrp="1"/>
          </p:cNvSpPr>
          <p:nvPr>
            <p:ph type="ftr" sz="quarter" idx="12"/>
          </p:nvPr>
        </p:nvSpPr>
        <p:spPr/>
        <p:txBody>
          <a:bodyPr/>
          <a:lstStyle>
            <a:lvl1pPr>
              <a:defRPr/>
            </a:lvl1pPr>
          </a:lstStyle>
          <a:p>
            <a:endParaRPr lang="ru-RU"/>
          </a:p>
        </p:txBody>
      </p:sp>
    </p:spTree>
    <p:extLst>
      <p:ext uri="{BB962C8B-B14F-4D97-AF65-F5344CB8AC3E}">
        <p14:creationId xmlns:p14="http://schemas.microsoft.com/office/powerpoint/2010/main" val="3788242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dt" sz="half" idx="2"/>
          </p:nvPr>
        </p:nvSpPr>
        <p:spPr bwMode="auto">
          <a:xfrm>
            <a:off x="457200" y="625157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ru-RU"/>
          </a:p>
        </p:txBody>
      </p:sp>
      <p:sp>
        <p:nvSpPr>
          <p:cNvPr id="25603" name="Rectangle 3"/>
          <p:cNvSpPr>
            <a:spLocks noGrp="1" noChangeArrowheads="1"/>
          </p:cNvSpPr>
          <p:nvPr>
            <p:ph type="sldNum" sz="quarter" idx="4"/>
          </p:nvPr>
        </p:nvSpPr>
        <p:spPr bwMode="auto">
          <a:xfrm>
            <a:off x="6553200" y="624840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09BF83FD-2BCA-4EDC-BFD1-D6C9191AAE36}" type="slidenum">
              <a:rPr lang="ru-RU"/>
              <a:pPr/>
              <a:t>‹#›</a:t>
            </a:fld>
            <a:endParaRPr lang="ru-RU"/>
          </a:p>
        </p:txBody>
      </p:sp>
      <p:grpSp>
        <p:nvGrpSpPr>
          <p:cNvPr id="25604" name="Group 4"/>
          <p:cNvGrpSpPr>
            <a:grpSpLocks/>
          </p:cNvGrpSpPr>
          <p:nvPr/>
        </p:nvGrpSpPr>
        <p:grpSpPr bwMode="auto">
          <a:xfrm>
            <a:off x="0" y="0"/>
            <a:ext cx="9140825" cy="6850063"/>
            <a:chOff x="0" y="0"/>
            <a:chExt cx="5758" cy="4315"/>
          </a:xfrm>
        </p:grpSpPr>
        <p:grpSp>
          <p:nvGrpSpPr>
            <p:cNvPr id="25605" name="Group 5"/>
            <p:cNvGrpSpPr>
              <a:grpSpLocks/>
            </p:cNvGrpSpPr>
            <p:nvPr userDrawn="1"/>
          </p:nvGrpSpPr>
          <p:grpSpPr bwMode="auto">
            <a:xfrm>
              <a:off x="1728" y="2230"/>
              <a:ext cx="4027" cy="2085"/>
              <a:chOff x="1728" y="2230"/>
              <a:chExt cx="4027" cy="2085"/>
            </a:xfrm>
          </p:grpSpPr>
          <p:sp>
            <p:nvSpPr>
              <p:cNvPr id="25606" name="Freeform 6"/>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5607" name="Freeform 7"/>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5608" name="Freeform 8"/>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5609"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5610" name="Freeform 10"/>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25611" name="Freeform 11"/>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5612"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25613" name="Rectangle 13"/>
          <p:cNvSpPr>
            <a:spLocks noGrp="1" noRot="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5614" name="Rectangle 14"/>
          <p:cNvSpPr>
            <a:spLocks noGrp="1" noChangeArrowheads="1"/>
          </p:cNvSpPr>
          <p:nvPr>
            <p:ph type="ftr" sz="quarter" idx="3"/>
          </p:nvPr>
        </p:nvSpPr>
        <p:spPr bwMode="auto">
          <a:xfrm>
            <a:off x="3124200" y="62484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endParaRPr lang="ru-RU"/>
          </a:p>
        </p:txBody>
      </p:sp>
      <p:sp>
        <p:nvSpPr>
          <p:cNvPr id="25615" name="Rectangle 15"/>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charset="0"/>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charset="0"/>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charset="0"/>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charset="0"/>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fontAlgn="base">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fontAlgn="base">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3200400" y="685800"/>
            <a:ext cx="5715000" cy="3048000"/>
          </a:xfrm>
        </p:spPr>
        <p:txBody>
          <a:bodyPr/>
          <a:lstStyle/>
          <a:p>
            <a:r>
              <a:rPr lang="ru-RU" sz="5400"/>
              <a:t>Амонашвили Шалва Александрович</a:t>
            </a:r>
          </a:p>
        </p:txBody>
      </p:sp>
      <p:pic>
        <p:nvPicPr>
          <p:cNvPr id="4100" name="Picture 4" descr="amonashvili_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04800"/>
            <a:ext cx="3203575" cy="4419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4" name="Picture 4" descr="ун5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8256" y="1447800"/>
            <a:ext cx="2198687" cy="307895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33400" y="1447800"/>
            <a:ext cx="5105400" cy="4524315"/>
          </a:xfrm>
          <a:prstGeom prst="rect">
            <a:avLst/>
          </a:prstGeom>
          <a:noFill/>
        </p:spPr>
        <p:txBody>
          <a:bodyPr wrap="square" rtlCol="0">
            <a:spAutoFit/>
          </a:bodyPr>
          <a:lstStyle/>
          <a:p>
            <a:r>
              <a:rPr lang="ru-RU" dirty="0" smtClean="0">
                <a:latin typeface="Calibri" pitchFamily="34" charset="0"/>
                <a:cs typeface="Calibri" pitchFamily="34" charset="0"/>
              </a:rPr>
              <a:t>Пособие является развитием трактата </a:t>
            </a:r>
            <a:r>
              <a:rPr lang="ru-RU" dirty="0" err="1" smtClean="0">
                <a:latin typeface="Calibri" pitchFamily="34" charset="0"/>
                <a:cs typeface="Calibri" pitchFamily="34" charset="0"/>
              </a:rPr>
              <a:t>Ш.А.Амонашвили</a:t>
            </a:r>
            <a:r>
              <a:rPr lang="ru-RU" dirty="0" smtClean="0">
                <a:latin typeface="Calibri" pitchFamily="34" charset="0"/>
                <a:cs typeface="Calibri" pitchFamily="34" charset="0"/>
              </a:rPr>
              <a:t> "Школа Жизни" (М., 2000) и рассматривает способы творческого решения основных идей его концепции. Оно построено на раскрытии постулатов гуманной педагогики в практике современной школы. На конкретных психолого-педагогических примерах раскрывается развивающий и воспитывающий потенциал гуманно-личностного подхода к детям в образовательном процессе, изложены основы развития письменно-речевой деятельности, предложены инновационные подходы к моделированию уроков. Для преподавателей, молодых учителей, студентов педагогических вузов, родителей, для всех, кто интересуется вопросами педагогики.</a:t>
            </a:r>
            <a:endParaRPr lang="ru-RU" dirty="0">
              <a:latin typeface="Calibri" pitchFamily="34" charset="0"/>
              <a:cs typeface="Calibri" pitchFamily="34" charset="0"/>
            </a:endParaRPr>
          </a:p>
        </p:txBody>
      </p:sp>
      <p:sp>
        <p:nvSpPr>
          <p:cNvPr id="3" name="TextBox 2"/>
          <p:cNvSpPr txBox="1"/>
          <p:nvPr/>
        </p:nvSpPr>
        <p:spPr>
          <a:xfrm>
            <a:off x="1752600" y="403376"/>
            <a:ext cx="5638800" cy="646331"/>
          </a:xfrm>
          <a:prstGeom prst="rect">
            <a:avLst/>
          </a:prstGeom>
          <a:noFill/>
        </p:spPr>
        <p:txBody>
          <a:bodyPr wrap="square" rtlCol="0">
            <a:spAutoFit/>
          </a:bodyPr>
          <a:lstStyle/>
          <a:p>
            <a:pPr algn="ctr"/>
            <a:r>
              <a:rPr lang="ru-RU" sz="3600" dirty="0" smtClean="0">
                <a:latin typeface="Arial" pitchFamily="34" charset="0"/>
                <a:cs typeface="Arial" pitchFamily="34" charset="0"/>
              </a:rPr>
              <a:t>"ШКОЛА ЖИЗНИ"</a:t>
            </a:r>
            <a:endParaRPr lang="ru-RU" sz="3600" dirty="0">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3314700" y="1905000"/>
            <a:ext cx="5562600" cy="4038600"/>
          </a:xfrm>
        </p:spPr>
        <p:txBody>
          <a:bodyPr/>
          <a:lstStyle/>
          <a:p>
            <a:pPr>
              <a:lnSpc>
                <a:spcPct val="80000"/>
              </a:lnSpc>
              <a:buFont typeface="Wingdings" pitchFamily="2" charset="2"/>
              <a:buNone/>
            </a:pPr>
            <a:r>
              <a:rPr lang="ru-RU" sz="2000" dirty="0" smtClean="0">
                <a:solidFill>
                  <a:schemeClr val="folHlink"/>
                </a:solidFill>
                <a:effectLst/>
                <a:latin typeface="Calibri" pitchFamily="34" charset="0"/>
                <a:cs typeface="Calibri" pitchFamily="34" charset="0"/>
              </a:rPr>
              <a:t>Законы </a:t>
            </a:r>
            <a:r>
              <a:rPr lang="ru-RU" sz="2000" dirty="0">
                <a:solidFill>
                  <a:schemeClr val="folHlink"/>
                </a:solidFill>
                <a:effectLst/>
                <a:latin typeface="Calibri" pitchFamily="34" charset="0"/>
                <a:cs typeface="Calibri" pitchFamily="34" charset="0"/>
              </a:rPr>
              <a:t>учителя : </a:t>
            </a:r>
            <a:endParaRPr lang="ru-RU" sz="2000" dirty="0" smtClean="0">
              <a:solidFill>
                <a:schemeClr val="folHlink"/>
              </a:solidFill>
              <a:effectLst/>
              <a:latin typeface="Calibri" pitchFamily="34" charset="0"/>
              <a:cs typeface="Calibri" pitchFamily="34" charset="0"/>
            </a:endParaRPr>
          </a:p>
          <a:p>
            <a:pPr>
              <a:lnSpc>
                <a:spcPct val="80000"/>
              </a:lnSpc>
              <a:buFont typeface="Wingdings" pitchFamily="2" charset="2"/>
              <a:buNone/>
            </a:pPr>
            <a:r>
              <a:rPr lang="ru-RU" sz="2000" dirty="0" smtClean="0">
                <a:solidFill>
                  <a:schemeClr val="folHlink"/>
                </a:solidFill>
                <a:effectLst/>
                <a:latin typeface="Calibri" pitchFamily="34" charset="0"/>
                <a:cs typeface="Calibri" pitchFamily="34" charset="0"/>
              </a:rPr>
              <a:t>любить </a:t>
            </a:r>
            <a:r>
              <a:rPr lang="ru-RU" sz="2000" dirty="0">
                <a:solidFill>
                  <a:schemeClr val="folHlink"/>
                </a:solidFill>
                <a:effectLst/>
                <a:latin typeface="Calibri" pitchFamily="34" charset="0"/>
                <a:cs typeface="Calibri" pitchFamily="34" charset="0"/>
              </a:rPr>
              <a:t>ребенка, </a:t>
            </a:r>
            <a:endParaRPr lang="ru-RU" sz="2000" dirty="0" smtClean="0">
              <a:solidFill>
                <a:schemeClr val="folHlink"/>
              </a:solidFill>
              <a:effectLst/>
              <a:latin typeface="Calibri" pitchFamily="34" charset="0"/>
              <a:cs typeface="Calibri" pitchFamily="34" charset="0"/>
            </a:endParaRPr>
          </a:p>
          <a:p>
            <a:pPr>
              <a:lnSpc>
                <a:spcPct val="80000"/>
              </a:lnSpc>
              <a:buFont typeface="Wingdings" pitchFamily="2" charset="2"/>
              <a:buNone/>
            </a:pPr>
            <a:r>
              <a:rPr lang="ru-RU" sz="2000" dirty="0" smtClean="0">
                <a:solidFill>
                  <a:schemeClr val="folHlink"/>
                </a:solidFill>
                <a:effectLst/>
                <a:latin typeface="Calibri" pitchFamily="34" charset="0"/>
                <a:cs typeface="Calibri" pitchFamily="34" charset="0"/>
              </a:rPr>
              <a:t>понимать ребенка,</a:t>
            </a:r>
          </a:p>
          <a:p>
            <a:pPr>
              <a:lnSpc>
                <a:spcPct val="80000"/>
              </a:lnSpc>
              <a:buFont typeface="Wingdings" pitchFamily="2" charset="2"/>
              <a:buNone/>
            </a:pPr>
            <a:r>
              <a:rPr lang="ru-RU" sz="2000" dirty="0" smtClean="0">
                <a:solidFill>
                  <a:schemeClr val="folHlink"/>
                </a:solidFill>
                <a:effectLst/>
                <a:latin typeface="Calibri" pitchFamily="34" charset="0"/>
                <a:cs typeface="Calibri" pitchFamily="34" charset="0"/>
              </a:rPr>
              <a:t>восполняться </a:t>
            </a:r>
            <a:r>
              <a:rPr lang="ru-RU" sz="2000" dirty="0">
                <a:solidFill>
                  <a:schemeClr val="folHlink"/>
                </a:solidFill>
                <a:effectLst/>
                <a:latin typeface="Calibri" pitchFamily="34" charset="0"/>
                <a:cs typeface="Calibri" pitchFamily="34" charset="0"/>
              </a:rPr>
              <a:t>оптимизмом к ребенку; </a:t>
            </a:r>
            <a:endParaRPr lang="ru-RU" sz="2000" dirty="0" smtClean="0">
              <a:solidFill>
                <a:schemeClr val="folHlink"/>
              </a:solidFill>
              <a:effectLst/>
              <a:latin typeface="Calibri" pitchFamily="34" charset="0"/>
              <a:cs typeface="Calibri" pitchFamily="34" charset="0"/>
            </a:endParaRPr>
          </a:p>
          <a:p>
            <a:pPr>
              <a:lnSpc>
                <a:spcPct val="80000"/>
              </a:lnSpc>
              <a:buFont typeface="Wingdings" pitchFamily="2" charset="2"/>
              <a:buNone/>
            </a:pPr>
            <a:r>
              <a:rPr lang="ru-RU" sz="2000" dirty="0" smtClean="0">
                <a:solidFill>
                  <a:schemeClr val="folHlink"/>
                </a:solidFill>
                <a:effectLst/>
                <a:latin typeface="Calibri" pitchFamily="34" charset="0"/>
                <a:cs typeface="Calibri" pitchFamily="34" charset="0"/>
              </a:rPr>
              <a:t>Руководящие </a:t>
            </a:r>
            <a:r>
              <a:rPr lang="ru-RU" sz="2000" dirty="0">
                <a:solidFill>
                  <a:schemeClr val="folHlink"/>
                </a:solidFill>
                <a:effectLst/>
                <a:latin typeface="Calibri" pitchFamily="34" charset="0"/>
                <a:cs typeface="Calibri" pitchFamily="34" charset="0"/>
              </a:rPr>
              <a:t>принципы учителя </a:t>
            </a:r>
            <a:r>
              <a:rPr lang="ru-RU" sz="2000" dirty="0" smtClean="0">
                <a:solidFill>
                  <a:schemeClr val="folHlink"/>
                </a:solidFill>
                <a:effectLst/>
                <a:latin typeface="Calibri" pitchFamily="34" charset="0"/>
                <a:cs typeface="Calibri" pitchFamily="34" charset="0"/>
              </a:rPr>
              <a:t>:</a:t>
            </a:r>
          </a:p>
          <a:p>
            <a:pPr>
              <a:lnSpc>
                <a:spcPct val="80000"/>
              </a:lnSpc>
              <a:buFont typeface="Wingdings" pitchFamily="2" charset="2"/>
              <a:buNone/>
            </a:pPr>
            <a:r>
              <a:rPr lang="ru-RU" sz="2000" dirty="0" smtClean="0">
                <a:solidFill>
                  <a:schemeClr val="folHlink"/>
                </a:solidFill>
                <a:effectLst/>
                <a:latin typeface="Calibri" pitchFamily="34" charset="0"/>
                <a:cs typeface="Calibri" pitchFamily="34" charset="0"/>
              </a:rPr>
              <a:t>принцип </a:t>
            </a:r>
            <a:r>
              <a:rPr lang="ru-RU" sz="2000" dirty="0">
                <a:solidFill>
                  <a:schemeClr val="folHlink"/>
                </a:solidFill>
                <a:effectLst/>
                <a:latin typeface="Calibri" pitchFamily="34" charset="0"/>
                <a:cs typeface="Calibri" pitchFamily="34" charset="0"/>
              </a:rPr>
              <a:t>очеловечивания среды </a:t>
            </a:r>
            <a:r>
              <a:rPr lang="ru-RU" sz="2000" dirty="0" smtClean="0">
                <a:solidFill>
                  <a:schemeClr val="folHlink"/>
                </a:solidFill>
                <a:effectLst/>
                <a:latin typeface="Calibri" pitchFamily="34" charset="0"/>
                <a:cs typeface="Calibri" pitchFamily="34" charset="0"/>
              </a:rPr>
              <a:t>вокруг ребенка,</a:t>
            </a:r>
          </a:p>
          <a:p>
            <a:pPr>
              <a:lnSpc>
                <a:spcPct val="80000"/>
              </a:lnSpc>
              <a:buFont typeface="Wingdings" pitchFamily="2" charset="2"/>
              <a:buNone/>
            </a:pPr>
            <a:r>
              <a:rPr lang="ru-RU" sz="2000" dirty="0" smtClean="0">
                <a:solidFill>
                  <a:schemeClr val="folHlink"/>
                </a:solidFill>
                <a:effectLst/>
                <a:latin typeface="Calibri" pitchFamily="34" charset="0"/>
                <a:cs typeface="Calibri" pitchFamily="34" charset="0"/>
              </a:rPr>
              <a:t>принцип </a:t>
            </a:r>
            <a:r>
              <a:rPr lang="ru-RU" sz="2000" dirty="0">
                <a:solidFill>
                  <a:schemeClr val="folHlink"/>
                </a:solidFill>
                <a:effectLst/>
                <a:latin typeface="Calibri" pitchFamily="34" charset="0"/>
                <a:cs typeface="Calibri" pitchFamily="34" charset="0"/>
              </a:rPr>
              <a:t>уважения личности ребенка, </a:t>
            </a:r>
            <a:endParaRPr lang="ru-RU" sz="2000" dirty="0" smtClean="0">
              <a:solidFill>
                <a:schemeClr val="folHlink"/>
              </a:solidFill>
              <a:effectLst/>
              <a:latin typeface="Calibri" pitchFamily="34" charset="0"/>
              <a:cs typeface="Calibri" pitchFamily="34" charset="0"/>
            </a:endParaRPr>
          </a:p>
          <a:p>
            <a:pPr>
              <a:lnSpc>
                <a:spcPct val="80000"/>
              </a:lnSpc>
              <a:buFont typeface="Wingdings" pitchFamily="2" charset="2"/>
              <a:buNone/>
            </a:pPr>
            <a:r>
              <a:rPr lang="ru-RU" sz="2000" dirty="0" smtClean="0">
                <a:solidFill>
                  <a:schemeClr val="folHlink"/>
                </a:solidFill>
                <a:effectLst/>
                <a:latin typeface="Calibri" pitchFamily="34" charset="0"/>
                <a:cs typeface="Calibri" pitchFamily="34" charset="0"/>
              </a:rPr>
              <a:t>принцип </a:t>
            </a:r>
            <a:r>
              <a:rPr lang="ru-RU" sz="2000" dirty="0">
                <a:solidFill>
                  <a:schemeClr val="folHlink"/>
                </a:solidFill>
                <a:effectLst/>
                <a:latin typeface="Calibri" pitchFamily="34" charset="0"/>
                <a:cs typeface="Calibri" pitchFamily="34" charset="0"/>
              </a:rPr>
              <a:t>терпения в становлении </a:t>
            </a:r>
            <a:r>
              <a:rPr lang="ru-RU" sz="2000" dirty="0" smtClean="0">
                <a:solidFill>
                  <a:schemeClr val="folHlink"/>
                </a:solidFill>
                <a:effectLst/>
                <a:latin typeface="Calibri" pitchFamily="34" charset="0"/>
                <a:cs typeface="Calibri" pitchFamily="34" charset="0"/>
              </a:rPr>
              <a:t>ребенка;</a:t>
            </a:r>
          </a:p>
          <a:p>
            <a:pPr>
              <a:lnSpc>
                <a:spcPct val="80000"/>
              </a:lnSpc>
              <a:buFont typeface="Wingdings" pitchFamily="2" charset="2"/>
              <a:buNone/>
            </a:pPr>
            <a:r>
              <a:rPr lang="ru-RU" sz="2000" dirty="0" smtClean="0">
                <a:solidFill>
                  <a:schemeClr val="folHlink"/>
                </a:solidFill>
                <a:effectLst/>
                <a:latin typeface="Calibri" pitchFamily="34" charset="0"/>
                <a:cs typeface="Calibri" pitchFamily="34" charset="0"/>
              </a:rPr>
              <a:t>Заповеди </a:t>
            </a:r>
            <a:r>
              <a:rPr lang="ru-RU" sz="2000" dirty="0">
                <a:solidFill>
                  <a:schemeClr val="folHlink"/>
                </a:solidFill>
                <a:effectLst/>
                <a:latin typeface="Calibri" pitchFamily="34" charset="0"/>
                <a:cs typeface="Calibri" pitchFamily="34" charset="0"/>
              </a:rPr>
              <a:t>учителю : </a:t>
            </a:r>
            <a:endParaRPr lang="ru-RU" sz="2000" dirty="0" smtClean="0">
              <a:solidFill>
                <a:schemeClr val="folHlink"/>
              </a:solidFill>
              <a:effectLst/>
              <a:latin typeface="Calibri" pitchFamily="34" charset="0"/>
              <a:cs typeface="Calibri" pitchFamily="34" charset="0"/>
            </a:endParaRPr>
          </a:p>
          <a:p>
            <a:pPr>
              <a:lnSpc>
                <a:spcPct val="80000"/>
              </a:lnSpc>
              <a:buFont typeface="Wingdings" pitchFamily="2" charset="2"/>
              <a:buNone/>
            </a:pPr>
            <a:r>
              <a:rPr lang="ru-RU" sz="2000" dirty="0" smtClean="0">
                <a:solidFill>
                  <a:schemeClr val="folHlink"/>
                </a:solidFill>
                <a:effectLst/>
                <a:latin typeface="Calibri" pitchFamily="34" charset="0"/>
                <a:cs typeface="Calibri" pitchFamily="34" charset="0"/>
              </a:rPr>
              <a:t>верить </a:t>
            </a:r>
            <a:r>
              <a:rPr lang="ru-RU" sz="2000" dirty="0">
                <a:solidFill>
                  <a:schemeClr val="folHlink"/>
                </a:solidFill>
                <a:effectLst/>
                <a:latin typeface="Calibri" pitchFamily="34" charset="0"/>
                <a:cs typeface="Calibri" pitchFamily="34" charset="0"/>
              </a:rPr>
              <a:t>в безграничность ребенка, </a:t>
            </a:r>
            <a:endParaRPr lang="ru-RU" sz="2000" dirty="0" smtClean="0">
              <a:solidFill>
                <a:schemeClr val="folHlink"/>
              </a:solidFill>
              <a:effectLst/>
              <a:latin typeface="Calibri" pitchFamily="34" charset="0"/>
              <a:cs typeface="Calibri" pitchFamily="34" charset="0"/>
            </a:endParaRPr>
          </a:p>
          <a:p>
            <a:pPr>
              <a:lnSpc>
                <a:spcPct val="80000"/>
              </a:lnSpc>
              <a:buFont typeface="Wingdings" pitchFamily="2" charset="2"/>
              <a:buNone/>
            </a:pPr>
            <a:r>
              <a:rPr lang="ru-RU" sz="2000" dirty="0" smtClean="0">
                <a:solidFill>
                  <a:schemeClr val="folHlink"/>
                </a:solidFill>
                <a:effectLst/>
                <a:latin typeface="Calibri" pitchFamily="34" charset="0"/>
                <a:cs typeface="Calibri" pitchFamily="34" charset="0"/>
              </a:rPr>
              <a:t>верить </a:t>
            </a:r>
            <a:r>
              <a:rPr lang="ru-RU" sz="2000" dirty="0">
                <a:solidFill>
                  <a:schemeClr val="folHlink"/>
                </a:solidFill>
                <a:effectLst/>
                <a:latin typeface="Calibri" pitchFamily="34" charset="0"/>
                <a:cs typeface="Calibri" pitchFamily="34" charset="0"/>
              </a:rPr>
              <a:t>в свои педагогические способности, </a:t>
            </a:r>
            <a:endParaRPr lang="ru-RU" sz="2000" dirty="0" smtClean="0">
              <a:solidFill>
                <a:schemeClr val="folHlink"/>
              </a:solidFill>
              <a:effectLst/>
              <a:latin typeface="Calibri" pitchFamily="34" charset="0"/>
              <a:cs typeface="Calibri" pitchFamily="34" charset="0"/>
            </a:endParaRPr>
          </a:p>
          <a:p>
            <a:pPr>
              <a:lnSpc>
                <a:spcPct val="80000"/>
              </a:lnSpc>
              <a:buFont typeface="Wingdings" pitchFamily="2" charset="2"/>
              <a:buNone/>
            </a:pPr>
            <a:r>
              <a:rPr lang="ru-RU" sz="2000" dirty="0" smtClean="0">
                <a:solidFill>
                  <a:schemeClr val="folHlink"/>
                </a:solidFill>
                <a:effectLst/>
                <a:latin typeface="Calibri" pitchFamily="34" charset="0"/>
                <a:cs typeface="Calibri" pitchFamily="34" charset="0"/>
              </a:rPr>
              <a:t>верить </a:t>
            </a:r>
            <a:r>
              <a:rPr lang="ru-RU" sz="2000" dirty="0">
                <a:solidFill>
                  <a:schemeClr val="folHlink"/>
                </a:solidFill>
                <a:effectLst/>
                <a:latin typeface="Calibri" pitchFamily="34" charset="0"/>
                <a:cs typeface="Calibri" pitchFamily="34" charset="0"/>
              </a:rPr>
              <a:t>в силу гуманного подхода к ребенку; </a:t>
            </a:r>
          </a:p>
        </p:txBody>
      </p:sp>
      <p:pic>
        <p:nvPicPr>
          <p:cNvPr id="36868" name="Picture 4" descr="Image 0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953126"/>
            <a:ext cx="2816558" cy="368567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66700" y="381000"/>
            <a:ext cx="8610600" cy="954107"/>
          </a:xfrm>
          <a:prstGeom prst="rect">
            <a:avLst/>
          </a:prstGeom>
          <a:noFill/>
        </p:spPr>
        <p:txBody>
          <a:bodyPr wrap="square" rtlCol="0">
            <a:spAutoFit/>
          </a:bodyPr>
          <a:lstStyle/>
          <a:p>
            <a:pPr algn="ctr"/>
            <a:r>
              <a:rPr lang="ru-RU" sz="2800" dirty="0" smtClean="0">
                <a:latin typeface="Arial" pitchFamily="34" charset="0"/>
                <a:cs typeface="Arial" pitchFamily="34" charset="0"/>
              </a:rPr>
              <a:t>ОСНОВНЫЕ УСТАНОВКИ УЧИТЕЛЯ ГУМАННОГО ПЕДАГОГИЧЕСКОГО ПРОЦЕССА</a:t>
            </a:r>
            <a:endParaRPr lang="ru-RU" sz="2800" dirty="0">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0" name="Picture 4" descr="Image 0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0790" y="2514600"/>
            <a:ext cx="1416928" cy="1943100"/>
          </a:xfrm>
          <a:prstGeom prst="rect">
            <a:avLst/>
          </a:prstGeom>
          <a:noFill/>
          <a:extLst>
            <a:ext uri="{909E8E84-426E-40DD-AFC4-6F175D3DCCD1}">
              <a14:hiddenFill xmlns:a14="http://schemas.microsoft.com/office/drawing/2010/main">
                <a:solidFill>
                  <a:srgbClr val="FFFFFF"/>
                </a:solidFill>
              </a14:hiddenFill>
            </a:ext>
          </a:extLst>
        </p:spPr>
      </p:pic>
      <p:pic>
        <p:nvPicPr>
          <p:cNvPr id="39941" name="Picture 5" descr="Image 0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7968" y="2133600"/>
            <a:ext cx="1417686" cy="1943100"/>
          </a:xfrm>
          <a:prstGeom prst="rect">
            <a:avLst/>
          </a:prstGeom>
          <a:noFill/>
          <a:extLst>
            <a:ext uri="{909E8E84-426E-40DD-AFC4-6F175D3DCCD1}">
              <a14:hiddenFill xmlns:a14="http://schemas.microsoft.com/office/drawing/2010/main">
                <a:solidFill>
                  <a:srgbClr val="FFFFFF"/>
                </a:solidFill>
              </a14:hiddenFill>
            </a:ext>
          </a:extLst>
        </p:spPr>
      </p:pic>
      <p:pic>
        <p:nvPicPr>
          <p:cNvPr id="39942" name="Picture 6" descr="Image 00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865" y="1752600"/>
            <a:ext cx="1416928" cy="1943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200400" y="1752600"/>
            <a:ext cx="5369710" cy="4247317"/>
          </a:xfrm>
          <a:prstGeom prst="rect">
            <a:avLst/>
          </a:prstGeom>
          <a:noFill/>
        </p:spPr>
        <p:txBody>
          <a:bodyPr wrap="square" rtlCol="0">
            <a:spAutoFit/>
          </a:bodyPr>
          <a:lstStyle/>
          <a:p>
            <a:r>
              <a:rPr lang="ru-RU" dirty="0" smtClean="0">
                <a:latin typeface="Calibri" pitchFamily="34" charset="0"/>
                <a:cs typeface="Calibri" pitchFamily="34" charset="0"/>
              </a:rPr>
              <a:t>«Моя педагогическая симфония создана на бумаге, она призвана передать моё отношение, моё настроение, мою жизнь. Это не классическая симфония. В её основу положены принципы дальтон- технологии, элементы которой я использую в своей педагогической практике. В докладе представлены три основные части «жизненной» симфонии учителя, личности, человека. Меня ждет ещё много открытий, может быть, следующая часть моей симфонии будет посещена и вам, и мои ученикам, и родителям, а может быть… Но это ещё впереди. На практике непросто сочетать все принципы, но когда у твоего оркестра получается созвучие, то это приносит удовлетворение и автору симфонии...»</a:t>
            </a:r>
            <a:endParaRPr lang="ru-RU" dirty="0">
              <a:latin typeface="Calibri" pitchFamily="34" charset="0"/>
              <a:cs typeface="Calibri" pitchFamily="34" charset="0"/>
            </a:endParaRPr>
          </a:p>
        </p:txBody>
      </p:sp>
      <p:sp>
        <p:nvSpPr>
          <p:cNvPr id="3" name="TextBox 2"/>
          <p:cNvSpPr txBox="1"/>
          <p:nvPr/>
        </p:nvSpPr>
        <p:spPr>
          <a:xfrm>
            <a:off x="571500" y="685800"/>
            <a:ext cx="8001000" cy="646331"/>
          </a:xfrm>
          <a:prstGeom prst="rect">
            <a:avLst/>
          </a:prstGeom>
          <a:noFill/>
        </p:spPr>
        <p:txBody>
          <a:bodyPr wrap="square" rtlCol="0">
            <a:spAutoFit/>
          </a:bodyPr>
          <a:lstStyle/>
          <a:p>
            <a:pPr algn="ctr"/>
            <a:r>
              <a:rPr lang="ru-RU" sz="3600" dirty="0" smtClean="0">
                <a:latin typeface="Arial" pitchFamily="34" charset="0"/>
                <a:cs typeface="Arial" pitchFamily="34" charset="0"/>
              </a:rPr>
              <a:t>«ПЕДАГОГИЧЕСКАЯ СИМФОНИЯ»</a:t>
            </a:r>
            <a:endParaRPr lang="ru-RU" sz="3600" dirty="0">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idx="1"/>
          </p:nvPr>
        </p:nvSpPr>
        <p:spPr>
          <a:xfrm>
            <a:off x="457200" y="609600"/>
            <a:ext cx="4038600" cy="5562600"/>
          </a:xfrm>
        </p:spPr>
        <p:txBody>
          <a:bodyPr/>
          <a:lstStyle/>
          <a:p>
            <a:pPr>
              <a:buFont typeface="Wingdings" pitchFamily="2" charset="2"/>
              <a:buNone/>
            </a:pPr>
            <a:r>
              <a:rPr lang="ru-RU" dirty="0">
                <a:solidFill>
                  <a:schemeClr val="folHlink"/>
                </a:solidFill>
                <a:latin typeface="Calibri" pitchFamily="34" charset="0"/>
                <a:cs typeface="Calibri" pitchFamily="34" charset="0"/>
              </a:rPr>
              <a:t>“Стремясь познать </a:t>
            </a:r>
          </a:p>
          <a:p>
            <a:pPr>
              <a:buFont typeface="Wingdings" pitchFamily="2" charset="2"/>
              <a:buNone/>
            </a:pPr>
            <a:r>
              <a:rPr lang="ru-RU" dirty="0">
                <a:solidFill>
                  <a:schemeClr val="folHlink"/>
                </a:solidFill>
                <a:latin typeface="Calibri" pitchFamily="34" charset="0"/>
                <a:cs typeface="Calibri" pitchFamily="34" charset="0"/>
              </a:rPr>
              <a:t>тайну детской души, </a:t>
            </a:r>
          </a:p>
          <a:p>
            <a:pPr>
              <a:buFont typeface="Wingdings" pitchFamily="2" charset="2"/>
              <a:buNone/>
            </a:pPr>
            <a:r>
              <a:rPr lang="ru-RU" dirty="0">
                <a:solidFill>
                  <a:schemeClr val="folHlink"/>
                </a:solidFill>
                <a:latin typeface="Calibri" pitchFamily="34" charset="0"/>
                <a:cs typeface="Calibri" pitchFamily="34" charset="0"/>
              </a:rPr>
              <a:t>педагогического </a:t>
            </a:r>
          </a:p>
          <a:p>
            <a:pPr>
              <a:buFont typeface="Wingdings" pitchFamily="2" charset="2"/>
              <a:buNone/>
            </a:pPr>
            <a:r>
              <a:rPr lang="ru-RU" dirty="0">
                <a:solidFill>
                  <a:schemeClr val="folHlink"/>
                </a:solidFill>
                <a:latin typeface="Calibri" pitchFamily="34" charset="0"/>
                <a:cs typeface="Calibri" pitchFamily="34" charset="0"/>
              </a:rPr>
              <a:t>мастерства и науки </a:t>
            </a:r>
          </a:p>
          <a:p>
            <a:pPr>
              <a:buFont typeface="Wingdings" pitchFamily="2" charset="2"/>
              <a:buNone/>
            </a:pPr>
            <a:r>
              <a:rPr lang="ru-RU" dirty="0">
                <a:solidFill>
                  <a:schemeClr val="folHlink"/>
                </a:solidFill>
                <a:latin typeface="Calibri" pitchFamily="34" charset="0"/>
                <a:cs typeface="Calibri" pitchFamily="34" charset="0"/>
              </a:rPr>
              <a:t>педагогики, буду </a:t>
            </a:r>
          </a:p>
          <a:p>
            <a:pPr>
              <a:buFont typeface="Wingdings" pitchFamily="2" charset="2"/>
              <a:buNone/>
            </a:pPr>
            <a:r>
              <a:rPr lang="ru-RU" dirty="0">
                <a:solidFill>
                  <a:schemeClr val="folHlink"/>
                </a:solidFill>
                <a:latin typeface="Calibri" pitchFamily="34" charset="0"/>
                <a:cs typeface="Calibri" pitchFamily="34" charset="0"/>
              </a:rPr>
              <a:t>видеть в каждом </a:t>
            </a:r>
          </a:p>
          <a:p>
            <a:pPr>
              <a:buFont typeface="Wingdings" pitchFamily="2" charset="2"/>
              <a:buNone/>
            </a:pPr>
            <a:r>
              <a:rPr lang="ru-RU" dirty="0">
                <a:solidFill>
                  <a:schemeClr val="folHlink"/>
                </a:solidFill>
                <a:latin typeface="Calibri" pitchFamily="34" charset="0"/>
                <a:cs typeface="Calibri" pitchFamily="34" charset="0"/>
              </a:rPr>
              <a:t>ребенке своего </a:t>
            </a:r>
          </a:p>
          <a:p>
            <a:pPr>
              <a:buFont typeface="Wingdings" pitchFamily="2" charset="2"/>
              <a:buNone/>
            </a:pPr>
            <a:r>
              <a:rPr lang="ru-RU" dirty="0">
                <a:solidFill>
                  <a:schemeClr val="folHlink"/>
                </a:solidFill>
                <a:latin typeface="Calibri" pitchFamily="34" charset="0"/>
                <a:cs typeface="Calibri" pitchFamily="34" charset="0"/>
              </a:rPr>
              <a:t>учителя и </a:t>
            </a:r>
          </a:p>
          <a:p>
            <a:pPr>
              <a:buFont typeface="Wingdings" pitchFamily="2" charset="2"/>
              <a:buNone/>
            </a:pPr>
            <a:r>
              <a:rPr lang="ru-RU" dirty="0">
                <a:solidFill>
                  <a:schemeClr val="folHlink"/>
                </a:solidFill>
                <a:latin typeface="Calibri" pitchFamily="34" charset="0"/>
                <a:cs typeface="Calibri" pitchFamily="34" charset="0"/>
              </a:rPr>
              <a:t>воспитателя”. </a:t>
            </a:r>
          </a:p>
        </p:txBody>
      </p:sp>
      <p:pic>
        <p:nvPicPr>
          <p:cNvPr id="30724" name="Picture 4" descr="shalva_amonashvili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52400"/>
            <a:ext cx="4318000" cy="6477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4648200" y="533400"/>
            <a:ext cx="4267200" cy="5943600"/>
          </a:xfrm>
        </p:spPr>
        <p:txBody>
          <a:bodyPr/>
          <a:lstStyle/>
          <a:p>
            <a:pPr>
              <a:lnSpc>
                <a:spcPct val="80000"/>
              </a:lnSpc>
              <a:buFont typeface="Wingdings" pitchFamily="2" charset="2"/>
              <a:buNone/>
            </a:pPr>
            <a:r>
              <a:rPr lang="ru-RU" sz="2800" b="1"/>
              <a:t>Любовь к жизни, в   </a:t>
            </a:r>
          </a:p>
          <a:p>
            <a:pPr>
              <a:lnSpc>
                <a:spcPct val="80000"/>
              </a:lnSpc>
              <a:buFont typeface="Wingdings" pitchFamily="2" charset="2"/>
              <a:buNone/>
            </a:pPr>
            <a:r>
              <a:rPr lang="ru-RU" sz="2800" b="1"/>
              <a:t>          целом?</a:t>
            </a:r>
          </a:p>
          <a:p>
            <a:pPr>
              <a:lnSpc>
                <a:spcPct val="80000"/>
              </a:lnSpc>
              <a:buFont typeface="Wingdings" pitchFamily="2" charset="2"/>
              <a:buNone/>
            </a:pPr>
            <a:endParaRPr lang="ru-RU" sz="2800"/>
          </a:p>
          <a:p>
            <a:pPr algn="just">
              <a:lnSpc>
                <a:spcPct val="80000"/>
              </a:lnSpc>
              <a:buFont typeface="Wingdings" pitchFamily="2" charset="2"/>
              <a:buNone/>
            </a:pPr>
            <a:r>
              <a:rPr lang="ru-RU" sz="2800">
                <a:solidFill>
                  <a:schemeClr val="folHlink"/>
                </a:solidFill>
              </a:rPr>
              <a:t>Любовь к жизни. Но</a:t>
            </a:r>
          </a:p>
          <a:p>
            <a:pPr algn="just">
              <a:lnSpc>
                <a:spcPct val="80000"/>
              </a:lnSpc>
              <a:buFont typeface="Wingdings" pitchFamily="2" charset="2"/>
              <a:buNone/>
            </a:pPr>
            <a:r>
              <a:rPr lang="ru-RU" sz="2800">
                <a:solidFill>
                  <a:schemeClr val="folHlink"/>
                </a:solidFill>
              </a:rPr>
              <a:t>не такая, животная, а </a:t>
            </a:r>
          </a:p>
          <a:p>
            <a:pPr algn="just">
              <a:lnSpc>
                <a:spcPct val="80000"/>
              </a:lnSpc>
              <a:buFont typeface="Wingdings" pitchFamily="2" charset="2"/>
              <a:buNone/>
            </a:pPr>
            <a:r>
              <a:rPr lang="ru-RU" sz="2800">
                <a:solidFill>
                  <a:schemeClr val="folHlink"/>
                </a:solidFill>
              </a:rPr>
              <a:t>духовная, когда не </a:t>
            </a:r>
          </a:p>
          <a:p>
            <a:pPr algn="just">
              <a:lnSpc>
                <a:spcPct val="80000"/>
              </a:lnSpc>
              <a:buFont typeface="Wingdings" pitchFamily="2" charset="2"/>
              <a:buNone/>
            </a:pPr>
            <a:r>
              <a:rPr lang="ru-RU" sz="2800">
                <a:solidFill>
                  <a:schemeClr val="folHlink"/>
                </a:solidFill>
              </a:rPr>
              <a:t>боишься эту жизнь </a:t>
            </a:r>
          </a:p>
          <a:p>
            <a:pPr algn="just">
              <a:lnSpc>
                <a:spcPct val="80000"/>
              </a:lnSpc>
              <a:buFont typeface="Wingdings" pitchFamily="2" charset="2"/>
              <a:buNone/>
            </a:pPr>
            <a:r>
              <a:rPr lang="ru-RU" sz="2800">
                <a:solidFill>
                  <a:schemeClr val="folHlink"/>
                </a:solidFill>
              </a:rPr>
              <a:t>покинуть.</a:t>
            </a:r>
          </a:p>
          <a:p>
            <a:pPr algn="just">
              <a:lnSpc>
                <a:spcPct val="80000"/>
              </a:lnSpc>
              <a:buFont typeface="Wingdings" pitchFamily="2" charset="2"/>
              <a:buNone/>
            </a:pPr>
            <a:endParaRPr lang="ru-RU" sz="2800" i="1">
              <a:solidFill>
                <a:schemeClr val="folHlink"/>
              </a:solidFill>
            </a:endParaRPr>
          </a:p>
          <a:p>
            <a:pPr algn="just">
              <a:lnSpc>
                <a:spcPct val="80000"/>
              </a:lnSpc>
              <a:buFont typeface="Wingdings" pitchFamily="2" charset="2"/>
              <a:buNone/>
            </a:pPr>
            <a:r>
              <a:rPr lang="ru-RU" sz="2800" b="1" i="1">
                <a:solidFill>
                  <a:schemeClr val="folHlink"/>
                </a:solidFill>
              </a:rPr>
              <a:t>«Никто тебе не </a:t>
            </a:r>
          </a:p>
          <a:p>
            <a:pPr algn="just">
              <a:lnSpc>
                <a:spcPct val="80000"/>
              </a:lnSpc>
              <a:buFont typeface="Wingdings" pitchFamily="2" charset="2"/>
              <a:buNone/>
            </a:pPr>
            <a:r>
              <a:rPr lang="ru-RU" sz="2800" b="1" i="1">
                <a:solidFill>
                  <a:schemeClr val="folHlink"/>
                </a:solidFill>
              </a:rPr>
              <a:t>друг, никто тебе </a:t>
            </a:r>
          </a:p>
          <a:p>
            <a:pPr algn="just">
              <a:lnSpc>
                <a:spcPct val="80000"/>
              </a:lnSpc>
              <a:buFont typeface="Wingdings" pitchFamily="2" charset="2"/>
              <a:buNone/>
            </a:pPr>
            <a:r>
              <a:rPr lang="ru-RU" sz="2800" b="1" i="1">
                <a:solidFill>
                  <a:schemeClr val="folHlink"/>
                </a:solidFill>
              </a:rPr>
              <a:t>не враг, каждый    </a:t>
            </a:r>
          </a:p>
          <a:p>
            <a:pPr algn="just">
              <a:lnSpc>
                <a:spcPct val="80000"/>
              </a:lnSpc>
              <a:buFont typeface="Wingdings" pitchFamily="2" charset="2"/>
              <a:buNone/>
            </a:pPr>
            <a:r>
              <a:rPr lang="ru-RU" sz="2800" b="1" i="1">
                <a:solidFill>
                  <a:schemeClr val="folHlink"/>
                </a:solidFill>
              </a:rPr>
              <a:t>для тебя Учитель».</a:t>
            </a:r>
          </a:p>
        </p:txBody>
      </p:sp>
      <p:pic>
        <p:nvPicPr>
          <p:cNvPr id="11268" name="Picture 4" descr="amonashvili_autogra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4141788" cy="6477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95400" y="2590800"/>
            <a:ext cx="6858000" cy="707886"/>
          </a:xfrm>
          <a:prstGeom prst="rect">
            <a:avLst/>
          </a:prstGeom>
          <a:noFill/>
        </p:spPr>
        <p:txBody>
          <a:bodyPr wrap="square" rtlCol="0">
            <a:spAutoFit/>
          </a:bodyPr>
          <a:lstStyle/>
          <a:p>
            <a:pPr algn="ctr"/>
            <a:r>
              <a:rPr lang="ru-RU"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ВСЕМ </a:t>
            </a:r>
            <a:r>
              <a:rPr lang="en-US"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Felix Titling" pitchFamily="82" charset="0"/>
              </a:rPr>
              <a:t>THANKS </a:t>
            </a:r>
            <a:endParaRPr lang="ru-RU" sz="4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413983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p:txBody>
          <a:bodyPr/>
          <a:lstStyle/>
          <a:p>
            <a:r>
              <a:rPr lang="ru-RU" sz="4000" b="0" dirty="0" smtClean="0">
                <a:effectLst/>
                <a:latin typeface="Arial" pitchFamily="34" charset="0"/>
                <a:cs typeface="Arial" pitchFamily="34" charset="0"/>
              </a:rPr>
              <a:t>БИОГРАФИЯ</a:t>
            </a:r>
            <a:endParaRPr lang="ru-RU" sz="4000" b="0" dirty="0">
              <a:effectLst/>
              <a:latin typeface="Arial" pitchFamily="34" charset="0"/>
              <a:cs typeface="Arial" pitchFamily="34" charset="0"/>
            </a:endParaRPr>
          </a:p>
        </p:txBody>
      </p:sp>
      <p:pic>
        <p:nvPicPr>
          <p:cNvPr id="5124" name="Picture 4" descr="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286000"/>
            <a:ext cx="1885950" cy="2514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895600" y="1371600"/>
            <a:ext cx="5867400" cy="5115246"/>
          </a:xfrm>
          <a:prstGeom prst="rect">
            <a:avLst/>
          </a:prstGeom>
          <a:noFill/>
        </p:spPr>
        <p:txBody>
          <a:bodyPr wrap="square" rtlCol="0">
            <a:spAutoFit/>
          </a:bodyPr>
          <a:lstStyle/>
          <a:p>
            <a:pPr>
              <a:lnSpc>
                <a:spcPct val="80000"/>
              </a:lnSpc>
              <a:buNone/>
            </a:pPr>
            <a:r>
              <a:rPr lang="ru-RU" sz="2400" dirty="0" smtClean="0">
                <a:effectLst/>
                <a:latin typeface="Calibri" pitchFamily="34" charset="0"/>
                <a:cs typeface="Calibri" pitchFamily="34" charset="0"/>
              </a:rPr>
              <a:t>Шалва Александрович </a:t>
            </a:r>
            <a:r>
              <a:rPr lang="ru-RU" sz="2400" dirty="0" err="1" smtClean="0">
                <a:effectLst/>
                <a:latin typeface="Calibri" pitchFamily="34" charset="0"/>
                <a:cs typeface="Calibri" pitchFamily="34" charset="0"/>
              </a:rPr>
              <a:t>Амонашвили</a:t>
            </a:r>
            <a:r>
              <a:rPr lang="ru-RU" sz="2400" dirty="0" smtClean="0">
                <a:effectLst/>
                <a:latin typeface="Calibri" pitchFamily="34" charset="0"/>
                <a:cs typeface="Calibri" pitchFamily="34" charset="0"/>
              </a:rPr>
              <a:t> родился 8 марта 1931 г. в Тбилиси. В школе работал с 1951 года пионервожатым. После окончания Тбилисского университета в 1955 году работал в НИИ педагогики МП Грузинской ССР с 1983 по 1991 год директором, а с 1987-го – генеральным директором экспериментального научно-педагогического производственного объединения МНО Грузии. С 1964 года руководит экспериментом по определению нового содержания, форм и методов начального обучения. Доктор психологических наук с 1973 г., действительный член АПН СССР в 1989–1991 гг.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idx="1"/>
          </p:nvPr>
        </p:nvSpPr>
        <p:spPr>
          <a:xfrm>
            <a:off x="228600" y="1524000"/>
            <a:ext cx="8686800" cy="4800600"/>
          </a:xfrm>
        </p:spPr>
        <p:txBody>
          <a:bodyPr/>
          <a:lstStyle/>
          <a:p>
            <a:pPr>
              <a:lnSpc>
                <a:spcPct val="80000"/>
              </a:lnSpc>
              <a:buFont typeface="Wingdings" pitchFamily="2" charset="2"/>
              <a:buNone/>
            </a:pPr>
            <a:r>
              <a:rPr lang="ru-RU" sz="2000" b="1" dirty="0"/>
              <a:t/>
            </a:r>
            <a:br>
              <a:rPr lang="ru-RU" sz="2000" b="1" dirty="0"/>
            </a:br>
            <a:r>
              <a:rPr lang="ru-RU" sz="2000" dirty="0" smtClean="0">
                <a:solidFill>
                  <a:schemeClr val="folHlink"/>
                </a:solidFill>
                <a:effectLst/>
                <a:latin typeface="Calibri" pitchFamily="34" charset="0"/>
                <a:cs typeface="Calibri" pitchFamily="34" charset="0"/>
              </a:rPr>
              <a:t>Образы </a:t>
            </a:r>
            <a:r>
              <a:rPr lang="ru-RU" sz="2000" dirty="0">
                <a:solidFill>
                  <a:schemeClr val="folHlink"/>
                </a:solidFill>
                <a:effectLst/>
                <a:latin typeface="Calibri" pitchFamily="34" charset="0"/>
                <a:cs typeface="Calibri" pitchFamily="34" charset="0"/>
              </a:rPr>
              <a:t>родных людей, окружавших и воспитавших меня и которых давно нет в живых, до сих пор питают душу мою.</a:t>
            </a:r>
            <a:br>
              <a:rPr lang="ru-RU" sz="2000" dirty="0">
                <a:solidFill>
                  <a:schemeClr val="folHlink"/>
                </a:solidFill>
                <a:effectLst/>
                <a:latin typeface="Calibri" pitchFamily="34" charset="0"/>
                <a:cs typeface="Calibri" pitchFamily="34" charset="0"/>
              </a:rPr>
            </a:br>
            <a:r>
              <a:rPr lang="ru-RU" sz="2000" dirty="0">
                <a:solidFill>
                  <a:schemeClr val="folHlink"/>
                </a:solidFill>
                <a:effectLst/>
                <a:latin typeface="Calibri" pitchFamily="34" charset="0"/>
                <a:cs typeface="Calibri" pitchFamily="34" charset="0"/>
              </a:rPr>
              <a:t>Это отец – он ушел на войну добровольцем, оставив молодую жену и двоих маленьких детей, и погиб в 1942 году в Крыму. Отец оставил мне великолепный образ человека, умеющего быть преданным своим идеалам.</a:t>
            </a:r>
            <a:br>
              <a:rPr lang="ru-RU" sz="2000" dirty="0">
                <a:solidFill>
                  <a:schemeClr val="folHlink"/>
                </a:solidFill>
                <a:effectLst/>
                <a:latin typeface="Calibri" pitchFamily="34" charset="0"/>
                <a:cs typeface="Calibri" pitchFamily="34" charset="0"/>
              </a:rPr>
            </a:br>
            <a:r>
              <a:rPr lang="ru-RU" sz="2000" dirty="0">
                <a:solidFill>
                  <a:schemeClr val="folHlink"/>
                </a:solidFill>
                <a:effectLst/>
                <a:latin typeface="Calibri" pitchFamily="34" charset="0"/>
                <a:cs typeface="Calibri" pitchFamily="34" charset="0"/>
              </a:rPr>
              <a:t>Это мать Мария Ильинична – красивая и умная женщина, – она уберегла своих детей, не потеряв верности ушедшему на войну мужу и сохранив надежду. От нее я знаю, что такое сердечная справедливость.</a:t>
            </a:r>
            <a:br>
              <a:rPr lang="ru-RU" sz="2000" dirty="0">
                <a:solidFill>
                  <a:schemeClr val="folHlink"/>
                </a:solidFill>
                <a:effectLst/>
                <a:latin typeface="Calibri" pitchFamily="34" charset="0"/>
                <a:cs typeface="Calibri" pitchFamily="34" charset="0"/>
              </a:rPr>
            </a:br>
            <a:r>
              <a:rPr lang="ru-RU" sz="2000" dirty="0">
                <a:solidFill>
                  <a:schemeClr val="folHlink"/>
                </a:solidFill>
                <a:effectLst/>
                <a:latin typeface="Calibri" pitchFamily="34" charset="0"/>
                <a:cs typeface="Calibri" pitchFamily="34" charset="0"/>
              </a:rPr>
              <a:t>Это мои бабушка и дедушка из селения </a:t>
            </a:r>
            <a:r>
              <a:rPr lang="ru-RU" sz="2000" dirty="0" err="1">
                <a:solidFill>
                  <a:schemeClr val="folHlink"/>
                </a:solidFill>
                <a:effectLst/>
                <a:latin typeface="Calibri" pitchFamily="34" charset="0"/>
                <a:cs typeface="Calibri" pitchFamily="34" charset="0"/>
              </a:rPr>
              <a:t>Бушети</a:t>
            </a:r>
            <a:r>
              <a:rPr lang="ru-RU" sz="2000" dirty="0">
                <a:solidFill>
                  <a:schemeClr val="folHlink"/>
                </a:solidFill>
                <a:effectLst/>
                <a:latin typeface="Calibri" pitchFamily="34" charset="0"/>
                <a:cs typeface="Calibri" pitchFamily="34" charset="0"/>
              </a:rPr>
              <a:t>. У них я проводил все школьные каникулы. При мысли о бабушке я вспоминаю ее всепоглощающую доброту и всепрощение. А дедушка подарил мне образ мудреца, умеющего разговаривать с виноградной лозой и смотреть на мир философски.</a:t>
            </a:r>
            <a:br>
              <a:rPr lang="ru-RU" sz="2000" dirty="0">
                <a:solidFill>
                  <a:schemeClr val="folHlink"/>
                </a:solidFill>
                <a:effectLst/>
                <a:latin typeface="Calibri" pitchFamily="34" charset="0"/>
                <a:cs typeface="Calibri" pitchFamily="34" charset="0"/>
              </a:rPr>
            </a:br>
            <a:r>
              <a:rPr lang="ru-RU" sz="2000" dirty="0">
                <a:solidFill>
                  <a:schemeClr val="folHlink"/>
                </a:solidFill>
                <a:effectLst/>
                <a:latin typeface="Calibri" pitchFamily="34" charset="0"/>
                <a:cs typeface="Calibri" pitchFamily="34" charset="0"/>
              </a:rPr>
              <a:t>Наконец, это моя удивительная учительница </a:t>
            </a:r>
            <a:r>
              <a:rPr lang="ru-RU" sz="2000" dirty="0" err="1">
                <a:solidFill>
                  <a:schemeClr val="folHlink"/>
                </a:solidFill>
                <a:effectLst/>
                <a:latin typeface="Calibri" pitchFamily="34" charset="0"/>
                <a:cs typeface="Calibri" pitchFamily="34" charset="0"/>
              </a:rPr>
              <a:t>Варо</a:t>
            </a:r>
            <a:r>
              <a:rPr lang="ru-RU" sz="2000" dirty="0">
                <a:solidFill>
                  <a:schemeClr val="folHlink"/>
                </a:solidFill>
                <a:effectLst/>
                <a:latin typeface="Calibri" pitchFamily="34" charset="0"/>
                <a:cs typeface="Calibri" pitchFamily="34" charset="0"/>
              </a:rPr>
              <a:t> </a:t>
            </a:r>
            <a:r>
              <a:rPr lang="ru-RU" sz="2000" dirty="0" err="1">
                <a:solidFill>
                  <a:schemeClr val="folHlink"/>
                </a:solidFill>
                <a:effectLst/>
                <a:latin typeface="Calibri" pitchFamily="34" charset="0"/>
                <a:cs typeface="Calibri" pitchFamily="34" charset="0"/>
              </a:rPr>
              <a:t>Вардиашвили</a:t>
            </a:r>
            <a:r>
              <a:rPr lang="ru-RU" sz="2000" dirty="0">
                <a:solidFill>
                  <a:schemeClr val="folHlink"/>
                </a:solidFill>
                <a:effectLst/>
                <a:latin typeface="Calibri" pitchFamily="34" charset="0"/>
                <a:cs typeface="Calibri" pitchFamily="34" charset="0"/>
              </a:rPr>
              <a:t>, которая заложила во мне то, что впоследствии стало для меня смыслом жизни, – образ гуманного учителя.</a:t>
            </a:r>
          </a:p>
        </p:txBody>
      </p:sp>
      <p:sp>
        <p:nvSpPr>
          <p:cNvPr id="2" name="TextBox 1"/>
          <p:cNvSpPr txBox="1"/>
          <p:nvPr/>
        </p:nvSpPr>
        <p:spPr>
          <a:xfrm>
            <a:off x="762000" y="572869"/>
            <a:ext cx="7620000" cy="646331"/>
          </a:xfrm>
          <a:prstGeom prst="rect">
            <a:avLst/>
          </a:prstGeom>
          <a:noFill/>
        </p:spPr>
        <p:txBody>
          <a:bodyPr wrap="square" rtlCol="0">
            <a:spAutoFit/>
          </a:bodyPr>
          <a:lstStyle/>
          <a:p>
            <a:pPr algn="ctr"/>
            <a:r>
              <a:rPr lang="ru-RU" sz="3600" dirty="0" smtClean="0">
                <a:latin typeface="Arial" pitchFamily="34" charset="0"/>
                <a:cs typeface="Arial" pitchFamily="34" charset="0"/>
              </a:rPr>
              <a:t>ИДЕАЛЫ Ш.А. АМОНАШВИЛИ</a:t>
            </a:r>
            <a:endParaRPr lang="ru-RU" sz="3600" dirty="0">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a:xfrm>
            <a:off x="533400" y="533400"/>
            <a:ext cx="8229600" cy="487362"/>
          </a:xfrm>
        </p:spPr>
        <p:txBody>
          <a:bodyPr/>
          <a:lstStyle/>
          <a:p>
            <a:r>
              <a:rPr lang="ru-RU" sz="4000" b="0" dirty="0">
                <a:effectLst/>
                <a:latin typeface="Arial" pitchFamily="34" charset="0"/>
                <a:cs typeface="Arial" pitchFamily="34" charset="0"/>
              </a:rPr>
              <a:t>О ДЕТЯХ  (1983</a:t>
            </a:r>
            <a:r>
              <a:rPr lang="ru-RU" sz="4000" b="0" dirty="0" smtClean="0">
                <a:effectLst/>
                <a:latin typeface="Arial" pitchFamily="34" charset="0"/>
                <a:cs typeface="Arial" pitchFamily="34" charset="0"/>
              </a:rPr>
              <a:t>) (1/2)</a:t>
            </a:r>
            <a:endParaRPr lang="ru-RU" sz="4000" b="0" dirty="0">
              <a:effectLst/>
              <a:latin typeface="Arial" pitchFamily="34" charset="0"/>
              <a:cs typeface="Arial" pitchFamily="34" charset="0"/>
            </a:endParaRPr>
          </a:p>
        </p:txBody>
      </p:sp>
      <p:sp>
        <p:nvSpPr>
          <p:cNvPr id="2" name="TextBox 1"/>
          <p:cNvSpPr txBox="1"/>
          <p:nvPr/>
        </p:nvSpPr>
        <p:spPr>
          <a:xfrm>
            <a:off x="685800" y="1564105"/>
            <a:ext cx="5943600" cy="3785652"/>
          </a:xfrm>
          <a:prstGeom prst="rect">
            <a:avLst/>
          </a:prstGeom>
          <a:noFill/>
        </p:spPr>
        <p:txBody>
          <a:bodyPr wrap="square" rtlCol="0">
            <a:spAutoFit/>
          </a:bodyPr>
          <a:lstStyle/>
          <a:p>
            <a:r>
              <a:rPr lang="ru-RU" sz="2000" dirty="0" smtClean="0">
                <a:latin typeface="Calibri" pitchFamily="34" charset="0"/>
                <a:cs typeface="Calibri" pitchFamily="34" charset="0"/>
              </a:rPr>
              <a:t>Дети – активные существа, деятельные мечтатели, стремящиеся к преобразованию. И если это так, то следует создать им организованную среду, только не такую, которая грозит им пальцем, напоминает о последствиях, читает мораль, а такую, которая организовывает и направляет их деятельность.</a:t>
            </a:r>
            <a:br>
              <a:rPr lang="ru-RU" sz="2000" dirty="0" smtClean="0">
                <a:latin typeface="Calibri" pitchFamily="34" charset="0"/>
                <a:cs typeface="Calibri" pitchFamily="34" charset="0"/>
              </a:rPr>
            </a:br>
            <a:r>
              <a:rPr lang="ru-RU" sz="2000" dirty="0" smtClean="0">
                <a:latin typeface="Calibri" pitchFamily="34" charset="0"/>
                <a:cs typeface="Calibri" pitchFamily="34" charset="0"/>
              </a:rPr>
              <a:t>Надо видеть себя в детях, чтобы помочь им стать взрослыми; </a:t>
            </a:r>
          </a:p>
          <a:p>
            <a:r>
              <a:rPr lang="ru-RU" sz="2000" dirty="0" smtClean="0">
                <a:latin typeface="Calibri" pitchFamily="34" charset="0"/>
                <a:cs typeface="Calibri" pitchFamily="34" charset="0"/>
              </a:rPr>
              <a:t>надо принимать их как повторение своего детства, чтобы совершенствоваться самому; </a:t>
            </a:r>
          </a:p>
          <a:p>
            <a:r>
              <a:rPr lang="ru-RU" sz="2000" dirty="0" smtClean="0">
                <a:latin typeface="Calibri" pitchFamily="34" charset="0"/>
                <a:cs typeface="Calibri" pitchFamily="34" charset="0"/>
              </a:rPr>
              <a:t>надо, наконец, жить жизнью детей, чтобы быть гуманным педагогом.</a:t>
            </a:r>
            <a:endParaRPr lang="ru-RU" sz="2000" dirty="0" smtClean="0">
              <a:latin typeface="Calibri" pitchFamily="34" charset="0"/>
              <a:cs typeface="Calibri"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143000"/>
            <a:ext cx="8305800" cy="5324535"/>
          </a:xfrm>
          <a:prstGeom prst="rect">
            <a:avLst/>
          </a:prstGeom>
          <a:noFill/>
        </p:spPr>
        <p:txBody>
          <a:bodyPr wrap="square" rtlCol="0">
            <a:spAutoFit/>
          </a:bodyPr>
          <a:lstStyle/>
          <a:p>
            <a:r>
              <a:rPr lang="ru-RU" sz="2000" dirty="0" smtClean="0">
                <a:latin typeface="Calibri" pitchFamily="34" charset="0"/>
                <a:cs typeface="Calibri" pitchFamily="34" charset="0"/>
              </a:rPr>
              <a:t>Шалость детей нарушает наше спокойствие, создает проблемы в воспитании, которые нам порой не под силу разрешить педагогическими путями.</a:t>
            </a:r>
            <a:br>
              <a:rPr lang="ru-RU" sz="2000" dirty="0" smtClean="0">
                <a:latin typeface="Calibri" pitchFamily="34" charset="0"/>
                <a:cs typeface="Calibri" pitchFamily="34" charset="0"/>
              </a:rPr>
            </a:br>
            <a:r>
              <a:rPr lang="ru-RU" sz="2000" dirty="0" smtClean="0">
                <a:latin typeface="Calibri" pitchFamily="34" charset="0"/>
                <a:cs typeface="Calibri" pitchFamily="34" charset="0"/>
              </a:rPr>
              <a:t>Шалуны – сообразительные, остроумные дети, умеющие применять свои способности в любых неожиданных условиях и вызывать у взрослых чувство необходимости переоценки ситуаций и отношений...</a:t>
            </a:r>
            <a:br>
              <a:rPr lang="ru-RU" sz="2000" dirty="0" smtClean="0">
                <a:latin typeface="Calibri" pitchFamily="34" charset="0"/>
                <a:cs typeface="Calibri" pitchFamily="34" charset="0"/>
              </a:rPr>
            </a:br>
            <a:r>
              <a:rPr lang="ru-RU" sz="2000" dirty="0" smtClean="0">
                <a:latin typeface="Calibri" pitchFamily="34" charset="0"/>
                <a:cs typeface="Calibri" pitchFamily="34" charset="0"/>
              </a:rPr>
              <a:t>Шалуны – жизнерадостные дети: они помогают другим быть резвыми, подвижными, уметь обороняться...</a:t>
            </a:r>
            <a:br>
              <a:rPr lang="ru-RU" sz="2000" dirty="0" smtClean="0">
                <a:latin typeface="Calibri" pitchFamily="34" charset="0"/>
                <a:cs typeface="Calibri" pitchFamily="34" charset="0"/>
              </a:rPr>
            </a:br>
            <a:r>
              <a:rPr lang="ru-RU" sz="2000" dirty="0" smtClean="0">
                <a:latin typeface="Calibri" pitchFamily="34" charset="0"/>
                <a:cs typeface="Calibri" pitchFamily="34" charset="0"/>
              </a:rPr>
              <a:t>Шалуны – общительные дети, ибо каждую свою шалость они творят в общении со всеми, кто только заслуживает быть участником их шалостей...</a:t>
            </a:r>
            <a:br>
              <a:rPr lang="ru-RU" sz="2000" dirty="0" smtClean="0">
                <a:latin typeface="Calibri" pitchFamily="34" charset="0"/>
                <a:cs typeface="Calibri" pitchFamily="34" charset="0"/>
              </a:rPr>
            </a:br>
            <a:r>
              <a:rPr lang="ru-RU" sz="2000" dirty="0" smtClean="0">
                <a:latin typeface="Calibri" pitchFamily="34" charset="0"/>
                <a:cs typeface="Calibri" pitchFamily="34" charset="0"/>
              </a:rPr>
              <a:t>Шалуны – мысль педагога, объект педагогики.</a:t>
            </a:r>
            <a:br>
              <a:rPr lang="ru-RU" sz="2000" dirty="0" smtClean="0">
                <a:latin typeface="Calibri" pitchFamily="34" charset="0"/>
                <a:cs typeface="Calibri" pitchFamily="34" charset="0"/>
              </a:rPr>
            </a:br>
            <a:r>
              <a:rPr lang="ru-RU" sz="2000" dirty="0" smtClean="0">
                <a:latin typeface="Calibri" pitchFamily="34" charset="0"/>
                <a:cs typeface="Calibri" pitchFamily="34" charset="0"/>
              </a:rPr>
              <a:t>Шалунов можно наказывать, но нужно поощрять.</a:t>
            </a:r>
            <a:br>
              <a:rPr lang="ru-RU" sz="2000" dirty="0" smtClean="0">
                <a:latin typeface="Calibri" pitchFamily="34" charset="0"/>
                <a:cs typeface="Calibri" pitchFamily="34" charset="0"/>
              </a:rPr>
            </a:br>
            <a:r>
              <a:rPr lang="ru-RU" sz="2000" dirty="0" smtClean="0">
                <a:latin typeface="Calibri" pitchFamily="34" charset="0"/>
                <a:cs typeface="Calibri" pitchFamily="34" charset="0"/>
              </a:rPr>
              <a:t>Шалость – ценное качество ребенка, только надо управлять им. Я давно установил для себя, что суть детской дисциплины заключается не в подавлении шалостей, а в преобразовании их. Не надо требовать от детей того, чего мы не смогли внушить им с помощью нашей педагогики. </a:t>
            </a:r>
          </a:p>
        </p:txBody>
      </p:sp>
      <p:sp>
        <p:nvSpPr>
          <p:cNvPr id="5" name="Rectangle 2"/>
          <p:cNvSpPr>
            <a:spLocks noGrp="1" noRot="1" noChangeArrowheads="1"/>
          </p:cNvSpPr>
          <p:nvPr>
            <p:ph type="title"/>
          </p:nvPr>
        </p:nvSpPr>
        <p:spPr>
          <a:xfrm>
            <a:off x="533400" y="533400"/>
            <a:ext cx="8229600" cy="487362"/>
          </a:xfrm>
        </p:spPr>
        <p:txBody>
          <a:bodyPr/>
          <a:lstStyle/>
          <a:p>
            <a:r>
              <a:rPr lang="ru-RU" sz="4000" b="0" dirty="0">
                <a:effectLst/>
                <a:latin typeface="Arial" pitchFamily="34" charset="0"/>
                <a:cs typeface="Arial" pitchFamily="34" charset="0"/>
              </a:rPr>
              <a:t>О ДЕТЯХ  (1983</a:t>
            </a:r>
            <a:r>
              <a:rPr lang="ru-RU" sz="4000" b="0" dirty="0" smtClean="0">
                <a:effectLst/>
                <a:latin typeface="Arial" pitchFamily="34" charset="0"/>
                <a:cs typeface="Arial" pitchFamily="34" charset="0"/>
              </a:rPr>
              <a:t>) (2/2)</a:t>
            </a:r>
            <a:endParaRPr lang="ru-RU" sz="4000" b="0" dirty="0">
              <a:effectLst/>
              <a:latin typeface="Arial" pitchFamily="34" charset="0"/>
              <a:cs typeface="Arial" pitchFamily="34" charset="0"/>
            </a:endParaRPr>
          </a:p>
        </p:txBody>
      </p:sp>
    </p:spTree>
    <p:extLst>
      <p:ext uri="{BB962C8B-B14F-4D97-AF65-F5344CB8AC3E}">
        <p14:creationId xmlns:p14="http://schemas.microsoft.com/office/powerpoint/2010/main" val="1420135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a:xfrm>
            <a:off x="685800" y="274638"/>
            <a:ext cx="7772400" cy="868362"/>
          </a:xfrm>
        </p:spPr>
        <p:txBody>
          <a:bodyPr/>
          <a:lstStyle/>
          <a:p>
            <a:r>
              <a:rPr lang="ru-RU" sz="3600" b="0" dirty="0">
                <a:effectLst/>
                <a:latin typeface="Arial" pitchFamily="34" charset="0"/>
                <a:cs typeface="Arial" pitchFamily="34" charset="0"/>
              </a:rPr>
              <a:t>О СЕМЕЙНОМ </a:t>
            </a:r>
            <a:r>
              <a:rPr lang="ru-RU" sz="3600" b="0" dirty="0" smtClean="0">
                <a:effectLst/>
                <a:latin typeface="Arial" pitchFamily="34" charset="0"/>
                <a:cs typeface="Arial" pitchFamily="34" charset="0"/>
              </a:rPr>
              <a:t>ВОСПИТАНИИ</a:t>
            </a:r>
            <a:endParaRPr lang="ru-RU" sz="3600" b="0" dirty="0">
              <a:effectLst/>
              <a:latin typeface="Arial" pitchFamily="34" charset="0"/>
              <a:cs typeface="Arial" pitchFamily="34" charset="0"/>
            </a:endParaRPr>
          </a:p>
        </p:txBody>
      </p:sp>
      <p:sp>
        <p:nvSpPr>
          <p:cNvPr id="2" name="TextBox 1"/>
          <p:cNvSpPr txBox="1"/>
          <p:nvPr/>
        </p:nvSpPr>
        <p:spPr>
          <a:xfrm>
            <a:off x="609600" y="1447800"/>
            <a:ext cx="7848600" cy="5078313"/>
          </a:xfrm>
          <a:prstGeom prst="rect">
            <a:avLst/>
          </a:prstGeom>
          <a:noFill/>
        </p:spPr>
        <p:txBody>
          <a:bodyPr wrap="square" rtlCol="0">
            <a:spAutoFit/>
          </a:bodyPr>
          <a:lstStyle/>
          <a:p>
            <a:r>
              <a:rPr lang="ru-RU" dirty="0" smtClean="0">
                <a:latin typeface="Calibri" pitchFamily="34" charset="0"/>
                <a:cs typeface="Calibri" pitchFamily="34" charset="0"/>
              </a:rPr>
              <a:t>Чтобы стать для своих же детей своим человеком, недостаточно быть для них родным отцом. Нужно, чтобы они – папа, мама с детьми – жили вместе как друзья. Ребенок растет, он становится подростком, и ему нужен папа, отец – общественная личность, мастер труда, вдохновенный творчеством созидания. Ему нужно, чтобы слово отца не расходилось с делом, чтобы он был сильным своей целеустремленностью и преданностью. Подростку нужен отец, вносящий в дом веру в завтрашний день, спокойствие в души членов семьи, устанавливающий заботливые, чуткие отношения между ними. Подростку нужен отец, который сам идет к нему на откровенные разговоры и которому можно довериться. Для подростка очень важно, чтобы о его отце говорили как о человеке, заслуживающем всеобщее уважение и авторитет. Он чуток и заботлив к жене, к своим родителям. Он понимает современную молодежь, верит в нее, верит в своего сына, в свою дочь. Поощряет и подбадривает их на большие дела, на романтику труда, на творение добра, на бескорыстную дружбу, на возвышенную любовь. Гордость за своих родителей – это моральный фундамент для взлета личности ребенка. Стыд за своих родителей – это тяжесть на сердце, не разрешающая ребенку взлететь до полной высоты.(1986) </a:t>
            </a:r>
          </a:p>
        </p:txBody>
      </p:sp>
      <p:sp>
        <p:nvSpPr>
          <p:cNvPr id="3" name="TextBox 2"/>
          <p:cNvSpPr txBox="1"/>
          <p:nvPr/>
        </p:nvSpPr>
        <p:spPr>
          <a:xfrm>
            <a:off x="1219200" y="990600"/>
            <a:ext cx="6705600" cy="461665"/>
          </a:xfrm>
          <a:prstGeom prst="rect">
            <a:avLst/>
          </a:prstGeom>
          <a:noFill/>
        </p:spPr>
        <p:txBody>
          <a:bodyPr wrap="square" rtlCol="0">
            <a:spAutoFit/>
          </a:bodyPr>
          <a:lstStyle/>
          <a:p>
            <a:pPr algn="ctr"/>
            <a:r>
              <a:rPr lang="ru-RU" sz="2400" dirty="0" smtClean="0">
                <a:latin typeface="Calibri" pitchFamily="34" charset="0"/>
                <a:cs typeface="Calibri" pitchFamily="34" charset="0"/>
              </a:rPr>
              <a:t>Какой ребенку нужен папа? (1986)</a:t>
            </a:r>
            <a:endParaRPr lang="ru-RU" sz="2400" dirty="0">
              <a:latin typeface="Calibri" pitchFamily="34" charset="0"/>
              <a:cs typeface="Calibri"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body" idx="1"/>
          </p:nvPr>
        </p:nvSpPr>
        <p:spPr>
          <a:xfrm>
            <a:off x="2971800" y="1752600"/>
            <a:ext cx="5943600" cy="4267200"/>
          </a:xfrm>
        </p:spPr>
        <p:txBody>
          <a:bodyPr/>
          <a:lstStyle/>
          <a:p>
            <a:pPr marL="0" indent="0">
              <a:lnSpc>
                <a:spcPct val="90000"/>
              </a:lnSpc>
              <a:buNone/>
            </a:pPr>
            <a:r>
              <a:rPr lang="ru-RU" sz="2200" dirty="0" smtClean="0">
                <a:solidFill>
                  <a:schemeClr val="folHlink"/>
                </a:solidFill>
                <a:effectLst/>
                <a:latin typeface="Calibri" pitchFamily="34" charset="0"/>
                <a:cs typeface="Calibri" pitchFamily="34" charset="0"/>
              </a:rPr>
              <a:t>В </a:t>
            </a:r>
            <a:r>
              <a:rPr lang="ru-RU" sz="2200" dirty="0">
                <a:solidFill>
                  <a:schemeClr val="folHlink"/>
                </a:solidFill>
                <a:effectLst/>
                <a:latin typeface="Calibri" pitchFamily="34" charset="0"/>
                <a:cs typeface="Calibri" pitchFamily="34" charset="0"/>
              </a:rPr>
              <a:t>пособии раскрывается опыт  работы с шестилетними детьми в  подготовительном классе школы. В нем  автор обобщает результаты своей педагогической деятельности, своих наблюдений над формированием личности самых маленьких школьников. Книга написана в виде рассказа и </a:t>
            </a:r>
            <a:r>
              <a:rPr lang="ru-RU" sz="2200" dirty="0" smtClean="0">
                <a:solidFill>
                  <a:schemeClr val="folHlink"/>
                </a:solidFill>
                <a:effectLst/>
                <a:latin typeface="Calibri" pitchFamily="34" charset="0"/>
                <a:cs typeface="Calibri" pitchFamily="34" charset="0"/>
              </a:rPr>
              <a:t>размышлений </a:t>
            </a:r>
            <a:r>
              <a:rPr lang="ru-RU" sz="2200" dirty="0">
                <a:solidFill>
                  <a:schemeClr val="folHlink"/>
                </a:solidFill>
                <a:effectLst/>
                <a:latin typeface="Calibri" pitchFamily="34" charset="0"/>
                <a:cs typeface="Calibri" pitchFamily="34" charset="0"/>
              </a:rPr>
              <a:t>педагога, ставшего </a:t>
            </a:r>
            <a:r>
              <a:rPr lang="ru-RU" sz="2200" dirty="0" smtClean="0">
                <a:solidFill>
                  <a:schemeClr val="folHlink"/>
                </a:solidFill>
                <a:effectLst/>
                <a:latin typeface="Calibri" pitchFamily="34" charset="0"/>
                <a:cs typeface="Calibri" pitchFamily="34" charset="0"/>
              </a:rPr>
              <a:t>    </a:t>
            </a:r>
            <a:r>
              <a:rPr lang="ru-RU" sz="2200" dirty="0">
                <a:solidFill>
                  <a:schemeClr val="folHlink"/>
                </a:solidFill>
                <a:effectLst/>
                <a:latin typeface="Calibri" pitchFamily="34" charset="0"/>
                <a:cs typeface="Calibri" pitchFamily="34" charset="0"/>
              </a:rPr>
              <a:t>организатором увлекательной школьной жизни малышей. В ней раскрываются психологические особенности этой возрастной группы, специфика содержания, форм и методов обучения и воспитания шестилеток. </a:t>
            </a:r>
          </a:p>
        </p:txBody>
      </p:sp>
      <p:pic>
        <p:nvPicPr>
          <p:cNvPr id="27652" name="Picture 4" descr="ima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443" y="1868905"/>
            <a:ext cx="2422358" cy="373290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04950" y="572869"/>
            <a:ext cx="6134100" cy="646331"/>
          </a:xfrm>
          <a:prstGeom prst="rect">
            <a:avLst/>
          </a:prstGeom>
          <a:noFill/>
        </p:spPr>
        <p:txBody>
          <a:bodyPr wrap="square" rtlCol="0">
            <a:spAutoFit/>
          </a:bodyPr>
          <a:lstStyle/>
          <a:p>
            <a:pPr algn="ctr"/>
            <a:r>
              <a:rPr lang="ru-RU" sz="3600" dirty="0" smtClean="0">
                <a:latin typeface="Arial" pitchFamily="34" charset="0"/>
                <a:cs typeface="Arial" pitchFamily="34" charset="0"/>
              </a:rPr>
              <a:t>«ЗДРАВСТВУЙТЕ ДЕТИ!»</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2" name="Picture 4" descr="ноено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773198"/>
            <a:ext cx="2819400" cy="408349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581400" y="1675686"/>
            <a:ext cx="5301916" cy="4801314"/>
          </a:xfrm>
          <a:prstGeom prst="rect">
            <a:avLst/>
          </a:prstGeom>
          <a:noFill/>
        </p:spPr>
        <p:txBody>
          <a:bodyPr wrap="square" rtlCol="0">
            <a:spAutoFit/>
          </a:bodyPr>
          <a:lstStyle/>
          <a:p>
            <a:r>
              <a:rPr lang="ru-RU" dirty="0" smtClean="0">
                <a:solidFill>
                  <a:schemeClr val="folHlink"/>
                </a:solidFill>
                <a:effectLst/>
                <a:latin typeface="Calibri" pitchFamily="34" charset="0"/>
                <a:cs typeface="Calibri" pitchFamily="34" charset="0"/>
              </a:rPr>
              <a:t>Известный Учитель, почетный член Российской Академии образования Ш.А. </a:t>
            </a:r>
            <a:r>
              <a:rPr lang="ru-RU" dirty="0" err="1" smtClean="0">
                <a:solidFill>
                  <a:schemeClr val="folHlink"/>
                </a:solidFill>
                <a:effectLst/>
                <a:latin typeface="Calibri" pitchFamily="34" charset="0"/>
                <a:cs typeface="Calibri" pitchFamily="34" charset="0"/>
              </a:rPr>
              <a:t>Амонашвили</a:t>
            </a:r>
            <a:r>
              <a:rPr lang="ru-RU" dirty="0" smtClean="0">
                <a:solidFill>
                  <a:schemeClr val="folHlink"/>
                </a:solidFill>
                <a:effectLst/>
                <a:latin typeface="Calibri" pitchFamily="34" charset="0"/>
                <a:cs typeface="Calibri" pitchFamily="34" charset="0"/>
              </a:rPr>
              <a:t>, опираясь на научные факты, данные экспериментов, используя богатый личный опыт, анализирует суть авторитарно-императивного педагогического мышления и практики, укоренившейся в советской общеобразовательной школе, размышляет об истоках Гуманной Педагогики. Размышления сопровождаются описанием уроков, отдельных методов и приемов, образными картинами жизни детей в школе. Каждая встреча-беседа заканчивается деловой педагогической игрой, наглядно демонстрирующей, как реализуются на практике новые педагогические идеи. Эта книга станет настольной для каждого, кто имеет отношение к воспитанию подрастающего поколения. </a:t>
            </a:r>
          </a:p>
        </p:txBody>
      </p:sp>
      <p:sp>
        <p:nvSpPr>
          <p:cNvPr id="3" name="TextBox 2"/>
          <p:cNvSpPr txBox="1"/>
          <p:nvPr/>
        </p:nvSpPr>
        <p:spPr>
          <a:xfrm>
            <a:off x="1181100" y="572869"/>
            <a:ext cx="6781800" cy="1200329"/>
          </a:xfrm>
          <a:prstGeom prst="rect">
            <a:avLst/>
          </a:prstGeom>
          <a:noFill/>
        </p:spPr>
        <p:txBody>
          <a:bodyPr wrap="square" rtlCol="0">
            <a:spAutoFit/>
          </a:bodyPr>
          <a:lstStyle/>
          <a:p>
            <a:pPr algn="ctr"/>
            <a:r>
              <a:rPr lang="ru-RU" sz="3600" dirty="0" smtClean="0">
                <a:latin typeface="Arial" pitchFamily="34" charset="0"/>
                <a:cs typeface="Arial" pitchFamily="34" charset="0"/>
              </a:rPr>
              <a:t>«ГУМАННАЯ ПЕДАГОГИКА» КНИГА 1</a:t>
            </a:r>
            <a:endParaRPr lang="ru-RU" sz="3600" dirty="0">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751886"/>
            <a:ext cx="2869778" cy="3962400"/>
          </a:xfrm>
          <a:prstGeom prst="rect">
            <a:avLst/>
          </a:prstGeom>
        </p:spPr>
      </p:pic>
      <p:sp>
        <p:nvSpPr>
          <p:cNvPr id="3" name="TextBox 2"/>
          <p:cNvSpPr txBox="1"/>
          <p:nvPr/>
        </p:nvSpPr>
        <p:spPr>
          <a:xfrm>
            <a:off x="3657600" y="1676400"/>
            <a:ext cx="4953000" cy="4801314"/>
          </a:xfrm>
          <a:prstGeom prst="rect">
            <a:avLst/>
          </a:prstGeom>
          <a:noFill/>
        </p:spPr>
        <p:txBody>
          <a:bodyPr wrap="square" rtlCol="0">
            <a:spAutoFit/>
          </a:bodyPr>
          <a:lstStyle/>
          <a:p>
            <a:r>
              <a:rPr lang="ru-RU" dirty="0" smtClean="0">
                <a:solidFill>
                  <a:schemeClr val="folHlink"/>
                </a:solidFill>
                <a:effectLst/>
                <a:latin typeface="Calibri" pitchFamily="34" charset="0"/>
                <a:cs typeface="Calibri" pitchFamily="34" charset="0"/>
              </a:rPr>
              <a:t>Дух гуманного педагогического процесса не поддается яркому словесному описанию, его невозможно показать наглядно, но его можно прочувствовать всем сердцем, всей душой, как сделал это известный педагог, доктор психологических наук, профессор, действительный член Российской Академии Образования и просто очень добрый волшебник Шалва Александрович </a:t>
            </a:r>
            <a:r>
              <a:rPr lang="ru-RU" dirty="0" err="1" smtClean="0">
                <a:solidFill>
                  <a:schemeClr val="folHlink"/>
                </a:solidFill>
                <a:effectLst/>
                <a:latin typeface="Calibri" pitchFamily="34" charset="0"/>
                <a:cs typeface="Calibri" pitchFamily="34" charset="0"/>
              </a:rPr>
              <a:t>Амонашвили</a:t>
            </a:r>
            <a:r>
              <a:rPr lang="ru-RU" dirty="0" smtClean="0">
                <a:solidFill>
                  <a:schemeClr val="folHlink"/>
                </a:solidFill>
                <a:effectLst/>
                <a:latin typeface="Calibri" pitchFamily="34" charset="0"/>
                <a:cs typeface="Calibri" pitchFamily="34" charset="0"/>
              </a:rPr>
              <a:t>. На страницах этой книги он щедро делится с читателями знаниями, открытиями, демонстрируя тонкие грани своего искусства.</a:t>
            </a:r>
            <a:br>
              <a:rPr lang="ru-RU" dirty="0" smtClean="0">
                <a:solidFill>
                  <a:schemeClr val="folHlink"/>
                </a:solidFill>
                <a:effectLst/>
                <a:latin typeface="Calibri" pitchFamily="34" charset="0"/>
                <a:cs typeface="Calibri" pitchFamily="34" charset="0"/>
              </a:rPr>
            </a:br>
            <a:r>
              <a:rPr lang="ru-RU" dirty="0" smtClean="0">
                <a:solidFill>
                  <a:schemeClr val="folHlink"/>
                </a:solidFill>
                <a:effectLst/>
                <a:latin typeface="Calibri" pitchFamily="34" charset="0"/>
                <a:cs typeface="Calibri" pitchFamily="34" charset="0"/>
              </a:rPr>
              <a:t>Книга доставит вам много приятных минут, она не только полезна педагогам, воспитателям и родителям, но и способна принести в вашу жизнь радость и наполнить ее новым смыслом. </a:t>
            </a:r>
          </a:p>
          <a:p>
            <a:endParaRPr lang="ru-RU" dirty="0"/>
          </a:p>
        </p:txBody>
      </p:sp>
      <p:sp>
        <p:nvSpPr>
          <p:cNvPr id="8" name="TextBox 7"/>
          <p:cNvSpPr txBox="1"/>
          <p:nvPr/>
        </p:nvSpPr>
        <p:spPr>
          <a:xfrm>
            <a:off x="1181100" y="572869"/>
            <a:ext cx="6781800" cy="1200329"/>
          </a:xfrm>
          <a:prstGeom prst="rect">
            <a:avLst/>
          </a:prstGeom>
          <a:noFill/>
        </p:spPr>
        <p:txBody>
          <a:bodyPr wrap="square" rtlCol="0">
            <a:spAutoFit/>
          </a:bodyPr>
          <a:lstStyle/>
          <a:p>
            <a:pPr algn="ctr"/>
            <a:r>
              <a:rPr lang="ru-RU" sz="3600" dirty="0" smtClean="0">
                <a:latin typeface="Arial" pitchFamily="34" charset="0"/>
                <a:cs typeface="Arial" pitchFamily="34" charset="0"/>
              </a:rPr>
              <a:t>«ГУМАННАЯ ПЕДАГОГИКА» КНИГА 2</a:t>
            </a:r>
            <a:endParaRPr lang="ru-RU" sz="3600" dirty="0">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Течение">
  <a:themeElements>
    <a:clrScheme name="Течение 10">
      <a:dk1>
        <a:srgbClr val="000514"/>
      </a:dk1>
      <a:lt1>
        <a:srgbClr val="FFFFFF"/>
      </a:lt1>
      <a:dk2>
        <a:srgbClr val="666633"/>
      </a:dk2>
      <a:lt2>
        <a:srgbClr val="E5E5FF"/>
      </a:lt2>
      <a:accent1>
        <a:srgbClr val="0099CC"/>
      </a:accent1>
      <a:accent2>
        <a:srgbClr val="A886E0"/>
      </a:accent2>
      <a:accent3>
        <a:srgbClr val="B8B8AD"/>
      </a:accent3>
      <a:accent4>
        <a:srgbClr val="DADADA"/>
      </a:accent4>
      <a:accent5>
        <a:srgbClr val="AACAE2"/>
      </a:accent5>
      <a:accent6>
        <a:srgbClr val="9879CB"/>
      </a:accent6>
      <a:hlink>
        <a:srgbClr val="FFCC00"/>
      </a:hlink>
      <a:folHlink>
        <a:srgbClr val="FFFFCC"/>
      </a:folHlink>
    </a:clrScheme>
    <a:fontScheme name="Течение">
      <a:majorFont>
        <a:latin typeface="Garamond"/>
        <a:ea typeface=""/>
        <a:cs typeface="Arial"/>
      </a:majorFont>
      <a:minorFont>
        <a:latin typeface="Garamond"/>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ечение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Течение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Течение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Течение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Течение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Течение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Течение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Течение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Течение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Течение 10">
        <a:dk1>
          <a:srgbClr val="000514"/>
        </a:dk1>
        <a:lt1>
          <a:srgbClr val="FFFFFF"/>
        </a:lt1>
        <a:dk2>
          <a:srgbClr val="666633"/>
        </a:dk2>
        <a:lt2>
          <a:srgbClr val="E5E5FF"/>
        </a:lt2>
        <a:accent1>
          <a:srgbClr val="0099CC"/>
        </a:accent1>
        <a:accent2>
          <a:srgbClr val="A886E0"/>
        </a:accent2>
        <a:accent3>
          <a:srgbClr val="B8B8AD"/>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Stream</Template>
  <TotalTime>494</TotalTime>
  <Words>993</Words>
  <Application>Microsoft Office PowerPoint</Application>
  <PresentationFormat>Экран (4:3)</PresentationFormat>
  <Paragraphs>60</Paragraphs>
  <Slides>15</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15</vt:i4>
      </vt:variant>
    </vt:vector>
  </HeadingPairs>
  <TitlesOfParts>
    <vt:vector size="20" baseType="lpstr">
      <vt:lpstr>Arial</vt:lpstr>
      <vt:lpstr>Garamond</vt:lpstr>
      <vt:lpstr>Times New Roman</vt:lpstr>
      <vt:lpstr>Wingdings</vt:lpstr>
      <vt:lpstr>Течение</vt:lpstr>
      <vt:lpstr>Амонашвили Шалва Александрович</vt:lpstr>
      <vt:lpstr>БИОГРАФИЯ</vt:lpstr>
      <vt:lpstr>Презентация PowerPoint</vt:lpstr>
      <vt:lpstr>О ДЕТЯХ  (1983) (1/2)</vt:lpstr>
      <vt:lpstr>О ДЕТЯХ  (1983) (2/2)</vt:lpstr>
      <vt:lpstr>О СЕМЕЙНОМ ВОСПИТАНИИ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Базалий</dc:creator>
  <cp:lastModifiedBy>Кобрины</cp:lastModifiedBy>
  <cp:revision>17</cp:revision>
  <cp:lastPrinted>1601-01-01T00:00:00Z</cp:lastPrinted>
  <dcterms:created xsi:type="dcterms:W3CDTF">2011-03-01T05:42:04Z</dcterms:created>
  <dcterms:modified xsi:type="dcterms:W3CDTF">2014-12-10T22:45:19Z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