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6" r:id="rId2"/>
  </p:sldMasterIdLst>
  <p:sldIdLst>
    <p:sldId id="256" r:id="rId3"/>
    <p:sldId id="257" r:id="rId4"/>
    <p:sldId id="261" r:id="rId5"/>
    <p:sldId id="262" r:id="rId6"/>
    <p:sldId id="258" r:id="rId7"/>
    <p:sldId id="259" r:id="rId8"/>
    <p:sldId id="260" r:id="rId9"/>
    <p:sldId id="266" r:id="rId10"/>
    <p:sldId id="263" r:id="rId11"/>
    <p:sldId id="264" r:id="rId12"/>
    <p:sldId id="265" r:id="rId13"/>
    <p:sldId id="268" r:id="rId14"/>
    <p:sldId id="267" r:id="rId15"/>
    <p:sldId id="270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B0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74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42D509-6FBF-40D1-93CA-3F826E7D41D2}" type="doc">
      <dgm:prSet loTypeId="urn:microsoft.com/office/officeart/2005/8/layout/pList2#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090EA1B-BC1B-49EC-B234-1A8E69156FFC}">
      <dgm:prSet custT="1"/>
      <dgm:spPr/>
      <dgm:t>
        <a:bodyPr/>
        <a:lstStyle/>
        <a:p>
          <a:pPr rtl="0"/>
          <a:r>
            <a:rPr lang="ru-RU" sz="2000" dirty="0" smtClean="0"/>
            <a:t>воспитание в коллективе и через коллектив</a:t>
          </a:r>
          <a:endParaRPr lang="ru-RU" sz="2000" dirty="0"/>
        </a:p>
      </dgm:t>
    </dgm:pt>
    <dgm:pt modelId="{1AB9C247-FC7C-4A07-9DE2-8F2A84E95DA7}" type="parTrans" cxnId="{0EE0A7D7-18C9-435B-8760-CEEA4A992E6D}">
      <dgm:prSet/>
      <dgm:spPr/>
      <dgm:t>
        <a:bodyPr/>
        <a:lstStyle/>
        <a:p>
          <a:endParaRPr lang="ru-RU"/>
        </a:p>
      </dgm:t>
    </dgm:pt>
    <dgm:pt modelId="{61B01EE3-8E4E-4699-9631-1E93606FFFB9}" type="sibTrans" cxnId="{0EE0A7D7-18C9-435B-8760-CEEA4A992E6D}">
      <dgm:prSet/>
      <dgm:spPr/>
      <dgm:t>
        <a:bodyPr/>
        <a:lstStyle/>
        <a:p>
          <a:endParaRPr lang="ru-RU"/>
        </a:p>
      </dgm:t>
    </dgm:pt>
    <dgm:pt modelId="{6B62D73F-D141-4D23-913A-1101A22638A0}">
      <dgm:prSet custT="1"/>
      <dgm:spPr/>
      <dgm:t>
        <a:bodyPr/>
        <a:lstStyle/>
        <a:p>
          <a:pPr rtl="0"/>
          <a:r>
            <a:rPr lang="ru-RU" sz="2000" dirty="0" smtClean="0"/>
            <a:t>уважение и требование к личности</a:t>
          </a:r>
          <a:endParaRPr lang="ru-RU" sz="2000" dirty="0"/>
        </a:p>
      </dgm:t>
    </dgm:pt>
    <dgm:pt modelId="{FF94D180-FABE-46D1-861A-16FEFC2E9AB9}" type="parTrans" cxnId="{13EF5120-7362-4151-941A-DE7AF3ADCCFA}">
      <dgm:prSet/>
      <dgm:spPr/>
      <dgm:t>
        <a:bodyPr/>
        <a:lstStyle/>
        <a:p>
          <a:endParaRPr lang="ru-RU"/>
        </a:p>
      </dgm:t>
    </dgm:pt>
    <dgm:pt modelId="{C61ECBDB-A1E4-4A31-9DED-A13D51FB64AA}" type="sibTrans" cxnId="{13EF5120-7362-4151-941A-DE7AF3ADCCFA}">
      <dgm:prSet/>
      <dgm:spPr/>
      <dgm:t>
        <a:bodyPr/>
        <a:lstStyle/>
        <a:p>
          <a:endParaRPr lang="ru-RU"/>
        </a:p>
      </dgm:t>
    </dgm:pt>
    <dgm:pt modelId="{7A68C849-EC10-43A7-8E01-AFAE8DB80F7A}">
      <dgm:prSet custT="1"/>
      <dgm:spPr/>
      <dgm:t>
        <a:bodyPr/>
        <a:lstStyle/>
        <a:p>
          <a:pPr rtl="0"/>
          <a:r>
            <a:rPr lang="ru-RU" sz="2000" dirty="0" smtClean="0"/>
            <a:t>принцип параллельного действия </a:t>
          </a:r>
          <a:endParaRPr lang="ru-RU" sz="2000" dirty="0"/>
        </a:p>
      </dgm:t>
    </dgm:pt>
    <dgm:pt modelId="{9EB5C732-0648-419F-9903-679FBFBA9BAD}" type="parTrans" cxnId="{92FD7511-E9C4-48EA-814B-2D71DA37E9E3}">
      <dgm:prSet/>
      <dgm:spPr/>
      <dgm:t>
        <a:bodyPr/>
        <a:lstStyle/>
        <a:p>
          <a:endParaRPr lang="ru-RU"/>
        </a:p>
      </dgm:t>
    </dgm:pt>
    <dgm:pt modelId="{0E8BDAF3-55E8-4F05-834F-0A6755B76619}" type="sibTrans" cxnId="{92FD7511-E9C4-48EA-814B-2D71DA37E9E3}">
      <dgm:prSet/>
      <dgm:spPr/>
      <dgm:t>
        <a:bodyPr/>
        <a:lstStyle/>
        <a:p>
          <a:endParaRPr lang="ru-RU"/>
        </a:p>
      </dgm:t>
    </dgm:pt>
    <dgm:pt modelId="{D28EDB7A-E8EA-4A6B-AE1B-0D667E26F193}" type="pres">
      <dgm:prSet presAssocID="{1742D509-6FBF-40D1-93CA-3F826E7D41D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C47F47-B9F5-4808-BB74-44D81F06DA6A}" type="pres">
      <dgm:prSet presAssocID="{1742D509-6FBF-40D1-93CA-3F826E7D41D2}" presName="bkgdShp" presStyleLbl="alignAccFollowNode1" presStyleIdx="0" presStyleCnt="1" custLinFactNeighborY="-10582"/>
      <dgm:spPr/>
    </dgm:pt>
    <dgm:pt modelId="{AEE22C5B-AA6D-40A4-B7B1-0782C94FE84F}" type="pres">
      <dgm:prSet presAssocID="{1742D509-6FBF-40D1-93CA-3F826E7D41D2}" presName="linComp" presStyleCnt="0"/>
      <dgm:spPr/>
    </dgm:pt>
    <dgm:pt modelId="{9359199D-D59D-4517-A708-D4AD1CF3986F}" type="pres">
      <dgm:prSet presAssocID="{F090EA1B-BC1B-49EC-B234-1A8E69156FFC}" presName="compNode" presStyleCnt="0"/>
      <dgm:spPr/>
    </dgm:pt>
    <dgm:pt modelId="{09926059-5580-4FD2-9FB1-E7DA7AE89D5B}" type="pres">
      <dgm:prSet presAssocID="{F090EA1B-BC1B-49EC-B234-1A8E69156FFC}" presName="node" presStyleLbl="node1" presStyleIdx="0" presStyleCnt="3" custScaleY="69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0167C-102A-4F65-85E8-160AFBE8F3E1}" type="pres">
      <dgm:prSet presAssocID="{F090EA1B-BC1B-49EC-B234-1A8E69156FFC}" presName="invisiNode" presStyleLbl="node1" presStyleIdx="0" presStyleCnt="3"/>
      <dgm:spPr/>
    </dgm:pt>
    <dgm:pt modelId="{7167BAC9-CE85-45F5-956B-E665D32D1882}" type="pres">
      <dgm:prSet presAssocID="{F090EA1B-BC1B-49EC-B234-1A8E69156FFC}" presName="imagNode" presStyleLbl="fgImgPlace1" presStyleIdx="0" presStyleCnt="3" custScaleY="15794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36C5B29-AC46-46D9-AAF3-BF37C08821F1}" type="pres">
      <dgm:prSet presAssocID="{61B01EE3-8E4E-4699-9631-1E93606FFFB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708CCDE-274C-4B5B-897C-3F8FFA5671C2}" type="pres">
      <dgm:prSet presAssocID="{6B62D73F-D141-4D23-913A-1101A22638A0}" presName="compNode" presStyleCnt="0"/>
      <dgm:spPr/>
    </dgm:pt>
    <dgm:pt modelId="{D35C9D11-B796-4A36-9721-4E26EBD98C56}" type="pres">
      <dgm:prSet presAssocID="{6B62D73F-D141-4D23-913A-1101A22638A0}" presName="node" presStyleLbl="node1" presStyleIdx="1" presStyleCnt="3" custScaleY="703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BB0D51-384D-44D2-AC39-7601810AD5DB}" type="pres">
      <dgm:prSet presAssocID="{6B62D73F-D141-4D23-913A-1101A22638A0}" presName="invisiNode" presStyleLbl="node1" presStyleIdx="1" presStyleCnt="3"/>
      <dgm:spPr/>
    </dgm:pt>
    <dgm:pt modelId="{0F2CC139-EBCE-4AA1-9879-DFF80E2D28D6}" type="pres">
      <dgm:prSet presAssocID="{6B62D73F-D141-4D23-913A-1101A22638A0}" presName="imagNode" presStyleLbl="fgImgPlace1" presStyleIdx="1" presStyleCnt="3" custScaleY="15777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BA08E8C2-05E1-4BFB-B5DE-A0753036A6CD}" type="pres">
      <dgm:prSet presAssocID="{C61ECBDB-A1E4-4A31-9DED-A13D51FB64A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77807E3-3CAE-4AB9-A578-E592DA77B8AB}" type="pres">
      <dgm:prSet presAssocID="{7A68C849-EC10-43A7-8E01-AFAE8DB80F7A}" presName="compNode" presStyleCnt="0"/>
      <dgm:spPr/>
    </dgm:pt>
    <dgm:pt modelId="{17F91ADA-6DFE-4BE8-9829-31CEF4049EA3}" type="pres">
      <dgm:prSet presAssocID="{7A68C849-EC10-43A7-8E01-AFAE8DB80F7A}" presName="node" presStyleLbl="node1" presStyleIdx="2" presStyleCnt="3" custScaleY="749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EABDEC-9F36-4114-8614-BCED4B25CF08}" type="pres">
      <dgm:prSet presAssocID="{7A68C849-EC10-43A7-8E01-AFAE8DB80F7A}" presName="invisiNode" presStyleLbl="node1" presStyleIdx="2" presStyleCnt="3"/>
      <dgm:spPr/>
    </dgm:pt>
    <dgm:pt modelId="{39239F6A-9B56-4F34-BED3-918A5A5E5B16}" type="pres">
      <dgm:prSet presAssocID="{7A68C849-EC10-43A7-8E01-AFAE8DB80F7A}" presName="imagNode" presStyleLbl="fgImgPlace1" presStyleIdx="2" presStyleCnt="3" custScaleY="152964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</dgm:spPr>
    </dgm:pt>
  </dgm:ptLst>
  <dgm:cxnLst>
    <dgm:cxn modelId="{777CE6C2-0603-4196-9617-DFFA494AD6EF}" type="presOf" srcId="{6B62D73F-D141-4D23-913A-1101A22638A0}" destId="{D35C9D11-B796-4A36-9721-4E26EBD98C56}" srcOrd="0" destOrd="0" presId="urn:microsoft.com/office/officeart/2005/8/layout/pList2#1"/>
    <dgm:cxn modelId="{B7405F4C-D348-40E2-9699-F97867381563}" type="presOf" srcId="{61B01EE3-8E4E-4699-9631-1E93606FFFB9}" destId="{B36C5B29-AC46-46D9-AAF3-BF37C08821F1}" srcOrd="0" destOrd="0" presId="urn:microsoft.com/office/officeart/2005/8/layout/pList2#1"/>
    <dgm:cxn modelId="{92FD7511-E9C4-48EA-814B-2D71DA37E9E3}" srcId="{1742D509-6FBF-40D1-93CA-3F826E7D41D2}" destId="{7A68C849-EC10-43A7-8E01-AFAE8DB80F7A}" srcOrd="2" destOrd="0" parTransId="{9EB5C732-0648-419F-9903-679FBFBA9BAD}" sibTransId="{0E8BDAF3-55E8-4F05-834F-0A6755B76619}"/>
    <dgm:cxn modelId="{0EE0A7D7-18C9-435B-8760-CEEA4A992E6D}" srcId="{1742D509-6FBF-40D1-93CA-3F826E7D41D2}" destId="{F090EA1B-BC1B-49EC-B234-1A8E69156FFC}" srcOrd="0" destOrd="0" parTransId="{1AB9C247-FC7C-4A07-9DE2-8F2A84E95DA7}" sibTransId="{61B01EE3-8E4E-4699-9631-1E93606FFFB9}"/>
    <dgm:cxn modelId="{E52CB440-1C6C-45D8-8F4B-6298B8D133B0}" type="presOf" srcId="{C61ECBDB-A1E4-4A31-9DED-A13D51FB64AA}" destId="{BA08E8C2-05E1-4BFB-B5DE-A0753036A6CD}" srcOrd="0" destOrd="0" presId="urn:microsoft.com/office/officeart/2005/8/layout/pList2#1"/>
    <dgm:cxn modelId="{8C48F612-2F3E-4E53-8FB1-88E2F1D90577}" type="presOf" srcId="{1742D509-6FBF-40D1-93CA-3F826E7D41D2}" destId="{D28EDB7A-E8EA-4A6B-AE1B-0D667E26F193}" srcOrd="0" destOrd="0" presId="urn:microsoft.com/office/officeart/2005/8/layout/pList2#1"/>
    <dgm:cxn modelId="{13EF5120-7362-4151-941A-DE7AF3ADCCFA}" srcId="{1742D509-6FBF-40D1-93CA-3F826E7D41D2}" destId="{6B62D73F-D141-4D23-913A-1101A22638A0}" srcOrd="1" destOrd="0" parTransId="{FF94D180-FABE-46D1-861A-16FEFC2E9AB9}" sibTransId="{C61ECBDB-A1E4-4A31-9DED-A13D51FB64AA}"/>
    <dgm:cxn modelId="{E04E4D23-7087-416F-A420-1C07E4BF1924}" type="presOf" srcId="{F090EA1B-BC1B-49EC-B234-1A8E69156FFC}" destId="{09926059-5580-4FD2-9FB1-E7DA7AE89D5B}" srcOrd="0" destOrd="0" presId="urn:microsoft.com/office/officeart/2005/8/layout/pList2#1"/>
    <dgm:cxn modelId="{F359CEC1-3807-48C0-A2DA-DD67CAB75498}" type="presOf" srcId="{7A68C849-EC10-43A7-8E01-AFAE8DB80F7A}" destId="{17F91ADA-6DFE-4BE8-9829-31CEF4049EA3}" srcOrd="0" destOrd="0" presId="urn:microsoft.com/office/officeart/2005/8/layout/pList2#1"/>
    <dgm:cxn modelId="{AFF96109-021C-478D-A5A3-74DD0DBE9703}" type="presParOf" srcId="{D28EDB7A-E8EA-4A6B-AE1B-0D667E26F193}" destId="{0CC47F47-B9F5-4808-BB74-44D81F06DA6A}" srcOrd="0" destOrd="0" presId="urn:microsoft.com/office/officeart/2005/8/layout/pList2#1"/>
    <dgm:cxn modelId="{1EF19D43-2559-4C97-B75F-1916E4A2D679}" type="presParOf" srcId="{D28EDB7A-E8EA-4A6B-AE1B-0D667E26F193}" destId="{AEE22C5B-AA6D-40A4-B7B1-0782C94FE84F}" srcOrd="1" destOrd="0" presId="urn:microsoft.com/office/officeart/2005/8/layout/pList2#1"/>
    <dgm:cxn modelId="{4018ACF9-86B4-4A33-8613-31C8DDC05BAD}" type="presParOf" srcId="{AEE22C5B-AA6D-40A4-B7B1-0782C94FE84F}" destId="{9359199D-D59D-4517-A708-D4AD1CF3986F}" srcOrd="0" destOrd="0" presId="urn:microsoft.com/office/officeart/2005/8/layout/pList2#1"/>
    <dgm:cxn modelId="{28375418-DF75-4EB6-81F6-6CB780462B50}" type="presParOf" srcId="{9359199D-D59D-4517-A708-D4AD1CF3986F}" destId="{09926059-5580-4FD2-9FB1-E7DA7AE89D5B}" srcOrd="0" destOrd="0" presId="urn:microsoft.com/office/officeart/2005/8/layout/pList2#1"/>
    <dgm:cxn modelId="{52950622-B8C4-44A8-BA5B-03E80444D80E}" type="presParOf" srcId="{9359199D-D59D-4517-A708-D4AD1CF3986F}" destId="{B120167C-102A-4F65-85E8-160AFBE8F3E1}" srcOrd="1" destOrd="0" presId="urn:microsoft.com/office/officeart/2005/8/layout/pList2#1"/>
    <dgm:cxn modelId="{8D028FB0-31C4-467A-93E7-24A681BAE266}" type="presParOf" srcId="{9359199D-D59D-4517-A708-D4AD1CF3986F}" destId="{7167BAC9-CE85-45F5-956B-E665D32D1882}" srcOrd="2" destOrd="0" presId="urn:microsoft.com/office/officeart/2005/8/layout/pList2#1"/>
    <dgm:cxn modelId="{17BD72E0-AC90-4DB2-9222-151A2386600A}" type="presParOf" srcId="{AEE22C5B-AA6D-40A4-B7B1-0782C94FE84F}" destId="{B36C5B29-AC46-46D9-AAF3-BF37C08821F1}" srcOrd="1" destOrd="0" presId="urn:microsoft.com/office/officeart/2005/8/layout/pList2#1"/>
    <dgm:cxn modelId="{E5A2594E-A104-486D-A354-607E86F1609F}" type="presParOf" srcId="{AEE22C5B-AA6D-40A4-B7B1-0782C94FE84F}" destId="{A708CCDE-274C-4B5B-897C-3F8FFA5671C2}" srcOrd="2" destOrd="0" presId="urn:microsoft.com/office/officeart/2005/8/layout/pList2#1"/>
    <dgm:cxn modelId="{D7AA1829-54EB-437D-A874-0C790000528C}" type="presParOf" srcId="{A708CCDE-274C-4B5B-897C-3F8FFA5671C2}" destId="{D35C9D11-B796-4A36-9721-4E26EBD98C56}" srcOrd="0" destOrd="0" presId="urn:microsoft.com/office/officeart/2005/8/layout/pList2#1"/>
    <dgm:cxn modelId="{D1667669-20BD-47C7-A036-177956F8B145}" type="presParOf" srcId="{A708CCDE-274C-4B5B-897C-3F8FFA5671C2}" destId="{02BB0D51-384D-44D2-AC39-7601810AD5DB}" srcOrd="1" destOrd="0" presId="urn:microsoft.com/office/officeart/2005/8/layout/pList2#1"/>
    <dgm:cxn modelId="{2EC82070-968D-4036-B4C6-AD515A0DBC68}" type="presParOf" srcId="{A708CCDE-274C-4B5B-897C-3F8FFA5671C2}" destId="{0F2CC139-EBCE-4AA1-9879-DFF80E2D28D6}" srcOrd="2" destOrd="0" presId="urn:microsoft.com/office/officeart/2005/8/layout/pList2#1"/>
    <dgm:cxn modelId="{D66E4EB3-B596-465D-A66B-CE5FA36232DE}" type="presParOf" srcId="{AEE22C5B-AA6D-40A4-B7B1-0782C94FE84F}" destId="{BA08E8C2-05E1-4BFB-B5DE-A0753036A6CD}" srcOrd="3" destOrd="0" presId="urn:microsoft.com/office/officeart/2005/8/layout/pList2#1"/>
    <dgm:cxn modelId="{608D9B64-A6E7-49EC-ACAB-572A7D1453CA}" type="presParOf" srcId="{AEE22C5B-AA6D-40A4-B7B1-0782C94FE84F}" destId="{A77807E3-3CAE-4AB9-A578-E592DA77B8AB}" srcOrd="4" destOrd="0" presId="urn:microsoft.com/office/officeart/2005/8/layout/pList2#1"/>
    <dgm:cxn modelId="{B3E63D10-DB09-4126-A556-7C4A5BB0AB75}" type="presParOf" srcId="{A77807E3-3CAE-4AB9-A578-E592DA77B8AB}" destId="{17F91ADA-6DFE-4BE8-9829-31CEF4049EA3}" srcOrd="0" destOrd="0" presId="urn:microsoft.com/office/officeart/2005/8/layout/pList2#1"/>
    <dgm:cxn modelId="{C97A6545-0510-4FC4-863E-DC3630B62306}" type="presParOf" srcId="{A77807E3-3CAE-4AB9-A578-E592DA77B8AB}" destId="{57EABDEC-9F36-4114-8614-BCED4B25CF08}" srcOrd="1" destOrd="0" presId="urn:microsoft.com/office/officeart/2005/8/layout/pList2#1"/>
    <dgm:cxn modelId="{C1F4F82F-0081-403F-BAED-EF902EB546E8}" type="presParOf" srcId="{A77807E3-3CAE-4AB9-A578-E592DA77B8AB}" destId="{39239F6A-9B56-4F34-BED3-918A5A5E5B16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C47F47-B9F5-4808-BB74-44D81F06DA6A}">
      <dsp:nvSpPr>
        <dsp:cNvPr id="0" name=""/>
        <dsp:cNvSpPr/>
      </dsp:nvSpPr>
      <dsp:spPr>
        <a:xfrm>
          <a:off x="0" y="0"/>
          <a:ext cx="7416824" cy="1360951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67BAC9-CE85-45F5-956B-E665D32D1882}">
      <dsp:nvSpPr>
        <dsp:cNvPr id="0" name=""/>
        <dsp:cNvSpPr/>
      </dsp:nvSpPr>
      <dsp:spPr>
        <a:xfrm>
          <a:off x="222504" y="102679"/>
          <a:ext cx="2178692" cy="157637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926059-5580-4FD2-9FB1-E7DA7AE89D5B}">
      <dsp:nvSpPr>
        <dsp:cNvPr id="0" name=""/>
        <dsp:cNvSpPr/>
      </dsp:nvSpPr>
      <dsp:spPr>
        <a:xfrm rot="10800000">
          <a:off x="222504" y="1821717"/>
          <a:ext cx="2178692" cy="1162639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воспитание в коллективе и через коллектив</a:t>
          </a:r>
          <a:endParaRPr lang="ru-RU" sz="2000" kern="1200" dirty="0"/>
        </a:p>
      </dsp:txBody>
      <dsp:txXfrm rot="10800000">
        <a:off x="258259" y="1821717"/>
        <a:ext cx="2107182" cy="1126884"/>
      </dsp:txXfrm>
    </dsp:sp>
    <dsp:sp modelId="{0F2CC139-EBCE-4AA1-9879-DFF80E2D28D6}">
      <dsp:nvSpPr>
        <dsp:cNvPr id="0" name=""/>
        <dsp:cNvSpPr/>
      </dsp:nvSpPr>
      <dsp:spPr>
        <a:xfrm>
          <a:off x="2619065" y="101389"/>
          <a:ext cx="2178692" cy="157465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5C9D11-B796-4A36-9721-4E26EBD98C56}">
      <dsp:nvSpPr>
        <dsp:cNvPr id="0" name=""/>
        <dsp:cNvSpPr/>
      </dsp:nvSpPr>
      <dsp:spPr>
        <a:xfrm rot="10800000">
          <a:off x="2619065" y="1816121"/>
          <a:ext cx="2178692" cy="1169525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5941847"/>
            <a:satOff val="-30260"/>
            <a:lumOff val="55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уважение и требование к личности</a:t>
          </a:r>
          <a:endParaRPr lang="ru-RU" sz="2000" kern="1200" dirty="0"/>
        </a:p>
      </dsp:txBody>
      <dsp:txXfrm rot="10800000">
        <a:off x="2655032" y="1816121"/>
        <a:ext cx="2106758" cy="1133558"/>
      </dsp:txXfrm>
    </dsp:sp>
    <dsp:sp modelId="{39239F6A-9B56-4F34-BED3-918A5A5E5B16}">
      <dsp:nvSpPr>
        <dsp:cNvPr id="0" name=""/>
        <dsp:cNvSpPr/>
      </dsp:nvSpPr>
      <dsp:spPr>
        <a:xfrm>
          <a:off x="5015627" y="94050"/>
          <a:ext cx="2178692" cy="152662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F91ADA-6DFE-4BE8-9829-31CEF4049EA3}">
      <dsp:nvSpPr>
        <dsp:cNvPr id="0" name=""/>
        <dsp:cNvSpPr/>
      </dsp:nvSpPr>
      <dsp:spPr>
        <a:xfrm rot="10800000">
          <a:off x="5015627" y="1746079"/>
          <a:ext cx="2178692" cy="1246906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11883694"/>
            <a:satOff val="-60520"/>
            <a:lumOff val="1117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принцип параллельного действия </a:t>
          </a:r>
          <a:endParaRPr lang="ru-RU" sz="2000" kern="1200" dirty="0"/>
        </a:p>
      </dsp:txBody>
      <dsp:txXfrm rot="10800000">
        <a:off x="5053974" y="1746079"/>
        <a:ext cx="2101998" cy="12085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 sz="3200">
                <a:solidFill>
                  <a:srgbClr val="FF9900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800" smtClean="0"/>
            </a:lvl1pPr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00775"/>
            <a:ext cx="2895600" cy="476250"/>
          </a:xfrm>
        </p:spPr>
        <p:txBody>
          <a:bodyPr/>
          <a:lstStyle>
            <a:lvl1pPr>
              <a:defRPr sz="1800" smtClean="0"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z="1800" smtClean="0"/>
            </a:lvl1pPr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g-BG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513" y="73025"/>
            <a:ext cx="214153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313" y="73025"/>
            <a:ext cx="6273800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g-BG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" y="73025"/>
            <a:ext cx="8229600" cy="609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914400"/>
            <a:ext cx="4138612" cy="5029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1850" y="914400"/>
            <a:ext cx="4140200" cy="5029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g-BG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" y="73025"/>
            <a:ext cx="8229600" cy="609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914400"/>
            <a:ext cx="4138612" cy="5029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914400"/>
            <a:ext cx="4140200" cy="5029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g-BG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g-BG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914400"/>
            <a:ext cx="4138612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914400"/>
            <a:ext cx="41402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g-BG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g-BG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5" cstate="print"/>
          <a:srcRect/>
          <a:stretch>
            <a:fillRect r="-1686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6572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spcAft>
                <a:spcPct val="75000"/>
              </a:spcAft>
              <a:defRPr/>
            </a:pPr>
            <a:endParaRPr lang="ru-RU" sz="2400">
              <a:solidFill>
                <a:schemeClr val="tx2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6200775"/>
            <a:ext cx="9144000" cy="6572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20000"/>
              </a:spcBef>
              <a:spcAft>
                <a:spcPct val="75000"/>
              </a:spcAft>
              <a:defRPr/>
            </a:pPr>
            <a:endParaRPr lang="ru-RU" sz="2400">
              <a:solidFill>
                <a:schemeClr val="tx2"/>
              </a:solidFill>
            </a:endParaRP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0838" y="914400"/>
            <a:ext cx="8431212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14313" y="73025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007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1600" smtClean="0">
                <a:solidFill>
                  <a:srgbClr val="005AB4"/>
                </a:solidFill>
              </a:defRPr>
            </a:lvl1pPr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17800" y="6200775"/>
            <a:ext cx="3708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ctr">
              <a:defRPr sz="1600" smtClean="0">
                <a:solidFill>
                  <a:srgbClr val="005AB4"/>
                </a:solidFill>
              </a:defRPr>
            </a:lvl1pPr>
          </a:lstStyle>
          <a:p>
            <a:endParaRPr lang="ru-RU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007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r">
              <a:defRPr sz="1600" smtClean="0">
                <a:solidFill>
                  <a:srgbClr val="005AB4"/>
                </a:solidFill>
              </a:defRPr>
            </a:lvl1pPr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 spd="med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05B1BF4-29B7-40CB-8161-EC2523B2BD8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D5D0ED8-F7A3-4F16-9E7E-89B8E95131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980728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Антон Семёнович Макаренко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(1888-1939)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76256" y="4005064"/>
            <a:ext cx="1944216" cy="1080120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19460" name="Picture 4" descr="Биография Антон Макаренк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605590"/>
            <a:ext cx="2808312" cy="402986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effectLst/>
                <a:latin typeface="Arial" pitchFamily="34" charset="0"/>
                <a:cs typeface="Arial" pitchFamily="34" charset="0"/>
              </a:rPr>
              <a:t>ВОСПИТАНИЕ</a:t>
            </a:r>
            <a:r>
              <a:rPr lang="ru-RU" sz="3600" i="1" dirty="0" smtClean="0"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effectLst/>
                <a:latin typeface="Arial" pitchFamily="34" charset="0"/>
                <a:cs typeface="Arial" pitchFamily="34" charset="0"/>
              </a:rPr>
              <a:t>ДЕТЕЙ</a:t>
            </a:r>
            <a:r>
              <a:rPr lang="ru-RU" sz="3600" i="1" dirty="0" smtClean="0"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effectLst/>
                <a:latin typeface="Arial" pitchFamily="34" charset="0"/>
                <a:cs typeface="Arial" pitchFamily="34" charset="0"/>
              </a:rPr>
              <a:t>В</a:t>
            </a:r>
            <a:r>
              <a:rPr lang="ru-RU" sz="3600" i="1" dirty="0" smtClean="0"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effectLst/>
                <a:latin typeface="Arial" pitchFamily="34" charset="0"/>
                <a:cs typeface="Arial" pitchFamily="34" charset="0"/>
              </a:rPr>
              <a:t>КОЛЛЕКТИВЕ</a:t>
            </a:r>
            <a:endParaRPr lang="ru-RU" sz="3600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84784"/>
            <a:ext cx="4536504" cy="4800600"/>
          </a:xfrm>
        </p:spPr>
        <p:txBody>
          <a:bodyPr>
            <a:normAutofit/>
          </a:bodyPr>
          <a:lstStyle/>
          <a:p>
            <a:pPr marL="85725" indent="-3175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По своей структуре коллектив делится на 2 вида: общий и первичный. Воспитание должно начинаться с первичного коллектива. Это такой коллектив, в котором отдельные его члены находятся в постоянном деловом, бытовом, дружеском и идеологическом объединении. Макаренко строил свои первичные коллективы по возрастному, производственному принципу.</a:t>
            </a:r>
          </a:p>
          <a:p>
            <a:pPr marL="85725" indent="-3175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 Воспитание должно проходить и через общий коллектив, главное условие существования которого - возможность собраться всем вместе.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38914" name="Picture 2" descr="МДОУ Детский сад &quot;Тополек&quot; - подготовительная групп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3645024"/>
            <a:ext cx="3295492" cy="3212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effectLst/>
                <a:latin typeface="Arial" pitchFamily="34" charset="0"/>
                <a:cs typeface="Arial" pitchFamily="34" charset="0"/>
              </a:rPr>
              <a:t>ДИСЦИПЛИНА</a:t>
            </a:r>
            <a:endParaRPr lang="ru-RU" sz="4000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5725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Дисциплина - это не средство и не метод воспитания. </a:t>
            </a:r>
          </a:p>
          <a:p>
            <a:pPr marL="85725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Это результат всей воспитательной системы. </a:t>
            </a:r>
          </a:p>
          <a:p>
            <a:pPr marL="85725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Воспитание - это не морализирование, это хорошо организованная жизнь детей. </a:t>
            </a:r>
          </a:p>
          <a:p>
            <a:pPr marL="85725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Логика дисциплины: дисциплина должна в первую очередь требоваться от коллектива; интересы коллектива стоят выше интересов личности, если личность сознательно выступает против коллектива. </a:t>
            </a:r>
          </a:p>
        </p:txBody>
      </p:sp>
      <p:pic>
        <p:nvPicPr>
          <p:cNvPr id="37890" name="Picture 2" descr="Богородск-Ногинск. Альбом старых фотографий. 1934. Кудиново. Рабфак. Урок физической географ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789040"/>
            <a:ext cx="4392488" cy="28997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effectLst/>
                <a:latin typeface="Arial" pitchFamily="34" charset="0"/>
                <a:cs typeface="Arial" pitchFamily="34" charset="0"/>
              </a:rPr>
              <a:t>РЕЖИМ</a:t>
            </a:r>
            <a:endParaRPr lang="ru-RU" sz="3600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5725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Режим - средство (метод) воспитания. Он должен быть обязателен для всех, точно по времени. </a:t>
            </a:r>
          </a:p>
          <a:p>
            <a:pPr marL="85725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Свойства режима: - должно быть целесообразным; точным по времени; обязательным для всех; носит изменчивый характер. Наказание и поощрение. Воспитание должно быть без наказания, если конечно воспитание правильно организовано. Наказание не должно приносить ребёнку моральные и физические страдания. Суть наказания в том, что ребёнок переживает за то, что его осудил коллектив, его сверстники.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4818" name="Picture 2" descr="Стена ВКонтак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4077072"/>
            <a:ext cx="3672408" cy="25406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effectLst/>
                <a:latin typeface="Arial" pitchFamily="34" charset="0"/>
                <a:cs typeface="Arial" pitchFamily="34" charset="0"/>
              </a:rPr>
              <a:t>ТРУДОВОЕ ВОСПИТАНИЕ</a:t>
            </a:r>
            <a:endParaRPr lang="ru-RU" sz="3600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5725" indent="-3175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Макаренко не мыслил свою систему воспитания без участия в производительном труде. В его коммуне труд носил промышленный характер. Дети работали и учились по 4 часа в день. Открыли вечерний Индустриальный Техникум. Принцип полной самоокупаемости коммуны.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5842" name="Picture 2" descr="Спешим собраться в школу - специальные принадлежности для школьников Блог компании Рельеф-Центр о хороших канцтоварах и не тольк"/>
          <p:cNvPicPr>
            <a:picLocks noChangeAspect="1" noChangeArrowheads="1"/>
          </p:cNvPicPr>
          <p:nvPr/>
        </p:nvPicPr>
        <p:blipFill>
          <a:blip r:embed="rId2" cstate="print"/>
          <a:srcRect l="1512" b="15277"/>
          <a:stretch>
            <a:fillRect/>
          </a:stretch>
        </p:blipFill>
        <p:spPr bwMode="auto">
          <a:xfrm>
            <a:off x="2267744" y="3212976"/>
            <a:ext cx="4690492" cy="280831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67744" y="5517232"/>
            <a:ext cx="720080" cy="50405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effectLst/>
                <a:latin typeface="Arial" pitchFamily="34" charset="0"/>
                <a:cs typeface="Arial" pitchFamily="34" charset="0"/>
              </a:rPr>
              <a:t>СЕМЕЙНОЕ ВОСПИТАНИЕ</a:t>
            </a:r>
            <a:endParaRPr lang="ru-RU" sz="3600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6056" y="2060848"/>
            <a:ext cx="3960440" cy="1656184"/>
          </a:xfrm>
        </p:spPr>
        <p:txBody>
          <a:bodyPr>
            <a:normAutofit/>
          </a:bodyPr>
          <a:lstStyle/>
          <a:p>
            <a:pPr marL="85725" indent="-3175">
              <a:buNone/>
            </a:pPr>
            <a:r>
              <a:rPr lang="ru-RU" sz="1400" dirty="0" smtClean="0"/>
              <a:t>предусматривает формирование у ребенка привычки к ведению здорового образа жизни и включает правильную организацию распорядка дня, занятия физической культурой и спортом, закаливание организма и др.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627784" y="1628800"/>
            <a:ext cx="2376000" cy="1584000"/>
          </a:xfrm>
          <a:prstGeom prst="roundRect">
            <a:avLst/>
          </a:prstGeom>
          <a:scene3d>
            <a:camera prst="isometricOffAxis2Left"/>
            <a:lightRig rig="threePt" dir="t"/>
          </a:scene3d>
          <a:sp3d extrusionH="273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Физическое воспитание 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23728" y="2780928"/>
            <a:ext cx="2376000" cy="1584000"/>
          </a:xfrm>
          <a:prstGeom prst="roundRect">
            <a:avLst/>
          </a:prstGeom>
          <a:scene3d>
            <a:camera prst="isometricOffAxis2Left"/>
            <a:lightRig rig="threePt" dir="t"/>
          </a:scene3d>
          <a:sp3d extrusionH="273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Эстетическое воспитание 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31640" y="3861048"/>
            <a:ext cx="2376000" cy="1584000"/>
          </a:xfrm>
          <a:prstGeom prst="roundRect">
            <a:avLst/>
          </a:prstGeom>
          <a:scene3d>
            <a:camera prst="isometricOffAxis2Left"/>
            <a:lightRig rig="threePt" dir="t"/>
          </a:scene3d>
          <a:sp3d extrusionH="273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Интеллектуальное воспитание 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83568" y="4941168"/>
            <a:ext cx="2376264" cy="1584176"/>
          </a:xfrm>
          <a:prstGeom prst="roundRect">
            <a:avLst/>
          </a:prstGeom>
          <a:scene3d>
            <a:camera prst="isometricOffAxis2Left"/>
            <a:lightRig rig="threePt" dir="t"/>
          </a:scene3d>
          <a:sp3d extrusionH="273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Морально-нравственное воспитание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491880" y="5805264"/>
            <a:ext cx="51125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lvl="0" indent="-3175">
              <a:spcBef>
                <a:spcPts val="600"/>
              </a:spcBef>
              <a:buClr>
                <a:srgbClr val="3891A7"/>
              </a:buClr>
              <a:buSzPct val="80000"/>
            </a:pPr>
            <a:r>
              <a:rPr lang="ru-RU" sz="1400" dirty="0" smtClean="0">
                <a:solidFill>
                  <a:prstClr val="black"/>
                </a:solidFill>
              </a:rPr>
              <a:t>в семье представляет собой стержневой компонент формирование личности ребенка, как будущего активного участника межличностного взаимодействия. </a:t>
            </a:r>
            <a:endParaRPr lang="ru-RU" sz="3200" dirty="0" smtClean="0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67944" y="4653136"/>
            <a:ext cx="48600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lvl="0" indent="-3175">
              <a:spcBef>
                <a:spcPts val="600"/>
              </a:spcBef>
              <a:buClr>
                <a:srgbClr val="3891A7"/>
              </a:buClr>
              <a:buSzPct val="80000"/>
            </a:pPr>
            <a:r>
              <a:rPr lang="ru-RU" sz="1400" dirty="0" smtClean="0">
                <a:solidFill>
                  <a:prstClr val="black"/>
                </a:solidFill>
              </a:rPr>
              <a:t> предполагает заинтересованное участие родителей в обогащении детей знаниями, формировании у них потребности в их приобретении и постоянном обновлении.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788024" y="3573016"/>
            <a:ext cx="4355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lvl="0" indent="-3175">
              <a:spcBef>
                <a:spcPts val="600"/>
              </a:spcBef>
              <a:buClr>
                <a:srgbClr val="3891A7"/>
              </a:buClr>
              <a:buSzPct val="80000"/>
            </a:pPr>
            <a:r>
              <a:rPr lang="ru-RU" sz="1400" dirty="0" smtClean="0">
                <a:solidFill>
                  <a:prstClr val="black"/>
                </a:solidFill>
              </a:rPr>
              <a:t>призвано развивать таланты и дарования детей, дать им представление о Прекрасном, существующем в жизни.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052736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effectLst/>
                <a:latin typeface="Arial" pitchFamily="34" charset="0"/>
                <a:cs typeface="Arial" pitchFamily="34" charset="0"/>
              </a:rPr>
              <a:t>СПАСИБО ЗА ВНИМАНИЕ</a:t>
            </a:r>
            <a:endParaRPr lang="ru-RU" sz="4800" dirty="0"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62" name="Picture 2" descr="SATOR - От Руссо до наших дн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348880"/>
            <a:ext cx="6120680" cy="39509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B0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effectLst/>
                <a:latin typeface="Arial" pitchFamily="34" charset="0"/>
                <a:cs typeface="Arial" pitchFamily="34" charset="0"/>
              </a:rPr>
              <a:t>БИОГРАФИЯ</a:t>
            </a:r>
            <a:endParaRPr lang="ru-RU" sz="3600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043608" y="1447800"/>
            <a:ext cx="4680520" cy="5221560"/>
          </a:xfrm>
        </p:spPr>
        <p:txBody>
          <a:bodyPr>
            <a:noAutofit/>
          </a:bodyPr>
          <a:lstStyle/>
          <a:p>
            <a:pPr marL="180975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Антон Семенович Макаренко родился 13 марта 1888 года в г. Белополье Харьковской губернии, ныне районный центр Сумской области Украины.</a:t>
            </a:r>
          </a:p>
          <a:p>
            <a:pPr marL="180975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1895 г. - Антона отдали в двухклассное начальное училище.</a:t>
            </a:r>
          </a:p>
          <a:p>
            <a:pPr marL="180975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Январь 1901 г. -А.Макаренко стал учеником Кременчугского четырехклассного городского училища.</a:t>
            </a:r>
          </a:p>
          <a:p>
            <a:pPr marL="180975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В 1904 году окончил четырёхклассное училище в Кременчуге и одногодичные педагогические курсы (1905).</a:t>
            </a:r>
          </a:p>
          <a:p>
            <a:pPr marL="180975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В 1905 году работал там же учителем в железнодорожном училище, затем на станции Долинская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10" name="Picture 2" descr="В коммуне остановка. Антон Семёнович Макаренко (2002) TVRip &quot; Торрент"/>
          <p:cNvPicPr>
            <a:picLocks noChangeAspect="1" noChangeArrowheads="1"/>
          </p:cNvPicPr>
          <p:nvPr/>
        </p:nvPicPr>
        <p:blipFill>
          <a:blip r:embed="rId2" cstate="print"/>
          <a:srcRect b="4763"/>
          <a:stretch>
            <a:fillRect/>
          </a:stretch>
        </p:blipFill>
        <p:spPr bwMode="auto">
          <a:xfrm>
            <a:off x="6012160" y="1628800"/>
            <a:ext cx="2822431" cy="400506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B0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effectLst/>
                <a:latin typeface="Arial" pitchFamily="34" charset="0"/>
                <a:cs typeface="Arial" pitchFamily="34" charset="0"/>
              </a:rPr>
              <a:t>БИОГРАФИЯ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47800"/>
            <a:ext cx="4824536" cy="4800600"/>
          </a:xfrm>
        </p:spPr>
        <p:txBody>
          <a:bodyPr>
            <a:normAutofit/>
          </a:bodyPr>
          <a:lstStyle/>
          <a:p>
            <a:pPr marL="180975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В 1914—1917 годах — учёба в Полтавском учительском институте, который он закончил с золотой медалью. Тема диплома — «Кризис современной педагогики».</a:t>
            </a:r>
          </a:p>
          <a:p>
            <a:pPr marL="180975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В 1916 году был призван в армию, но по слабости зрения демобилизован.</a:t>
            </a:r>
          </a:p>
          <a:p>
            <a:pPr marL="180975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В 1917—1919 годах был заведующим железнодорожной школой при Крюковских вагонных мастерских.</a:t>
            </a:r>
          </a:p>
          <a:p>
            <a:pPr marL="180975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В 1919 году переехал в Полтаву.</a:t>
            </a:r>
            <a:r>
              <a:rPr lang="ru-RU" sz="1800" dirty="0" smtClean="0"/>
              <a:t>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Создал трудовую колонию для несовершеннолетних правонарушителей в селе Ковалёвка.</a:t>
            </a:r>
          </a:p>
          <a:p>
            <a:pPr marL="180975" indent="0">
              <a:buNone/>
            </a:pPr>
            <a:endParaRPr lang="ru-RU" sz="1800" dirty="0" smtClean="0"/>
          </a:p>
          <a:p>
            <a:pPr marL="180975" indent="0">
              <a:buNone/>
            </a:pPr>
            <a:endParaRPr lang="ru-RU" sz="1800" dirty="0" smtClean="0"/>
          </a:p>
        </p:txBody>
      </p:sp>
      <p:pic>
        <p:nvPicPr>
          <p:cNvPr id="6" name="Picture 2" descr="Макаренко Антон Семенович. Дню рождения посвящается! :: NoNaM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268760"/>
            <a:ext cx="3050978" cy="41566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B0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effectLst/>
                <a:latin typeface="Arial" pitchFamily="34" charset="0"/>
                <a:cs typeface="Arial" pitchFamily="34" charset="0"/>
              </a:rPr>
              <a:t>БИОГРАФИЯ</a:t>
            </a:r>
            <a:endParaRPr lang="ru-RU" sz="4000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84784"/>
            <a:ext cx="5040560" cy="4800600"/>
          </a:xfrm>
        </p:spPr>
        <p:txBody>
          <a:bodyPr>
            <a:normAutofit lnSpcReduction="10000"/>
          </a:bodyPr>
          <a:lstStyle/>
          <a:p>
            <a:pPr marL="85725" indent="-3175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С 1927-1935 года руководитель детской трудовой коммуны</a:t>
            </a:r>
          </a:p>
          <a:p>
            <a:pPr marL="85725" indent="-3175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С 1934 года член Союза советских писателей в1935г. переведен в Киев</a:t>
            </a:r>
          </a:p>
          <a:p>
            <a:pPr marL="85725" indent="-3175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С июля 1935 года он – помощник начальника отдела трудовых колоний НКВД УССР. </a:t>
            </a:r>
          </a:p>
          <a:p>
            <a:pPr marL="85725" indent="-3175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В 1937 году А.С. Макаренко приезжает в Москву, где в дальнейшем и проходит его литературная и общественно-педагогическая деятельность. </a:t>
            </a:r>
          </a:p>
          <a:p>
            <a:pPr marL="85725" indent="-3175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В 1939 году подает заявление о принятие его кандидатом в члены союза ВКП.</a:t>
            </a:r>
          </a:p>
          <a:p>
            <a:pPr marL="85725" indent="-3175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1 апреля 1939 года -смерть. Он умер в поезде когда ехал в Москву, от разрыва сердечной мышцы. 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 descr="Бичуров Г.В. Самара в открытках и фотография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412776"/>
            <a:ext cx="2736304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818072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effectLst/>
                <a:latin typeface="Arial" pitchFamily="34" charset="0"/>
                <a:cs typeface="Arial" pitchFamily="34" charset="0"/>
              </a:rPr>
              <a:t>ПЕДАГОГИЧЕСКАЯ ДЕЯТЕЛЬНОСТЬ</a:t>
            </a:r>
            <a:endParaRPr lang="ru-RU" sz="3600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829072"/>
          </a:xfrm>
        </p:spPr>
        <p:txBody>
          <a:bodyPr>
            <a:noAutofit/>
          </a:bodyPr>
          <a:lstStyle/>
          <a:p>
            <a:pPr marL="85725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Основные работы: </a:t>
            </a:r>
            <a:r>
              <a:rPr lang="ru-RU" sz="18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«Педагогическая поэма»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18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«Флаги на башнях»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18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«Книга для родителей», «Методика организации воспитательного процесса»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и др.</a:t>
            </a:r>
          </a:p>
          <a:p>
            <a:pPr marL="85725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85725" indent="0">
              <a:buNone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85725" indent="0">
              <a:buNone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85725" indent="0">
              <a:buNone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85725" indent="0">
              <a:buNone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85725" indent="0">
              <a:buNone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85725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Осуществил беспримерный в педагогической практике опыт массового перевоспитания детей-беспризорников. Выступал с критикой теории воспитания, ориентированной на авторитарность и анархизм. </a:t>
            </a:r>
          </a:p>
          <a:p>
            <a:pPr marL="85725" indent="0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В своей работе руководствовался принципом диалектического единства личности и общества и веры в творческие силы человека, сумел соединить обучение и воспитание детей и подростков с производительным свободным творческим трудом. 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Советская литература БукРивер - читайте бумажные книги бесплатно. Поменять, подарить или получить в подарок книгу."/>
          <p:cNvPicPr>
            <a:picLocks noChangeAspect="1" noChangeArrowheads="1"/>
          </p:cNvPicPr>
          <p:nvPr/>
        </p:nvPicPr>
        <p:blipFill>
          <a:blip r:embed="rId2" cstate="print"/>
          <a:srcRect l="5000" r="5000" b="5417"/>
          <a:stretch>
            <a:fillRect/>
          </a:stretch>
        </p:blipFill>
        <p:spPr bwMode="auto">
          <a:xfrm>
            <a:off x="1547664" y="2374793"/>
            <a:ext cx="1296144" cy="2036407"/>
          </a:xfrm>
          <a:prstGeom prst="rect">
            <a:avLst/>
          </a:prstGeom>
          <a:noFill/>
        </p:spPr>
      </p:pic>
      <p:pic>
        <p:nvPicPr>
          <p:cNvPr id="3076" name="Picture 4" descr="Флаги на башнях - Антон Макаренк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9547" y="2384884"/>
            <a:ext cx="1444905" cy="2016224"/>
          </a:xfrm>
          <a:prstGeom prst="rect">
            <a:avLst/>
          </a:prstGeom>
          <a:noFill/>
        </p:spPr>
      </p:pic>
      <p:pic>
        <p:nvPicPr>
          <p:cNvPr id="3078" name="Picture 6" descr="Книга для родителей - А. Макаренко купить и читать - BooksPrice.ru - быстрый поиск книг, найти где купить, заказать книгу"/>
          <p:cNvPicPr>
            <a:picLocks noChangeAspect="1" noChangeArrowheads="1"/>
          </p:cNvPicPr>
          <p:nvPr/>
        </p:nvPicPr>
        <p:blipFill>
          <a:blip r:embed="rId4" cstate="print"/>
          <a:srcRect b="3968"/>
          <a:stretch>
            <a:fillRect/>
          </a:stretch>
        </p:blipFill>
        <p:spPr bwMode="auto">
          <a:xfrm>
            <a:off x="6300192" y="2384551"/>
            <a:ext cx="1368152" cy="201689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81724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effectLst/>
                <a:latin typeface="Arial" pitchFamily="34" charset="0"/>
                <a:cs typeface="Arial" pitchFamily="34" charset="0"/>
              </a:rPr>
              <a:t>ПЕДАГОГИЧЕСКАЯ ДЕЯТЕЛЬНОСТЬ</a:t>
            </a:r>
            <a:endParaRPr lang="ru-RU" sz="3600" dirty="0"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187624" y="2132856"/>
          <a:ext cx="7416824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043608" y="5229200"/>
            <a:ext cx="67277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Развивал теорию семейного воспитания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5517232"/>
            <a:ext cx="71745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Цель нравственного воспитания видел в воспитании чувства долга, чести, воли, характера и дисциплины. Вопросы полового воспитания предложил не выделять из общей системы воспитания гражданина.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43608" y="1412776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Является одним из теоретиков коллективного воспитания, разработал его принципы: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332656"/>
            <a:ext cx="7498080" cy="4800600"/>
          </a:xfrm>
        </p:spPr>
        <p:txBody>
          <a:bodyPr/>
          <a:lstStyle/>
          <a:p>
            <a:pPr marL="85725" indent="-3175">
              <a:buNone/>
            </a:pP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«Как правило, грубые окрики все более и более притупляют желание слушаться родителей: тогда и появляется порой ремень, один из самых страшных пережитков старого в воспитании детей…» </a:t>
            </a:r>
          </a:p>
          <a:p>
            <a:pPr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                                                А.С. Макаренко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Россияне все чаще предпочитают ремень как средство воспитани…"/>
          <p:cNvPicPr>
            <a:picLocks noChangeAspect="1" noChangeArrowheads="1"/>
          </p:cNvPicPr>
          <p:nvPr/>
        </p:nvPicPr>
        <p:blipFill>
          <a:blip r:embed="rId2" cstate="print"/>
          <a:srcRect l="3854" t="5587" r="6219" b="5022"/>
          <a:stretch>
            <a:fillRect/>
          </a:stretch>
        </p:blipFill>
        <p:spPr bwMode="auto">
          <a:xfrm>
            <a:off x="2555776" y="2780928"/>
            <a:ext cx="5040560" cy="34563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08920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effectLst/>
                <a:latin typeface="Arial" pitchFamily="34" charset="0"/>
                <a:cs typeface="Arial" pitchFamily="34" charset="0"/>
              </a:rPr>
              <a:t>ОСНОВЫ ПЕДАГОГИКИ МАКАРЕНКО</a:t>
            </a:r>
            <a:endParaRPr lang="ru-RU" sz="3600" dirty="0"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962088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effectLst/>
                <a:latin typeface="Arial" pitchFamily="34" charset="0"/>
                <a:cs typeface="Arial" pitchFamily="34" charset="0"/>
              </a:rPr>
              <a:t>ВОСПИТАНИЕ</a:t>
            </a:r>
            <a:r>
              <a:rPr lang="ru-RU" sz="3600" i="1" dirty="0" smtClean="0"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effectLst/>
                <a:latin typeface="Arial" pitchFamily="34" charset="0"/>
                <a:cs typeface="Arial" pitchFamily="34" charset="0"/>
              </a:rPr>
              <a:t>ДЕТЕЙ</a:t>
            </a:r>
            <a:r>
              <a:rPr lang="ru-RU" sz="3600" i="1" dirty="0" smtClean="0"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effectLst/>
                <a:latin typeface="Arial" pitchFamily="34" charset="0"/>
                <a:cs typeface="Arial" pitchFamily="34" charset="0"/>
              </a:rPr>
              <a:t>В</a:t>
            </a:r>
            <a:r>
              <a:rPr lang="ru-RU" sz="3600" i="1" dirty="0" smtClean="0"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effectLst/>
                <a:latin typeface="Arial" pitchFamily="34" charset="0"/>
                <a:cs typeface="Arial" pitchFamily="34" charset="0"/>
              </a:rPr>
              <a:t>КОЛЛЕКТИВЕ</a:t>
            </a:r>
            <a:endParaRPr lang="ru-RU" sz="3600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12776"/>
            <a:ext cx="7528880" cy="25572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Коллектив - это контактная совокупность людей, основанная на следующих принципах: 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1403648" y="2564904"/>
            <a:ext cx="3528392" cy="4032448"/>
            <a:chOff x="4427984" y="1916832"/>
            <a:chExt cx="4104456" cy="4941168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4427984" y="1916832"/>
              <a:ext cx="4104456" cy="86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Arial" pitchFamily="34" charset="0"/>
                  <a:cs typeface="Arial" pitchFamily="34" charset="0"/>
                </a:rPr>
                <a:t>общая цель </a:t>
              </a:r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4427984" y="2924944"/>
              <a:ext cx="4104456" cy="86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Arial" pitchFamily="34" charset="0"/>
                  <a:cs typeface="Arial" pitchFamily="34" charset="0"/>
                </a:rPr>
                <a:t>общая деятельность </a:t>
              </a: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4427984" y="3933056"/>
              <a:ext cx="4104456" cy="86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Arial" pitchFamily="34" charset="0"/>
                  <a:cs typeface="Arial" pitchFamily="34" charset="0"/>
                </a:rPr>
                <a:t>дисциплина </a:t>
              </a: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4427984" y="4941168"/>
              <a:ext cx="4104456" cy="86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Arial" pitchFamily="34" charset="0"/>
                  <a:cs typeface="Arial" pitchFamily="34" charset="0"/>
                </a:rPr>
                <a:t>органы самоуправления 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4427984" y="5993904"/>
              <a:ext cx="4104456" cy="86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atin typeface="Arial" pitchFamily="34" charset="0"/>
                  <a:cs typeface="Arial" pitchFamily="34" charset="0"/>
                </a:rPr>
                <a:t>связь данного коллектива с обществом</a:t>
              </a:r>
              <a:endParaRPr lang="ru-RU" dirty="0"/>
            </a:p>
          </p:txBody>
        </p:sp>
      </p:grpSp>
      <p:pic>
        <p:nvPicPr>
          <p:cNvPr id="39938" name="Picture 2" descr="Воспитание у дошкольников ценностного отношения к труду взрослы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708920"/>
            <a:ext cx="3754428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1_Default Design">
  <a:themeElements>
    <a:clrScheme name="1_Default Design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7B7A8E"/>
        </a:dk1>
        <a:lt1>
          <a:srgbClr val="FFFFFF"/>
        </a:lt1>
        <a:dk2>
          <a:srgbClr val="9B9AB3"/>
        </a:dk2>
        <a:lt2>
          <a:srgbClr val="FFFFFF"/>
        </a:lt2>
        <a:accent1>
          <a:srgbClr val="807EB0"/>
        </a:accent1>
        <a:accent2>
          <a:srgbClr val="333399"/>
        </a:accent2>
        <a:accent3>
          <a:srgbClr val="CBCAD6"/>
        </a:accent3>
        <a:accent4>
          <a:srgbClr val="DADADA"/>
        </a:accent4>
        <a:accent5>
          <a:srgbClr val="C0C0D4"/>
        </a:accent5>
        <a:accent6>
          <a:srgbClr val="2D2D8A"/>
        </a:accent6>
        <a:hlink>
          <a:srgbClr val="DEE8F9"/>
        </a:hlink>
        <a:folHlink>
          <a:srgbClr val="D1CFFB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TS010255309</Template>
  <TotalTime>215</TotalTime>
  <Words>722</Words>
  <Application>Microsoft Office PowerPoint</Application>
  <PresentationFormat>Экран (4:3)</PresentationFormat>
  <Paragraphs>70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1_Default Design</vt:lpstr>
      <vt:lpstr>Солнцестояние</vt:lpstr>
      <vt:lpstr>Антон Семёнович Макаренко (1888-1939)</vt:lpstr>
      <vt:lpstr>БИОГРАФИЯ</vt:lpstr>
      <vt:lpstr>БИОГРАФИЯ</vt:lpstr>
      <vt:lpstr>БИОГРАФИЯ</vt:lpstr>
      <vt:lpstr>ПЕДАГОГИЧЕСКАЯ ДЕЯТЕЛЬНОСТЬ</vt:lpstr>
      <vt:lpstr>ПЕДАГОГИЧЕСКАЯ ДЕЯТЕЛЬНОСТЬ</vt:lpstr>
      <vt:lpstr>Презентация PowerPoint</vt:lpstr>
      <vt:lpstr>ОСНОВЫ ПЕДАГОГИКИ МАКАРЕНКО</vt:lpstr>
      <vt:lpstr>ВОСПИТАНИЕ ДЕТЕЙ В КОЛЛЕКТИВЕ</vt:lpstr>
      <vt:lpstr>ВОСПИТАНИЕ ДЕТЕЙ В КОЛЛЕКТИВЕ</vt:lpstr>
      <vt:lpstr>ДИСЦИПЛИНА</vt:lpstr>
      <vt:lpstr>РЕЖИМ</vt:lpstr>
      <vt:lpstr>ТРУДОВОЕ ВОСПИТАНИЕ</vt:lpstr>
      <vt:lpstr>СЕМЕЙНОЕ ВОСПИТАНИЕ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Антон Семёнович Макаренко</dc:title>
  <dc:creator>Базалий</dc:creator>
  <cp:lastModifiedBy>Власова </cp:lastModifiedBy>
  <cp:revision>25</cp:revision>
  <dcterms:created xsi:type="dcterms:W3CDTF">2014-11-27T12:27:56Z</dcterms:created>
  <dcterms:modified xsi:type="dcterms:W3CDTF">2015-04-21T07:25:18Z</dcterms:modified>
</cp:coreProperties>
</file>