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83" autoAdjust="0"/>
  </p:normalViewPr>
  <p:slideViewPr>
    <p:cSldViewPr>
      <p:cViewPr varScale="1">
        <p:scale>
          <a:sx n="63" d="100"/>
          <a:sy n="63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DF1A8-99FD-4915-92A9-0596C2744EF7}" type="datetimeFigureOut">
              <a:rPr lang="ru-RU" smtClean="0"/>
              <a:t>04.01.2016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AABA4-8299-418B-80E5-FFB166C9D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6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Сложившаяся система образования и воспитания в Русском государстве с X до XVIII в. представляет собой целостное культурно-историческое явление. В связи с нашествием татаро-монгольских племен, знаменующим упадок древнерусского просвещения, в истории педагогики и образования допетровской эпохи традиционно принято выделять два периода: киевский, продолжавшийся с X по XIII в., и московский – с XIV по XVII 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XI–XII вв. в Киевском государстве появился ряд рукописных сборников, переводных и оригинальных, среди которых имелись тексты и высказывания педагогического содержания. В сборниках под названиями «Пчела»,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Изамрагд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(т. е. изумруд), «Изборник» Святослава, «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Златоструй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«Златоуст» (по имени Иоанна Златоуста) содержались высказывания и тексты Сократа,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Демокрита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Аристотеля. «Изборник» Святослава в истории русской педагогики стал первой попыткой изложить знания, которые соответствовали представлениям о византийской образовательной традиции. Например, в нем содержались серьезный математический трактат Аристотеля и оригинальное педагогическое сочинение киевлянина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Хировоска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«Об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образех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по методике чтения. Однако в целом содержание «Изборника» больше тяготело к морально-дидактическому, поскольку включало перечисление запретных для чтения «еретических» произведений, различных поучений и наставлений, адресованных детям. В киевский период на Руси были созданы оригинальные учебные руководства, например «Учение им же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ведати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человеку числам всех лет», составленное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Кириком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Новгородцем, которое является выдающимся средневековым трактатом, обладающим высокими математическими и литературными достоинствами. В знаменитой Русской Правде (XI в.) – юридическом памятнике Киевской Руси – обнаружены математические задачи, представляющие в совокупности учебное пособие для приобретения вычислительных навыков в хозяйственных расчетах.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 XIII в. школьные формы обучения, особенно «учения книжного», приходят в упадок, что было связано с разгромом русских княжеств и разрушением городов; культурные и образовательные центры в монастырях и церквях полчищами Батыя были преданы «огню и мечу». Традиции книжной культуры сохранялись лишь в княжеской среде, обеспечивая высокий уровень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домашне-семейного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воспитания. Овладение книжной культурой и грамотностью оставалось не связанным со специальным обучением, профессиональные навыки передавались зачастую вне грамотности.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 времени крещения Руси в крупнейших русских городах существовала письменность, были грамотные люди, и, соответственно, существовало индивидуальное обучение грамоте. Постепенно зарождались и успешно развивались школьные формы обучения. В «Повести временных лет» содержится запись о том, что князь Владимир Святославович, крестивший Русь в 988 г., начал строить церкви, назначать священников, собирать детей дружинников и знати для приобщения к книжной культуре – «учению книжному». Школы «учения книжного» в содержательном и организационном плане имели элитарный характер и предназначались для обучения детей князей, бояр, дружинников. Это были частные учебные заведения, первоначально учителями в них были греки, болгары 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русичи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приобщившиеся к книжной культуре.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Ярослав Владимирович (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978 — 1054) —князь ростовский (987—1010), князь новгородский (1010—1034), великий князь киевский (1016—1018,1019—1054).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Традиция распространения «учения книжного» успешно продолжалась в XI в. благодаря усилиям киевского князя Ярослава Мудрого, который был инициатором создания первой русской библиотеки в Киеве, содержащей переводы древнееврейских, сирийских, греческих и старославянских текстов. При дворе князя Ярослава существовала повышенная школа, где получили серьезное образование, прошли «книжное учение» многие деятели культуры того времени: писатели, летописцы, переводчики и переписчики книг, проповедники и образованные «книжники». Ярослав Мудрый способствовал созданию школ в крупнейших русских городах. В 1028 г. по его указу открылась школа в Новгороде для обучения детей священников и горожан, рассчитанная на 300 учеников. Организовал ряд школ и смоленский князь Роман Ростиславович. Галицкий князь Ярослав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Осмомысл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(XIII в.) заводил училища и предписывал монахам обучать детей в монастырях. В конце XI в. при женском монастыре Киева было создано женское училище, где девочек обучали чтению, письму, пению и швейному делу; в XIII в. в Суздале также было учреждено женское училище.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основании этих и других данных можно считать, что в Киевском государстве в Х-X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III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вв. при церквях и монастырях учреждались училища для подготовки духовенства и грамотных людей, необходимых государству. О распространении грамотности на Руси в этот период можно судить по найденным при раскопках древних городов берестяным «грамоткам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скорописчатым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орудиям письма, надписям на стенах церквей и бытовым предметам. Их содержание свидетельствует о проникновении грамоты во все слои населения – от феодальной знати до городского (посадского) люда.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Значительную роль в развитии образования в киевский период играли монастыри, являвшиеся культурными и образовательными центрами. В монастырях создавались летописи и другие тексты нравственного и религиозного содержания, использовавшиеся в обучении, сохранялись и переписывались рукописные книги, формировались библиотеки, т. е. приумножалась книжная культура. Надо отметить, что к книге на Руси относились как к величайшей ценности – бережно и с уважением.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образом, 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Киевской Руси возникли учебные заведения различных типов, которые представляли начальную и среднюю ступень образования, но не имели в виду его преемственности. Уровень развития государственных институтов, экономической и хозяйственной жизни не требовал большого количества образованных людей, поэтому на начальной ступени преобладали внешкольные формы образования в рамках семейного воспитания, которое чаще всего осуществляли «мастера грамоты». Основным их ремеслом было обучение чтению, письму и счету (овладению нумерацией), они обучали грамоте подобно тому, как любой другой ремесленник обучал своей профессии. Кроме того, дети ремесленников, земледельцев, посадских людей в семье получали навыки сельскохозяйственного труда и выполнения различной домашней работы. Сохранилось и ремесленное ученичество, но, помимо ремесла, некоторые мастера обучали подростков чтению, письму и церковному пению. Можно сказать, что по распространению грамотности, обучение которой не имело сословных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ограничений, Русь была близка к Византии того времени.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Начальное образование давали специальные частные платные училища (училищами называли школы, т. е. то место, где учатся), иногда дети обучались прямо на дому у «мастера грамоты». В киевский период не было сформировано сословие профессиональных учителей, поэтому обучением обычно занимались представители низшего духовенства (певчие, дьячки, чтецы), мелких чиновников, грамотных людей, служителей различных государственных учреждений. Родители договаривались с «мастером грамоты», чему, в какой срок и за какую плату он обучит их ребенка. Кроме того, начальный уровень образования предполагался в церковных и монастырских школах, основной целью обучения в которых была подготовка детей к самостоятельной работе с книгами Священного Писания и церковным служебником.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Вторая ступень обучения получила в Киевской Руси название «учение книжное». С XI по XIII в. центры «учения книжного» возникают по всей Руси. Подобные учебные заведения создавались при княжеских дворах, монастырях, церквях для образования княжичей и детей знати, причем широкое образование было доступным как для княжеских сыновей (сын Ярослава Мудрого Всеволод знал пять иностранных языков), так и для дочерей (дочь полоцкого князя Всеслава Ефросинья овладела «премудростью учения книжного»). Исследователи полагают, что в этот период в основе содержания «учения книжного» лежал тривиум (грамматика, риторика, диалектика), унаследованный от Византии. В содержание грамматики входили учение о восьми частях речи, сведения по этимологии, о грамматических категориях, поэтической образности языка. На основе этого происходило изучение и толкование текстов Священного Писания и некоторых сочинений античных авторов. Образцами риторического искусства служили произведения Иоанна Златоуста и другие византийские тексты, русские афоризмы, правила жизненного поведения, соответствовавшие православным этическим нормам. Под диалектикой подразумевались основы философии. Помимо этого, в содержание «учения книжного» включалось овладение элементарной арифметической культурой: запись чисел, удвоение, раздвоение, сложение, вычитание, деление, умножение.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Педагогические идеи, отражавшие принципы средневековой русской педагогики, дошли до нас в памятниках литературы и письменности. Так, в «Повести временных лет» (конец XI – начало XII в.) высказывается идея воспитания уважения к отечественной истории и традициям, любви к родной земле, в качестве способа воспитания называется праведная жизнь. Наиболее известным в этом отношении произведением является «Поучение Владимира Мономаха детям» (конец XI – начало XII в.), адресованное не только детям князя Владимира, но и молодому поколению знатных феодалов. В нем автор наставляет молодых людей, чтобы каждый из них стремился совершить три добрых дела: покаяние, слезы и милосердие. В то же время могущественный правитель признает право каждого на индивидуальность, призывает к воспитанию трудолюбия, овладению книжной ученостью, почитанию церкви и духовенства.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AABA4-8299-418B-80E5-FFB166C9DAF0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699804"/>
            <a:ext cx="3974976" cy="1143000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r>
              <a:rPr lang="ru-RU" b="1" dirty="0" smtClean="0"/>
              <a:t>Базалий Р.В. –доцент </a:t>
            </a:r>
            <a:r>
              <a:rPr lang="ru-RU" b="1" dirty="0" err="1" smtClean="0"/>
              <a:t>ТиМПО</a:t>
            </a:r>
            <a:r>
              <a:rPr lang="ru-RU" b="1" dirty="0" smtClean="0"/>
              <a:t>, </a:t>
            </a:r>
            <a:r>
              <a:rPr lang="ru-RU" b="1" dirty="0" err="1" smtClean="0"/>
              <a:t>канд.пед.наук</a:t>
            </a:r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Система воспитания и образования в Киевской Руси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Памятниках литературы и письменности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1"/>
            <a:ext cx="8280920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/>
              <a:t>Педагогические идеи, дошли до нас в памятниках литературы и письменности. Так, в </a:t>
            </a:r>
            <a:r>
              <a:rPr lang="ru-RU" sz="2000" i="1" dirty="0" smtClean="0"/>
              <a:t>«Повести временных лет» </a:t>
            </a:r>
            <a:r>
              <a:rPr lang="ru-RU" sz="2000" dirty="0" smtClean="0"/>
              <a:t>(конец XI – начало XII в.) высказывается идея воспитания уважения к отечественной истории и традициям, в качестве способа воспитания называется праведная жизнь. Наиболее известным в этом отношении произведением является «Поучение Владимира Мономаха детям» (конец XI – начало XII в.), в котором автор наставляет молодых людей, чтобы каждый из них стремился совершить три добрых дела: покаяние, слезы и милосердие. </a:t>
            </a:r>
          </a:p>
        </p:txBody>
      </p:sp>
      <p:pic>
        <p:nvPicPr>
          <p:cNvPr id="13313" name="Picture 1" descr="F:\мои документы\ДОКУМЕНТЫ\ДГТУ\ФиИОПиО\1384185387_povest-m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77072"/>
            <a:ext cx="3096344" cy="2448012"/>
          </a:xfrm>
          <a:prstGeom prst="rect">
            <a:avLst/>
          </a:prstGeom>
          <a:noFill/>
        </p:spPr>
      </p:pic>
      <p:pic>
        <p:nvPicPr>
          <p:cNvPr id="13314" name="Picture 2" descr="F:\мои документы\ДОКУМЕНТЫ\ДГТУ\ФиИОПиО\Instruction_of_Vladimir_II_Monomakh.jpeg"/>
          <p:cNvPicPr>
            <a:picLocks noChangeAspect="1" noChangeArrowheads="1"/>
          </p:cNvPicPr>
          <p:nvPr/>
        </p:nvPicPr>
        <p:blipFill>
          <a:blip r:embed="rId4" cstate="print"/>
          <a:srcRect l="3453" t="2121" r="1848" b="21020"/>
          <a:stretch>
            <a:fillRect/>
          </a:stretch>
        </p:blipFill>
        <p:spPr bwMode="auto">
          <a:xfrm>
            <a:off x="5364088" y="3861048"/>
            <a:ext cx="2576942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F:\мои документы\ДОКУМЕНТЫ\ДГТУ\ФиИОПиО\22403.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645024"/>
            <a:ext cx="2376264" cy="3007930"/>
          </a:xfrm>
          <a:prstGeom prst="rect">
            <a:avLst/>
          </a:prstGeom>
          <a:noFill/>
        </p:spPr>
      </p:pic>
      <p:pic>
        <p:nvPicPr>
          <p:cNvPr id="10242" name="Picture 2" descr="F:\мои документы\ДОКУМЕНТЫ\ДГТУ\ФиИОПиО\atta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212976"/>
            <a:ext cx="2377072" cy="309634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Сборники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4824536" cy="501675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В XI–XII вв. в Киевском государстве появился ряд рукописных сборников, переводных и оригинальных, среди которых имелись тексты и высказывания педагогического содержания. В сборниках под названиями «Пчела», «</a:t>
            </a:r>
            <a:r>
              <a:rPr lang="ru-RU" sz="2000" dirty="0" err="1" smtClean="0"/>
              <a:t>Изамрагд</a:t>
            </a:r>
            <a:r>
              <a:rPr lang="ru-RU" sz="2000" dirty="0" smtClean="0"/>
              <a:t>» , «Изборник» Святослава, «</a:t>
            </a:r>
            <a:r>
              <a:rPr lang="ru-RU" sz="2000" dirty="0" err="1" smtClean="0"/>
              <a:t>Златоструй</a:t>
            </a:r>
            <a:r>
              <a:rPr lang="ru-RU" sz="2000" dirty="0" smtClean="0"/>
              <a:t>», «Златоуст» содержались высказывания и тексты Сократа, </a:t>
            </a:r>
            <a:r>
              <a:rPr lang="ru-RU" sz="2000" dirty="0" err="1" smtClean="0"/>
              <a:t>Демокрита</a:t>
            </a:r>
            <a:r>
              <a:rPr lang="ru-RU" sz="2000" dirty="0" smtClean="0"/>
              <a:t>, Аристотеля. «Изборник» Святослава в истории русской педагогики стал первой попыткой изложить знания, которые соответствовали представлениям о византийской образовательной традиции. </a:t>
            </a:r>
            <a:endParaRPr lang="ru-RU" sz="2000" dirty="0"/>
          </a:p>
        </p:txBody>
      </p:sp>
      <p:pic>
        <p:nvPicPr>
          <p:cNvPr id="10243" name="Picture 3" descr="F:\мои документы\ДОКУМЕНТЫ\ДГТУ\ФиИОПиО\22402.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556792"/>
            <a:ext cx="2387106" cy="3029322"/>
          </a:xfrm>
          <a:prstGeom prst="rect">
            <a:avLst/>
          </a:prstGeom>
          <a:noFill/>
        </p:spPr>
      </p:pic>
      <p:pic>
        <p:nvPicPr>
          <p:cNvPr id="10244" name="Picture 4" descr="F:\мои документы\ДОКУМЕНТЫ\ДГТУ\ФиИОПиО\Izbornik1073_02.jpg"/>
          <p:cNvPicPr>
            <a:picLocks noChangeAspect="1" noChangeArrowheads="1"/>
          </p:cNvPicPr>
          <p:nvPr/>
        </p:nvPicPr>
        <p:blipFill>
          <a:blip r:embed="rId6" cstate="print"/>
          <a:srcRect l="1561" t="1773" r="3291" b="1773"/>
          <a:stretch>
            <a:fillRect/>
          </a:stretch>
        </p:blipFill>
        <p:spPr bwMode="auto">
          <a:xfrm>
            <a:off x="5292080" y="1196752"/>
            <a:ext cx="2304256" cy="3100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Упадок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68760"/>
            <a:ext cx="8208912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/>
              <a:t>К XIII в. школьные формы обучения, приходят в упадок, что было связано с разгромом русских княжеств и разрушением городов. Традиции книжной культуры сохранялись лишь в княжеской среде, обеспечивая высокий уровень </a:t>
            </a:r>
            <a:r>
              <a:rPr lang="ru-RU" sz="2000" dirty="0" err="1" smtClean="0"/>
              <a:t>домашне-семейного</a:t>
            </a:r>
            <a:r>
              <a:rPr lang="ru-RU" sz="2000" dirty="0" smtClean="0"/>
              <a:t> воспитания. Овладение книжной культурой и грамотностью оставалось не связанным со специальным обучением, профессиональные навыки передавались зачастую вне грамотности.</a:t>
            </a:r>
          </a:p>
        </p:txBody>
      </p:sp>
      <p:pic>
        <p:nvPicPr>
          <p:cNvPr id="5" name="Picture 3" descr="F:\мои документы\ДОКУМЕНТЫ\ДГТУ\ФиИОПиО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717032"/>
            <a:ext cx="3744416" cy="27582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72816"/>
            <a:ext cx="7474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внимание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9" name="Picture 5" descr="https://encrypted-tbn0.gstatic.com/images?q=tbn:ANd9GcRpJkY9ZztfJxaBcPjPoc0OdS1rrINAovMUvPNk_KTMukO_CZt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996952"/>
            <a:ext cx="3888432" cy="2901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Образование и воспитание в Русском государстве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2051" name="Picture 3" descr="F:\мои документы\ДОКУМЕНТЫ\ДГТУ\ФиИОПиО\29.jpg"/>
          <p:cNvPicPr>
            <a:picLocks noChangeAspect="1" noChangeArrowheads="1"/>
          </p:cNvPicPr>
          <p:nvPr/>
        </p:nvPicPr>
        <p:blipFill>
          <a:blip r:embed="rId3" cstate="print"/>
          <a:srcRect l="19703"/>
          <a:stretch>
            <a:fillRect/>
          </a:stretch>
        </p:blipFill>
        <p:spPr bwMode="auto">
          <a:xfrm>
            <a:off x="5148064" y="1484784"/>
            <a:ext cx="3384376" cy="482611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1844824"/>
            <a:ext cx="3600400" cy="42473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/>
              <a:t>В связи с нашествием татаро-монгольских племен традиционно принято выделять два периода: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 киевский, продолжавшийся с X по XIII в.;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/>
              <a:t> московский – с XIV по XVII в.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Первые школы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340768"/>
            <a:ext cx="8208912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Ко времени крещения Руси существовала письменность, были грамотные люди. Постепенно зарождались и успешно развивались школьные формы обучения.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420888"/>
            <a:ext cx="3456384" cy="409342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Князь Владимир Святославович, крестивший Русь в 988 г., начал строить церкви, назначать священников, собирать детей дружинников и знати для приобщения к книжной культуре – «учению книжному», которые предназначались для обучения детей князей, бояр, дружинников. </a:t>
            </a:r>
            <a:endParaRPr lang="ru-RU" sz="2000" dirty="0"/>
          </a:p>
        </p:txBody>
      </p:sp>
      <p:pic>
        <p:nvPicPr>
          <p:cNvPr id="3074" name="Picture 2" descr="F:\мои документы\ДОКУМЕНТЫ\ДГТУ\ФиИОПиО\80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20888"/>
            <a:ext cx="3248025" cy="4076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Ярослав Мудрый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098" name="Picture 2" descr="F:\мои документы\ДОКУМЕНТЫ\ДГТУ\ФиИОПиО\342665.100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3248821" cy="38884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11960" y="1268760"/>
            <a:ext cx="4104456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 smtClean="0"/>
              <a:t>Ярослав Владимирович </a:t>
            </a:r>
          </a:p>
          <a:p>
            <a:pPr algn="ctr">
              <a:defRPr/>
            </a:pPr>
            <a:r>
              <a:rPr lang="ru-RU" sz="2000" dirty="0" smtClean="0"/>
              <a:t>великий князь киевский </a:t>
            </a:r>
          </a:p>
          <a:p>
            <a:pPr algn="ctr">
              <a:defRPr/>
            </a:pPr>
            <a:r>
              <a:rPr lang="ru-RU" sz="2000" dirty="0" smtClean="0"/>
              <a:t>(1016—1018,1019—1054).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420888"/>
            <a:ext cx="4536504" cy="40934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Благодаря усилиям Ярослава Мудрого в XI в, успешно продолжалась традиция распространения «учения книжного».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Так же он был инициатором создания первой русской библиотеки в Киеве.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При дворе князя Ярослава существовала повышенная школа, где получили серьезное образование, прошли «книжное учение» многие деятели культуры того времени.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F:\мои документы\ДОКУМЕНТЫ\ДГТУ\ФиИОПиО\Bb419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869160"/>
            <a:ext cx="4107642" cy="1728961"/>
          </a:xfrm>
          <a:prstGeom prst="rect">
            <a:avLst/>
          </a:prstGeom>
          <a:noFill/>
        </p:spPr>
      </p:pic>
      <p:pic>
        <p:nvPicPr>
          <p:cNvPr id="23554" name="Picture 2" descr="F:\мои документы\ДОКУМЕНТЫ\ДГТУ\ФиИОПиО\bb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4444271" cy="176289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Распространение  грамотности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96751"/>
            <a:ext cx="8136904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/>
              <a:t>В Киевском государстве в Х-X</a:t>
            </a:r>
            <a:r>
              <a:rPr lang="en-US" sz="2000" dirty="0" smtClean="0"/>
              <a:t>III</a:t>
            </a:r>
            <a:r>
              <a:rPr lang="ru-RU" sz="2000" dirty="0" smtClean="0"/>
              <a:t> вв. при церквях и монастырях учреждались училища для подготовки духовенства и грамотных людей, необходимых государству. О распространении грамотности на Руси в этот период можно судить по найденным при раскопках древних городов берестяным «грамоткам </a:t>
            </a:r>
            <a:r>
              <a:rPr lang="ru-RU" sz="2000" dirty="0" err="1" smtClean="0"/>
              <a:t>скорописчатым</a:t>
            </a:r>
            <a:r>
              <a:rPr lang="ru-RU" sz="2000" dirty="0" smtClean="0"/>
              <a:t>», орудиям письма, надписям на стенах церквей и бытовым предметам. Их содержание свидетельствует о проникновении грамоты во все слои населения – от феодальной знати до городского (посадского) люда.</a:t>
            </a:r>
          </a:p>
        </p:txBody>
      </p:sp>
      <p:pic>
        <p:nvPicPr>
          <p:cNvPr id="23555" name="Picture 3" descr="F:\мои документы\ДОКУМЕНТЫ\ДГТУ\ФиИОПиО\Сним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933056"/>
            <a:ext cx="4467225" cy="189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Монастыри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305342"/>
            <a:ext cx="8136904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/>
              <a:t>Значительную роль в развитии образования в киевский период играли </a:t>
            </a:r>
            <a:r>
              <a:rPr lang="ru-RU" sz="2000" i="1" dirty="0" smtClean="0"/>
              <a:t>монастыри</a:t>
            </a:r>
            <a:r>
              <a:rPr lang="ru-RU" sz="2000" dirty="0" smtClean="0"/>
              <a:t>, являвшиеся культурными и образовательными центрами. В монастырях создавались летописи и другие тексты нравственного и религиозного содержания, использовавшиеся в обучении, сохранялись и переписывались рукописные книги, формировались библиотеки, т. е. приумножалась книжная культура.</a:t>
            </a:r>
          </a:p>
        </p:txBody>
      </p:sp>
      <p:pic>
        <p:nvPicPr>
          <p:cNvPr id="21505" name="Picture 1" descr="F:\мои документы\ДОКУМЕНТЫ\ДГТУ\ФиИОПиО\school.jpg"/>
          <p:cNvPicPr>
            <a:picLocks noChangeAspect="1" noChangeArrowheads="1"/>
          </p:cNvPicPr>
          <p:nvPr/>
        </p:nvPicPr>
        <p:blipFill>
          <a:blip r:embed="rId3" cstate="print"/>
          <a:srcRect t="9918" b="4788"/>
          <a:stretch>
            <a:fillRect/>
          </a:stretch>
        </p:blipFill>
        <p:spPr bwMode="auto">
          <a:xfrm>
            <a:off x="467544" y="3429000"/>
            <a:ext cx="4968552" cy="30028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012160" y="3717032"/>
            <a:ext cx="2376264" cy="22467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Надо отметить, что к книге на Руси относились как к величайшей ценности – бережно и с уважением.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Учебные заведения различных типов в Киевской Руси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196752"/>
            <a:ext cx="4392488" cy="53245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На начальной ступени преобладали внешкольные формы образования в рамках семейного воспитания, которое чаще всего осуществляли «мастера грамоты». Основным их ремеслом было обучение чтению, письму и счету. Кроме того, дети ремесленников, земледельцев, посадских людей в семье получали навыки сельскохозяйственного труда и выполнения различной домашней работы. Сохранилось и ремесленное ученичество, но, помимо ремесла, некоторые мастера обучали подростков чтению, письму и церковному пению.</a:t>
            </a:r>
            <a:endParaRPr lang="ru-RU" sz="2000" dirty="0"/>
          </a:p>
        </p:txBody>
      </p:sp>
      <p:pic>
        <p:nvPicPr>
          <p:cNvPr id="19457" name="Picture 1" descr="F:\мои документы\ДОКУМЕНТЫ\ДГТУ\ФиИОПиО\gramota.jpg"/>
          <p:cNvPicPr>
            <a:picLocks noChangeAspect="1" noChangeArrowheads="1"/>
          </p:cNvPicPr>
          <p:nvPr/>
        </p:nvPicPr>
        <p:blipFill>
          <a:blip r:embed="rId3" cstate="print"/>
          <a:srcRect l="5166"/>
          <a:stretch>
            <a:fillRect/>
          </a:stretch>
        </p:blipFill>
        <p:spPr bwMode="auto">
          <a:xfrm>
            <a:off x="4932040" y="1340768"/>
            <a:ext cx="3888431" cy="4192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Частное обучение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68760"/>
            <a:ext cx="8280920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 smtClean="0"/>
              <a:t>Начальное образование давали специальные частные платные училища, иногда дети обучались прямо на дому у «мастера грамоты». Кроме того, начальный уровень образования предполагался в церковных и монастырских школах, основной целью обучения в которых была подготовка детей к самостоятельной работе с книгами Священного Писания и церковным служебником.</a:t>
            </a:r>
          </a:p>
        </p:txBody>
      </p:sp>
      <p:pic>
        <p:nvPicPr>
          <p:cNvPr id="17409" name="Picture 1" descr="F:\мои документы\ДОКУМЕНТЫ\ДГТУ\ФиИОПиО\kak_ychili_na_rusi.jpg"/>
          <p:cNvPicPr>
            <a:picLocks noChangeAspect="1" noChangeArrowheads="1"/>
          </p:cNvPicPr>
          <p:nvPr/>
        </p:nvPicPr>
        <p:blipFill>
          <a:blip r:embed="rId3" cstate="print"/>
          <a:srcRect t="12667" b="7067"/>
          <a:stretch>
            <a:fillRect/>
          </a:stretch>
        </p:blipFill>
        <p:spPr bwMode="auto">
          <a:xfrm>
            <a:off x="3635896" y="3284984"/>
            <a:ext cx="5050465" cy="2736304"/>
          </a:xfrm>
          <a:prstGeom prst="rect">
            <a:avLst/>
          </a:prstGeom>
          <a:noFill/>
        </p:spPr>
      </p:pic>
      <p:pic>
        <p:nvPicPr>
          <p:cNvPr id="17410" name="Picture 2" descr="F:\мои документы\ДОКУМЕНТЫ\ДГТУ\ФиИОПиО\0003-005-Kogda-pojavilis-pervye-shkoly.jpg"/>
          <p:cNvPicPr>
            <a:picLocks noChangeAspect="1" noChangeArrowheads="1"/>
          </p:cNvPicPr>
          <p:nvPr/>
        </p:nvPicPr>
        <p:blipFill>
          <a:blip r:embed="rId4" cstate="print"/>
          <a:srcRect l="1186" t="12064" b="10053"/>
          <a:stretch>
            <a:fillRect/>
          </a:stretch>
        </p:blipFill>
        <p:spPr bwMode="auto">
          <a:xfrm>
            <a:off x="323528" y="3861048"/>
            <a:ext cx="460851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«Учение книжное»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196752"/>
            <a:ext cx="8280920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Вторая ступень обучения получила в Киевской Руси название </a:t>
            </a:r>
            <a:r>
              <a:rPr lang="ru-RU" sz="2000" i="1" dirty="0" smtClean="0"/>
              <a:t>«учение книжное»</a:t>
            </a:r>
            <a:r>
              <a:rPr lang="ru-RU" sz="2000" dirty="0" smtClean="0"/>
              <a:t>. С XI по XIII в. центры «учения книжного» возникают по всей Руси. Подобные учебные заведения создавались при княжеских дворах, монастырях, церквях для образования княжичей и детей знати. В основе содержания «учения книжного» лежал тривиум (грамматика, риторика, диалектика), так же включалось овладение элементарной арифметической культурой.</a:t>
            </a:r>
            <a:endParaRPr lang="ru-RU" sz="2000" dirty="0"/>
          </a:p>
        </p:txBody>
      </p:sp>
      <p:pic>
        <p:nvPicPr>
          <p:cNvPr id="15361" name="Picture 1" descr="F:\мои документы\ДОКУМЕНТЫ\ДГТУ\ФиИОПиО\7036bc215e1fca853d771168cd3.jpg"/>
          <p:cNvPicPr>
            <a:picLocks noChangeAspect="1" noChangeArrowheads="1"/>
          </p:cNvPicPr>
          <p:nvPr/>
        </p:nvPicPr>
        <p:blipFill>
          <a:blip r:embed="rId3" cstate="print"/>
          <a:srcRect b="3854"/>
          <a:stretch>
            <a:fillRect/>
          </a:stretch>
        </p:blipFill>
        <p:spPr bwMode="auto">
          <a:xfrm>
            <a:off x="2987824" y="3501008"/>
            <a:ext cx="4392488" cy="3107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147</TotalTime>
  <Words>2042</Words>
  <Application>Microsoft Office PowerPoint</Application>
  <PresentationFormat>Экран (4:3)</PresentationFormat>
  <Paragraphs>58</Paragraphs>
  <Slides>13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Система воспитания и образования в Киевской Руси</vt:lpstr>
      <vt:lpstr>Образование и воспитание в Русском государстве</vt:lpstr>
      <vt:lpstr>Первые школы</vt:lpstr>
      <vt:lpstr>Ярослав Мудрый</vt:lpstr>
      <vt:lpstr>Распространение  грамотности</vt:lpstr>
      <vt:lpstr>Монастыри</vt:lpstr>
      <vt:lpstr>Учебные заведения различных типов в Киевской Руси</vt:lpstr>
      <vt:lpstr>Частное обучение</vt:lpstr>
      <vt:lpstr>«Учение книжное»</vt:lpstr>
      <vt:lpstr>Памятниках литературы и письменности</vt:lpstr>
      <vt:lpstr>Сборники</vt:lpstr>
      <vt:lpstr>Упадок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воспитания и образования в Киевской Руси</dc:title>
  <dc:creator>Саша</dc:creator>
  <cp:lastModifiedBy>ASUS</cp:lastModifiedBy>
  <cp:revision>21</cp:revision>
  <dcterms:created xsi:type="dcterms:W3CDTF">2014-09-03T17:22:04Z</dcterms:created>
  <dcterms:modified xsi:type="dcterms:W3CDTF">2016-01-04T10:51:34Z</dcterms:modified>
</cp:coreProperties>
</file>