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2" r:id="rId7"/>
    <p:sldId id="265" r:id="rId8"/>
    <p:sldId id="263" r:id="rId9"/>
    <p:sldId id="266" r:id="rId10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9" d="100"/>
          <a:sy n="69" d="100"/>
        </p:scale>
        <p:origin x="-756" y="-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4242851"/>
            <a:ext cx="8968084" cy="275942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716" y="4243845"/>
            <a:ext cx="3077108" cy="27694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0" y="2590078"/>
            <a:ext cx="8968085" cy="1660332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9111715" y="2590078"/>
            <a:ext cx="3077109" cy="166033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0322" y="2733709"/>
            <a:ext cx="8144134" cy="1373070"/>
          </a:xfrm>
        </p:spPr>
        <p:txBody>
          <a:bodyPr anchor="b">
            <a:noAutofit/>
          </a:bodyPr>
          <a:lstStyle>
            <a:lvl1pPr algn="r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0322" y="4394039"/>
            <a:ext cx="8144134" cy="1117687"/>
          </a:xfrm>
        </p:spPr>
        <p:txBody>
          <a:bodyPr>
            <a:normAutofit/>
          </a:bodyPr>
          <a:lstStyle>
            <a:lvl1pPr marL="0" indent="0" algn="r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2E03F0-7542-4471-97C1-ED98582EC098}" type="datetimeFigureOut">
              <a:rPr lang="ru-RU" smtClean="0"/>
              <a:t>09.01.2016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255346" y="2750337"/>
            <a:ext cx="1171888" cy="1356442"/>
          </a:xfrm>
        </p:spPr>
        <p:txBody>
          <a:bodyPr/>
          <a:lstStyle/>
          <a:p>
            <a:fld id="{74F207D9-BF67-40D0-8927-9CB4462B959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680193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4711616"/>
            <a:ext cx="9613859" cy="453051"/>
          </a:xfrm>
        </p:spPr>
        <p:txBody>
          <a:bodyPr anchor="b">
            <a:normAutofit/>
          </a:bodyPr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0322" y="609597"/>
            <a:ext cx="9613859" cy="3589575"/>
          </a:xfrm>
          <a:noFill/>
          <a:ln>
            <a:noFill/>
          </a:ln>
          <a:effectLst>
            <a:outerShdw blurRad="76200" dist="63500" dir="5040000" algn="tl" rotWithShape="0">
              <a:srgbClr val="000000">
                <a:alpha val="41000"/>
              </a:srgb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19" y="5169583"/>
            <a:ext cx="9613862" cy="62297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2E03F0-7542-4471-97C1-ED98582EC098}" type="datetimeFigureOut">
              <a:rPr lang="ru-RU" smtClean="0"/>
              <a:t>09.01.2016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11309"/>
            <a:ext cx="1154151" cy="1090789"/>
          </a:xfrm>
        </p:spPr>
        <p:txBody>
          <a:bodyPr/>
          <a:lstStyle/>
          <a:p>
            <a:fld id="{74F207D9-BF67-40D0-8927-9CB4462B959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312397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609597"/>
            <a:ext cx="9613858" cy="3592750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4711615"/>
            <a:ext cx="9613859" cy="1090789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2E03F0-7542-4471-97C1-ED98582EC098}" type="datetimeFigureOut">
              <a:rPr lang="ru-RU" smtClean="0"/>
              <a:t>09.01.2016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11615"/>
            <a:ext cx="1154151" cy="1090789"/>
          </a:xfrm>
        </p:spPr>
        <p:txBody>
          <a:bodyPr/>
          <a:lstStyle/>
          <a:p>
            <a:fld id="{74F207D9-BF67-40D0-8927-9CB4462B959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1653632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13" name="Picture 12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Rectangle 14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7856" y="609598"/>
            <a:ext cx="8718877" cy="3036061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402288" y="3653379"/>
            <a:ext cx="8156579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4711615"/>
            <a:ext cx="9613859" cy="1090789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2E03F0-7542-4471-97C1-ED98582EC098}" type="datetimeFigureOut">
              <a:rPr lang="ru-RU" smtClean="0"/>
              <a:t>09.01.2016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09925"/>
            <a:ext cx="1154151" cy="1090789"/>
          </a:xfrm>
        </p:spPr>
        <p:txBody>
          <a:bodyPr/>
          <a:lstStyle/>
          <a:p>
            <a:fld id="{74F207D9-BF67-40D0-8927-9CB4462B9595}" type="slidenum">
              <a:rPr lang="ru-RU" smtClean="0"/>
              <a:t>‹#›</a:t>
            </a:fld>
            <a:endParaRPr lang="ru-RU"/>
          </a:p>
        </p:txBody>
      </p:sp>
      <p:sp>
        <p:nvSpPr>
          <p:cNvPr id="16" name="TextBox 15"/>
          <p:cNvSpPr txBox="1"/>
          <p:nvPr/>
        </p:nvSpPr>
        <p:spPr>
          <a:xfrm>
            <a:off x="583572" y="74811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72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9662809" y="303352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72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19411320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10" name="Picture 9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2" name="Rectangle 11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19" y="4711615"/>
            <a:ext cx="9613862" cy="58853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0" y="5300149"/>
            <a:ext cx="9613862" cy="502255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2E03F0-7542-4471-97C1-ED98582EC098}" type="datetimeFigureOut">
              <a:rPr lang="ru-RU" smtClean="0"/>
              <a:t>09.01.2016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09925"/>
            <a:ext cx="1154151" cy="1090789"/>
          </a:xfrm>
        </p:spPr>
        <p:txBody>
          <a:bodyPr/>
          <a:lstStyle/>
          <a:p>
            <a:fld id="{74F207D9-BF67-40D0-8927-9CB4462B959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7676786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4" name="Picture 13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6" name="Rectangle 15"/>
          <p:cNvSpPr/>
          <p:nvPr/>
        </p:nvSpPr>
        <p:spPr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" name="Rectangle 16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669222" y="753228"/>
            <a:ext cx="9624960" cy="108093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60946" y="2336873"/>
            <a:ext cx="3070034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0322" y="3022673"/>
            <a:ext cx="3049702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56025" y="2336873"/>
            <a:ext cx="306324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3945470" y="3022673"/>
            <a:ext cx="3063240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224156" y="2336873"/>
            <a:ext cx="30700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224156" y="3022673"/>
            <a:ext cx="3070025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2E03F0-7542-4471-97C1-ED98582EC098}" type="datetimeFigureOut">
              <a:rPr lang="ru-RU" smtClean="0"/>
              <a:t>09.01.2016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F207D9-BF67-40D0-8927-9CB4462B959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3840695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6" name="Picture 15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" name="Rectangle 17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680322" y="753228"/>
            <a:ext cx="9613860" cy="108093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80318" y="4297503"/>
            <a:ext cx="304970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0318" y="2336873"/>
            <a:ext cx="3049705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80318" y="4873765"/>
            <a:ext cx="3049705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45471" y="4297503"/>
            <a:ext cx="306324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945470" y="2336873"/>
            <a:ext cx="3063240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3944117" y="4873764"/>
            <a:ext cx="3067297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230678" y="4297503"/>
            <a:ext cx="306350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230677" y="2336873"/>
            <a:ext cx="3063505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230553" y="4873762"/>
            <a:ext cx="3067563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2E03F0-7542-4471-97C1-ED98582EC098}" type="datetimeFigureOut">
              <a:rPr lang="ru-RU" smtClean="0"/>
              <a:t>09.01.2016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F207D9-BF67-40D0-8927-9CB4462B959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403088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r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2E03F0-7542-4471-97C1-ED98582EC098}" type="datetimeFigureOut">
              <a:rPr lang="ru-RU" smtClean="0"/>
              <a:t>09.01.2016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F207D9-BF67-40D0-8927-9CB4462B959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4982356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 rot="5400000">
            <a:off x="8116207" y="1869395"/>
            <a:ext cx="5106988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 rot="5400000">
            <a:off x="9868202" y="5372403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129231" y="609597"/>
            <a:ext cx="1073802" cy="435376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0322" y="609597"/>
            <a:ext cx="8870004" cy="532658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07126" y="5936187"/>
            <a:ext cx="2743200" cy="365125"/>
          </a:xfrm>
        </p:spPr>
        <p:txBody>
          <a:bodyPr/>
          <a:lstStyle/>
          <a:p>
            <a:fld id="{9D2E03F0-7542-4471-97C1-ED98582EC098}" type="datetimeFigureOut">
              <a:rPr lang="ru-RU" smtClean="0"/>
              <a:t>09.01.2016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0321" y="5936188"/>
            <a:ext cx="6126805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097550" y="5398633"/>
            <a:ext cx="1154151" cy="1090789"/>
          </a:xfrm>
        </p:spPr>
        <p:txBody>
          <a:bodyPr anchor="t"/>
          <a:lstStyle>
            <a:lvl1pPr algn="ctr">
              <a:defRPr/>
            </a:lvl1pPr>
          </a:lstStyle>
          <a:p>
            <a:fld id="{74F207D9-BF67-40D0-8927-9CB4462B959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287772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6" name="Picture 15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" name="Rectangle 17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2E03F0-7542-4471-97C1-ED98582EC098}" type="datetimeFigureOut">
              <a:rPr lang="ru-RU" smtClean="0"/>
              <a:t>09.01.2016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F207D9-BF67-40D0-8927-9CB4462B959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731012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4086907"/>
            <a:ext cx="10437812" cy="321164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4" y="4087901"/>
            <a:ext cx="1602997" cy="14427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-2" y="2726267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0585825" y="2726267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2869895"/>
            <a:ext cx="9613860" cy="1090788"/>
          </a:xfrm>
        </p:spPr>
        <p:txBody>
          <a:bodyPr anchor="ctr">
            <a:normAutofit/>
          </a:bodyPr>
          <a:lstStyle>
            <a:lvl1pPr algn="r"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0322" y="4232171"/>
            <a:ext cx="9613860" cy="1704017"/>
          </a:xfrm>
        </p:spPr>
        <p:txBody>
          <a:bodyPr>
            <a:normAutofit/>
          </a:bodyPr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2E03F0-7542-4471-97C1-ED98582EC098}" type="datetimeFigureOut">
              <a:rPr lang="ru-RU" smtClean="0"/>
              <a:t>09.01.2016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729455" y="2869895"/>
            <a:ext cx="1154151" cy="1090789"/>
          </a:xfrm>
        </p:spPr>
        <p:txBody>
          <a:bodyPr/>
          <a:lstStyle/>
          <a:p>
            <a:fld id="{74F207D9-BF67-40D0-8927-9CB4462B959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163408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0320" y="2336873"/>
            <a:ext cx="4698358" cy="359931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594123" y="2336873"/>
            <a:ext cx="4700058" cy="359931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2E03F0-7542-4471-97C1-ED98582EC098}" type="datetimeFigureOut">
              <a:rPr lang="ru-RU" smtClean="0"/>
              <a:t>09.01.2016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F207D9-BF67-40D0-8927-9CB4462B959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541403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1" name="Picture 10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3" name="Rectangle 12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19" y="753229"/>
            <a:ext cx="9613863" cy="108093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06350" y="2336873"/>
            <a:ext cx="4472327" cy="69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0322" y="3030008"/>
            <a:ext cx="4698355" cy="290617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820154" y="2336873"/>
            <a:ext cx="4474028" cy="69207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594123" y="3030008"/>
            <a:ext cx="4700059" cy="290617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2E03F0-7542-4471-97C1-ED98582EC098}" type="datetimeFigureOut">
              <a:rPr lang="ru-RU" smtClean="0"/>
              <a:t>09.01.2016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F207D9-BF67-40D0-8927-9CB4462B959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542129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7" name="Picture 6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2E03F0-7542-4471-97C1-ED98582EC098}" type="datetimeFigureOut">
              <a:rPr lang="ru-RU" smtClean="0"/>
              <a:t>09.01.2016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F207D9-BF67-40D0-8927-9CB4462B959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110720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D-ShadowShort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2E03F0-7542-4471-97C1-ED98582EC098}" type="datetimeFigureOut">
              <a:rPr lang="ru-RU" smtClean="0"/>
              <a:t>09.01.2016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F207D9-BF67-40D0-8927-9CB4462B959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314581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1" y="753227"/>
            <a:ext cx="9613859" cy="1080940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85846" y="2336873"/>
            <a:ext cx="5608336" cy="359931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2336872"/>
            <a:ext cx="3790078" cy="3599317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2E03F0-7542-4471-97C1-ED98582EC098}" type="datetimeFigureOut">
              <a:rPr lang="ru-RU" smtClean="0"/>
              <a:t>09.01.2016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F207D9-BF67-40D0-8927-9CB4462B959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143632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3" y="753228"/>
            <a:ext cx="9613857" cy="1080938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868333" y="2336874"/>
            <a:ext cx="5425849" cy="3599312"/>
          </a:xfrm>
          <a:noFill/>
          <a:ln>
            <a:noFill/>
          </a:ln>
          <a:effectLst>
            <a:outerShdw blurRad="76200" dist="63500" dir="5040000" algn="tl" rotWithShape="0">
              <a:srgbClr val="000000">
                <a:alpha val="41000"/>
              </a:srgb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3" y="2336873"/>
            <a:ext cx="3876256" cy="3599315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2E03F0-7542-4471-97C1-ED98582EC098}" type="datetimeFigureOut">
              <a:rPr lang="ru-RU" smtClean="0"/>
              <a:t>09.01.2016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F207D9-BF67-40D0-8927-9CB4462B959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082245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ashOverlay-FullResolve.png"/>
          <p:cNvPicPr>
            <a:picLocks noChangeAspect="1"/>
          </p:cNvPicPr>
          <p:nvPr/>
        </p:nvPicPr>
        <p:blipFill>
          <a:blip r:embed="rId19">
            <a:alphaModFix am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0321" y="753228"/>
            <a:ext cx="9613861" cy="10809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0321" y="2336873"/>
            <a:ext cx="9613861" cy="35993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550981" y="5936187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2E03F0-7542-4471-97C1-ED98582EC098}" type="datetimeFigureOut">
              <a:rPr lang="ru-RU" smtClean="0"/>
              <a:t>09.01.2016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0321" y="5936188"/>
            <a:ext cx="687066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729455" y="753227"/>
            <a:ext cx="1154151" cy="109078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F207D9-BF67-40D0-8927-9CB4462B959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75956689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2733709"/>
            <a:ext cx="9056914" cy="1373070"/>
          </a:xfrm>
        </p:spPr>
        <p:txBody>
          <a:bodyPr/>
          <a:lstStyle/>
          <a:p>
            <a:pPr algn="ctr"/>
            <a:r>
              <a:rPr lang="ru-RU" sz="4000" dirty="0" smtClean="0"/>
              <a:t>Развитие философского образования под влиянием </a:t>
            </a:r>
            <a:r>
              <a:rPr lang="ru-RU" sz="4000" dirty="0" smtClean="0"/>
              <a:t>идей </a:t>
            </a:r>
            <a:r>
              <a:rPr lang="ru-RU" sz="4000" dirty="0" smtClean="0"/>
              <a:t>Соловьёва</a:t>
            </a:r>
            <a:endParaRPr lang="ru-RU" sz="40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 </a:t>
            </a:r>
            <a:endParaRPr lang="ru-RU" dirty="0"/>
          </a:p>
          <a:p>
            <a:r>
              <a:rPr lang="ru-RU" sz="2400" dirty="0" smtClean="0"/>
              <a:t>Базалий Р.В. –доцент кафедры </a:t>
            </a:r>
            <a:r>
              <a:rPr lang="ru-RU" sz="2400" dirty="0" err="1" smtClean="0"/>
              <a:t>ТиМПО</a:t>
            </a:r>
            <a:r>
              <a:rPr lang="ru-RU" sz="2400" dirty="0" smtClean="0"/>
              <a:t>, </a:t>
            </a:r>
            <a:r>
              <a:rPr lang="ru-RU" sz="2400" dirty="0" err="1" smtClean="0"/>
              <a:t>канд.пед.наук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8745705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Владимир Сергеевич Соловьев (1853—1900)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0321" y="2037806"/>
            <a:ext cx="9613861" cy="4441371"/>
          </a:xfrm>
        </p:spPr>
        <p:txBody>
          <a:bodyPr>
            <a:normAutofit/>
          </a:bodyPr>
          <a:lstStyle/>
          <a:p>
            <a:r>
              <a:rPr lang="ru-RU" sz="2800" dirty="0"/>
              <a:t>К</a:t>
            </a:r>
            <a:r>
              <a:rPr lang="ru-RU" sz="2800" dirty="0" smtClean="0"/>
              <a:t>рупнейший </a:t>
            </a:r>
            <a:r>
              <a:rPr lang="ru-RU" sz="2800" dirty="0"/>
              <a:t>отечественный идеалистический философ XIX века. Выдающееся значение В.С. Соловьева в истории мировой философии состоит еще и в том, что он, на основе синтеза русских традиций, западной философии и христианских идей, создал оригинальную систему философского знания. И не случайно, что многие современные исследователи считают, что И. Кант, Г.В.Ф. Гегель и В.С. Соловьев — это крупнейшие фигуры в мировой философии XVIII—XIX вв.</a:t>
            </a:r>
          </a:p>
        </p:txBody>
      </p:sp>
    </p:spTree>
    <p:extLst>
      <p:ext uri="{BB962C8B-B14F-4D97-AF65-F5344CB8AC3E}">
        <p14:creationId xmlns:p14="http://schemas.microsoft.com/office/powerpoint/2010/main" val="25829948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Эволюция философских взглядов Соловьева включает три основных периода.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0321" y="2142310"/>
            <a:ext cx="9900593" cy="4406536"/>
          </a:xfrm>
        </p:spPr>
        <p:txBody>
          <a:bodyPr>
            <a:normAutofit fontScale="92500"/>
          </a:bodyPr>
          <a:lstStyle/>
          <a:p>
            <a:r>
              <a:rPr lang="ru-RU" dirty="0"/>
              <a:t>Первый период — начало 80-х гг. — посвящен исследованиям в области теософии, основными работами являются “Чтения о Богочеловечестве” (1877 — 1881), “Религиозные основы жизни”(1882 — 1884). </a:t>
            </a:r>
            <a:endParaRPr lang="ru-RU" dirty="0" smtClean="0"/>
          </a:p>
          <a:p>
            <a:r>
              <a:rPr lang="ru-RU" dirty="0" smtClean="0"/>
              <a:t>Во </a:t>
            </a:r>
            <a:r>
              <a:rPr lang="ru-RU" dirty="0"/>
              <a:t>втором периоде (примерно до 1890 г.) Соловьев исследует проблему теократии, создания справедливого государства, которое осуществит христианские идеи в общественной жизни (“История и будущность теократии” (1885 — 1887), “Россия и Вселенская церковь” (1889). </a:t>
            </a:r>
            <a:endParaRPr lang="ru-RU" dirty="0" smtClean="0"/>
          </a:p>
          <a:p>
            <a:r>
              <a:rPr lang="ru-RU" dirty="0" smtClean="0"/>
              <a:t>Третий </a:t>
            </a:r>
            <a:r>
              <a:rPr lang="ru-RU" dirty="0"/>
              <a:t>период — исследование проблем теургии, связанных с мистическим искусством, которое, руководствуясь божественной истиной, творит новую жизнь. Основные работы периода — “Смысл любви” (1892 — 1894), “Оправдание добра” (1895). </a:t>
            </a:r>
            <a:endParaRPr lang="ru-RU" dirty="0" smtClean="0"/>
          </a:p>
          <a:p>
            <a:r>
              <a:rPr lang="ru-RU" dirty="0"/>
              <a:t>Необходимо отметить, что на протяжении всего творчества Соловьева одно из центральных мест для него всегда занимала проблема Софии.</a:t>
            </a:r>
            <a:endParaRPr lang="ru-RU" dirty="0" smtClean="0"/>
          </a:p>
        </p:txBody>
      </p:sp>
    </p:spTree>
    <p:extLst>
      <p:ext uri="{BB962C8B-B14F-4D97-AF65-F5344CB8AC3E}">
        <p14:creationId xmlns:p14="http://schemas.microsoft.com/office/powerpoint/2010/main" val="21760906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Философская система Соловьева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0321" y="2098766"/>
            <a:ext cx="9613861" cy="4589417"/>
          </a:xfrm>
        </p:spPr>
        <p:txBody>
          <a:bodyPr>
            <a:normAutofit fontScale="77500" lnSpcReduction="20000"/>
          </a:bodyPr>
          <a:lstStyle/>
          <a:p>
            <a:r>
              <a:rPr lang="ru-RU" sz="2800" dirty="0"/>
              <a:t>Философская система Соловьева одна из первых в России рассматривает всю действительность как целое, исходя из принципа единства мира, основанного на признании Бога как абсолютного </a:t>
            </a:r>
            <a:r>
              <a:rPr lang="ru-RU" sz="2800" dirty="0" smtClean="0"/>
              <a:t>сверх природного </a:t>
            </a:r>
            <a:r>
              <a:rPr lang="ru-RU" sz="2800" dirty="0"/>
              <a:t>идеального начала.</a:t>
            </a:r>
          </a:p>
          <a:p>
            <a:r>
              <a:rPr lang="ru-RU" sz="2800" dirty="0"/>
              <a:t>В своей </a:t>
            </a:r>
            <a:r>
              <a:rPr lang="ru-RU" sz="2800" dirty="0" smtClean="0"/>
              <a:t>философии</a:t>
            </a:r>
            <a:r>
              <a:rPr lang="ru-RU" sz="2800" dirty="0"/>
              <a:t> Соловьев руководствуется “органическим” мышлением, которое может быть названо методом идеалистической диалектики.</a:t>
            </a:r>
          </a:p>
          <a:p>
            <a:r>
              <a:rPr lang="ru-RU" sz="2800" dirty="0"/>
              <a:t>По Соловьеву, в результате синтеза науки, философии и религии знание приобретает объективное значение, и Бог придает миру характер завершенной системы, поэтому познание реальности приводит к христианскому мировоззрению, основанному на учении о богочеловечестве, о воплощенных во Христе божестве и человеке. Он считает, что наиболее полноценной философией является мистическая. Согласно натурфилософии Соловьева, многообразие в природе повторяет изначальное многообразие в сфере идей, по образу которых Бог творит материальный мир, природу.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039730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Принцип Софии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0321" y="2081348"/>
            <a:ext cx="9613861" cy="4711337"/>
          </a:xfrm>
        </p:spPr>
        <p:txBody>
          <a:bodyPr>
            <a:normAutofit lnSpcReduction="10000"/>
          </a:bodyPr>
          <a:lstStyle/>
          <a:p>
            <a:r>
              <a:rPr lang="ru-RU" dirty="0"/>
              <a:t>П</a:t>
            </a:r>
            <a:r>
              <a:rPr lang="ru-RU" dirty="0" smtClean="0"/>
              <a:t>ринцип </a:t>
            </a:r>
            <a:r>
              <a:rPr lang="ru-RU" dirty="0"/>
              <a:t>Софии занимает в философии В. Соловьева важное место и имеет несколько толкований. “София есть... материя Божества, проникнутая началом божественного единства”, одна из сторон цельного всеединства, другой из которых является Логос. Это и вечная, совершенная Женственность, духовное существо, получающее свою форму от Бога, процесс реализации которой и представляет собой мировой исторический процесс. София — это и душа мира как центр воплощения божественной идеи мира.</a:t>
            </a:r>
          </a:p>
          <a:p>
            <a:r>
              <a:rPr lang="ru-RU" dirty="0"/>
              <a:t>В своей космологии Соловьев подчеркивает и важное значение материи. Это первый субстрат, принадлежность сущего. Философ развивает динамическую теорию атома: “Атомы суть действующие, или активные, силы, и все существующее есть произведение их взаимодействия”.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300891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792480" y="165469"/>
            <a:ext cx="10232571" cy="65556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/>
              <a:t>По мнению русского философа, человек — это "духовный центр мироздания". В человеке Мировая Душа "впервые </a:t>
            </a:r>
            <a:r>
              <a:rPr lang="ru-RU" sz="2000" dirty="0" err="1" smtClean="0"/>
              <a:t>внутренно</a:t>
            </a:r>
            <a:r>
              <a:rPr lang="ru-RU" sz="2000" dirty="0" smtClean="0"/>
              <a:t> соединяется с Божественным Логосом в сознании — как чистой форме Всеединства", а "природа перерастает саму себя и переходит (в сознании) в область бытия абсолютного". Заметно, как Соловьев акцентирует внимание на сознании, которое представляет собой центр человека вообще. А сущность человека — </a:t>
            </a:r>
            <a:r>
              <a:rPr lang="ru-RU" sz="2000" dirty="0" err="1" smtClean="0"/>
              <a:t>Боговоплощение</a:t>
            </a:r>
            <a:r>
              <a:rPr lang="ru-RU" sz="2000" dirty="0" smtClean="0"/>
              <a:t>.</a:t>
            </a:r>
          </a:p>
          <a:p>
            <a:endParaRPr lang="ru-RU" sz="2000" dirty="0" smtClean="0"/>
          </a:p>
          <a:p>
            <a:pPr algn="ctr"/>
            <a:r>
              <a:rPr lang="ru-RU" sz="2000" dirty="0" smtClean="0"/>
              <a:t>Но важно понять, что процесс </a:t>
            </a:r>
            <a:r>
              <a:rPr lang="ru-RU" sz="2000" dirty="0" err="1" smtClean="0"/>
              <a:t>Боговоплощения</a:t>
            </a:r>
            <a:r>
              <a:rPr lang="ru-RU" sz="2000" dirty="0" smtClean="0"/>
              <a:t> истинно возможен только при двух условиях:</a:t>
            </a:r>
          </a:p>
          <a:p>
            <a:r>
              <a:rPr lang="ru-RU" sz="2000" dirty="0" smtClean="0"/>
              <a:t>Первое из них — Любовь, как всеобщая сила или, как говорил Соловьев, "магическая любовь". Именно Любовь "производит или освобождает духовно-телесные токи, которые постепенно овладевают материальной средой, одухотворяют ее и воплощают в ней те или иные образы Всеединства". </a:t>
            </a:r>
          </a:p>
          <a:p>
            <a:r>
              <a:rPr lang="ru-RU" sz="2000" dirty="0" smtClean="0"/>
              <a:t>Второе условие — объединение всего человечества в Любви, ибо "единичный человек может достигнуть этого лишь сообща и вместе со всеми".</a:t>
            </a:r>
          </a:p>
          <a:p>
            <a:endParaRPr lang="ru-RU" sz="2000" dirty="0" smtClean="0"/>
          </a:p>
          <a:p>
            <a:r>
              <a:rPr lang="ru-RU" sz="2000" dirty="0" smtClean="0"/>
              <a:t>Так в философии Соловьева возникает идея необходимости единства всего человечества, которую он постоянно проводил в своих работах. Именно поэтому, Соловьев резко выступал против каких-либо различий между нациями и народами, утверждая, что "идея нации есть не то, что она сама думает о себе во времени, но то, что Бог думает о ней в вечности" </a:t>
            </a:r>
          </a:p>
        </p:txBody>
      </p:sp>
    </p:spTree>
    <p:extLst>
      <p:ext uri="{BB962C8B-B14F-4D97-AF65-F5344CB8AC3E}">
        <p14:creationId xmlns:p14="http://schemas.microsoft.com/office/powerpoint/2010/main" val="30719933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Три силы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0321" y="2055223"/>
            <a:ext cx="9613861" cy="4702628"/>
          </a:xfrm>
        </p:spPr>
        <p:txBody>
          <a:bodyPr>
            <a:normAutofit fontScale="92500" lnSpcReduction="10000"/>
          </a:bodyPr>
          <a:lstStyle/>
          <a:p>
            <a:r>
              <a:rPr lang="ru-RU" dirty="0"/>
              <a:t>Соловьев говорит о трех силах, определяющих судьбы человеческой цивилизации. Это Запад, Восток и славянский мир с Россией во главе. Первые два уже исчерпали себя, Россия призвана дать миру жизнь и обновление. Божественная сила, дающая развитию человечества его безусловное содержание, проявляется через тот народ, который может дать целостность человечеству, соединить его с вечным божественным началом. Этот народ должен быть свободен от всякой односторонности, привязанности к узким интересам, даже равнодушен к жизни с ее стремлением утвердиться в частной низшей сфере деятельности, но должен быть преисполнен веры в положительную действительность высшего мира. Этим свойством, по Соловьеву, обладают славянские народы, и особенно русский народ. Внешнее богатство, комфортность жизни, порядок не имеют никакого значения, великое историческое призвание России — призвание религиозное в высшем смысле этого слова, готовность скорее отказаться от патриотизма, чем от совести.</a:t>
            </a:r>
          </a:p>
        </p:txBody>
      </p:sp>
    </p:spTree>
    <p:extLst>
      <p:ext uri="{BB962C8B-B14F-4D97-AF65-F5344CB8AC3E}">
        <p14:creationId xmlns:p14="http://schemas.microsoft.com/office/powerpoint/2010/main" val="204469160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Вывод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0321" y="2011680"/>
            <a:ext cx="9613861" cy="4746171"/>
          </a:xfrm>
        </p:spPr>
        <p:txBody>
          <a:bodyPr>
            <a:normAutofit fontScale="92500" lnSpcReduction="20000"/>
          </a:bodyPr>
          <a:lstStyle/>
          <a:p>
            <a:r>
              <a:rPr lang="ru-RU" dirty="0"/>
              <a:t>В целом, философия В.С. Соловьева — это интереснейшее явление в истории мировой философской мысли, явление, еще до конца не познанное и даже таинственное. Философская система Соловьева оказала огромное влияние на последующее развитие русской религиозно-философской мысли, стала источником творческой активности для многих русских и зарубежных мыслителей — Н.А. Бердяева, братьев С.Н. и Е.Н. Трубецких, Л.П. </a:t>
            </a:r>
            <a:r>
              <a:rPr lang="ru-RU" dirty="0" err="1"/>
              <a:t>Карсавина</a:t>
            </a:r>
            <a:r>
              <a:rPr lang="ru-RU" dirty="0"/>
              <a:t>, С.Н. Булгакова, П.И. Флоренского и др. </a:t>
            </a:r>
            <a:endParaRPr lang="ru-RU" dirty="0" smtClean="0"/>
          </a:p>
          <a:p>
            <a:r>
              <a:rPr lang="ru-RU" dirty="0" smtClean="0"/>
              <a:t>На </a:t>
            </a:r>
            <a:r>
              <a:rPr lang="ru-RU" dirty="0"/>
              <a:t>основе философских разработок Соловьева возникли целые философские направления — "философия всеединства", "</a:t>
            </a:r>
            <a:r>
              <a:rPr lang="ru-RU" dirty="0" err="1"/>
              <a:t>софиология</a:t>
            </a:r>
            <a:r>
              <a:rPr lang="ru-RU" dirty="0"/>
              <a:t>". Серьезное влияние он оказал и на развитие литературного процесса, в частности на русский символизм, особенно на поэзию А. Блока и А. Белого. По мнению исследователей (в частности, П.П. Гайденко) именно Соловьеву русский "серебряный век" обязан "той мистико-гностической прививкой, которая во многом определила атмосферу духовной жизни первых десятилетий XX в. в России".</a:t>
            </a:r>
          </a:p>
        </p:txBody>
      </p:sp>
    </p:spTree>
    <p:extLst>
      <p:ext uri="{BB962C8B-B14F-4D97-AF65-F5344CB8AC3E}">
        <p14:creationId xmlns:p14="http://schemas.microsoft.com/office/powerpoint/2010/main" val="269400191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Спасибо за внимание!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41601453"/>
      </p:ext>
    </p:extLst>
  </p:cSld>
  <p:clrMapOvr>
    <a:masterClrMapping/>
  </p:clrMapOvr>
</p:sld>
</file>

<file path=ppt/theme/theme1.xml><?xml version="1.0" encoding="utf-8"?>
<a:theme xmlns:a="http://schemas.openxmlformats.org/drawingml/2006/main" name="Берлин">
  <a:themeElements>
    <a:clrScheme name="Берлин">
      <a:dk1>
        <a:sysClr val="windowText" lastClr="000000"/>
      </a:dk1>
      <a:lt1>
        <a:sysClr val="window" lastClr="FFFFFF"/>
      </a:lt1>
      <a:dk2>
        <a:srgbClr val="9D360E"/>
      </a:dk2>
      <a:lt2>
        <a:srgbClr val="E7E6E6"/>
      </a:lt2>
      <a:accent1>
        <a:srgbClr val="F09415"/>
      </a:accent1>
      <a:accent2>
        <a:srgbClr val="C1B56B"/>
      </a:accent2>
      <a:accent3>
        <a:srgbClr val="4BAF73"/>
      </a:accent3>
      <a:accent4>
        <a:srgbClr val="5AA6C0"/>
      </a:accent4>
      <a:accent5>
        <a:srgbClr val="D17DF9"/>
      </a:accent5>
      <a:accent6>
        <a:srgbClr val="FA7E5C"/>
      </a:accent6>
      <a:hlink>
        <a:srgbClr val="FFAE3E"/>
      </a:hlink>
      <a:folHlink>
        <a:srgbClr val="FCC77E"/>
      </a:folHlink>
    </a:clrScheme>
    <a:fontScheme name="Берлин">
      <a:majorFont>
        <a:latin typeface="Trebuchet MS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Берлин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100000"/>
                <a:lumMod val="110000"/>
              </a:schemeClr>
            </a:gs>
            <a:gs pos="100000">
              <a:schemeClr val="phClr">
                <a:tint val="70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6000"/>
                <a:shade val="100000"/>
                <a:hueMod val="270000"/>
                <a:satMod val="200000"/>
                <a:lumMod val="128000"/>
              </a:schemeClr>
            </a:gs>
            <a:gs pos="50000">
              <a:schemeClr val="phClr">
                <a:shade val="100000"/>
                <a:hueMod val="100000"/>
                <a:satMod val="110000"/>
                <a:lumMod val="130000"/>
              </a:schemeClr>
            </a:gs>
            <a:gs pos="100000">
              <a:schemeClr val="phClr">
                <a:shade val="78000"/>
                <a:hueMod val="44000"/>
                <a:satMod val="200000"/>
                <a:lumMod val="69000"/>
              </a:schemeClr>
            </a:gs>
          </a:gsLst>
          <a:lin ang="252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Berlin" id="{7B5DBA9E-B069-418E-9360-A61BDD0615A4}" vid="{C0CBE056-4EF4-4D92-969E-947779DA7AA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TM04033917[[fn=Берлин]]</Template>
  <TotalTime>37</TotalTime>
  <Words>946</Words>
  <Application>Microsoft Office PowerPoint</Application>
  <PresentationFormat>Произвольный</PresentationFormat>
  <Paragraphs>30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Берлин</vt:lpstr>
      <vt:lpstr>Развитие философского образования под влиянием идей Соловьёва</vt:lpstr>
      <vt:lpstr>Владимир Сергеевич Соловьев (1853—1900)</vt:lpstr>
      <vt:lpstr>Эволюция философских взглядов Соловьева включает три основных периода.</vt:lpstr>
      <vt:lpstr>Философская система Соловьева</vt:lpstr>
      <vt:lpstr>Принцип Софии</vt:lpstr>
      <vt:lpstr>Презентация PowerPoint</vt:lpstr>
      <vt:lpstr>Три силы</vt:lpstr>
      <vt:lpstr>Вывод</vt:lpstr>
      <vt:lpstr>Спасибо за внимание!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Развитие философского образования под влиянием идей Соловьёва</dc:title>
  <dc:creator>User</dc:creator>
  <cp:lastModifiedBy>ASUS</cp:lastModifiedBy>
  <cp:revision>5</cp:revision>
  <dcterms:created xsi:type="dcterms:W3CDTF">2015-11-20T08:18:39Z</dcterms:created>
  <dcterms:modified xsi:type="dcterms:W3CDTF">2016-01-09T06:41:03Z</dcterms:modified>
</cp:coreProperties>
</file>