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3" r:id="rId4"/>
    <p:sldId id="262" r:id="rId5"/>
    <p:sldId id="260" r:id="rId6"/>
    <p:sldId id="259" r:id="rId7"/>
    <p:sldId id="261" r:id="rId8"/>
    <p:sldId id="258" r:id="rId9"/>
    <p:sldId id="265" r:id="rId10"/>
    <p:sldId id="257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898A4C77-1B7E-423D-9CB8-7AFF2E6592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6FD78-2C19-49FC-B5CE-2FE49C3D0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A4C77-1B7E-423D-9CB8-7AFF2E6592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6FD78-2C19-49FC-B5CE-2FE49C3D0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A4C77-1B7E-423D-9CB8-7AFF2E6592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6FD78-2C19-49FC-B5CE-2FE49C3D0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A4C77-1B7E-423D-9CB8-7AFF2E6592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6FD78-2C19-49FC-B5CE-2FE49C3D08F9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A4C77-1B7E-423D-9CB8-7AFF2E6592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6FD78-2C19-49FC-B5CE-2FE49C3D08F9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A4C77-1B7E-423D-9CB8-7AFF2E6592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6FD78-2C19-49FC-B5CE-2FE49C3D08F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A4C77-1B7E-423D-9CB8-7AFF2E6592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6FD78-2C19-49FC-B5CE-2FE49C3D0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A4C77-1B7E-423D-9CB8-7AFF2E6592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6FD78-2C19-49FC-B5CE-2FE49C3D08F9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A4C77-1B7E-423D-9CB8-7AFF2E6592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6FD78-2C19-49FC-B5CE-2FE49C3D0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A4C77-1B7E-423D-9CB8-7AFF2E6592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6FD78-2C19-49FC-B5CE-2FE49C3D08F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A4C77-1B7E-423D-9CB8-7AFF2E6592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6FD78-2C19-49FC-B5CE-2FE49C3D08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898A4C77-1B7E-423D-9CB8-7AFF2E6592C2}" type="datetimeFigureOut">
              <a:rPr lang="ru-RU" smtClean="0"/>
              <a:t>08.01.2016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EA6FD78-2C19-49FC-B5CE-2FE49C3D08F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836712"/>
            <a:ext cx="6400800" cy="2519536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Петровские 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реформы в области </a:t>
            </a: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образования</a:t>
            </a:r>
            <a:endParaRPr lang="ru-RU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4077072"/>
            <a:ext cx="3632448" cy="1800200"/>
          </a:xfrm>
        </p:spPr>
        <p:txBody>
          <a:bodyPr>
            <a:normAutofit/>
          </a:bodyPr>
          <a:lstStyle/>
          <a:p>
            <a:pPr algn="r"/>
            <a:r>
              <a:rPr lang="ru-RU" i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i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94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7776864" cy="144016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Гарнизонные, адмиралтейские и горнозаводские школы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ru-RU" dirty="0">
                <a:latin typeface="Calibri" pitchFamily="34" charset="0"/>
                <a:cs typeface="Calibri" pitchFamily="34" charset="0"/>
              </a:rPr>
              <a:t>В первой четверти XVIII в. возникают государственные гарнизон­ные и адмиралтейские школы для обучения детей солдат и матросов. Школы предназначались для подготовки унтер-офицеров и других лиц младшего командного состава армии и флота, а также мастеровых для строительства судов и обслуживания кораблей. </a:t>
            </a:r>
          </a:p>
        </p:txBody>
      </p:sp>
    </p:spTree>
    <p:extLst>
      <p:ext uri="{BB962C8B-B14F-4D97-AF65-F5344CB8AC3E}">
        <p14:creationId xmlns:p14="http://schemas.microsoft.com/office/powerpoint/2010/main" val="893076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24744"/>
            <a:ext cx="7272808" cy="1008112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Первая гарнизонная школа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Первая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гарнизонная школа для солдатских детей была открыта еще в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1698 г</a:t>
            </a:r>
            <a:r>
              <a:rPr lang="ru-RU" dirty="0">
                <a:latin typeface="Calibri" pitchFamily="34" charset="0"/>
                <a:cs typeface="Calibri" pitchFamily="34" charset="0"/>
              </a:rPr>
              <a:t>. при артиллерийской школе Преображенского полка. В ней обучали грамоте, счету и бом­бардирскому делу. </a:t>
            </a:r>
            <a:br>
              <a:rPr lang="ru-RU" dirty="0">
                <a:latin typeface="Calibri" pitchFamily="34" charset="0"/>
                <a:cs typeface="Calibri" pitchFamily="34" charset="0"/>
              </a:rPr>
            </a:br>
            <a:r>
              <a:rPr lang="ru-RU" dirty="0" smtClean="0">
                <a:latin typeface="Calibri" pitchFamily="34" charset="0"/>
                <a:cs typeface="Calibri" pitchFamily="34" charset="0"/>
              </a:rPr>
              <a:t>Все </a:t>
            </a:r>
            <a:r>
              <a:rPr lang="ru-RU" dirty="0">
                <a:latin typeface="Calibri" pitchFamily="34" charset="0"/>
                <a:cs typeface="Calibri" pitchFamily="34" charset="0"/>
              </a:rPr>
              <a:t>школы находились на полном государственном содержании.</a:t>
            </a:r>
          </a:p>
        </p:txBody>
      </p:sp>
    </p:spTree>
    <p:extLst>
      <p:ext uri="{BB962C8B-B14F-4D97-AF65-F5344CB8AC3E}">
        <p14:creationId xmlns:p14="http://schemas.microsoft.com/office/powerpoint/2010/main" val="289112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196752"/>
            <a:ext cx="6400800" cy="685800"/>
          </a:xfrm>
        </p:spPr>
        <p:txBody>
          <a:bodyPr/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Заключение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132856"/>
            <a:ext cx="7416824" cy="3600400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ru-RU" dirty="0">
                <a:latin typeface="Calibri" pitchFamily="34" charset="0"/>
                <a:cs typeface="Calibri" pitchFamily="34" charset="0"/>
              </a:rPr>
              <a:t>Правительство Петра I проводит многочисленные просветительские реформы при самом активном и деятельном участии самого царя, в результате которых организуются светские государственные учебные заведения. Среди них выделилась крупнейшая Московская школа математических и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навигацких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наук, просуществовавшая более 50 лет и подготовившая большое число специалистов, в том числе и учителей первых светских школ.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 indent="0"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Петровские </a:t>
            </a:r>
            <a:r>
              <a:rPr lang="ru-RU" dirty="0">
                <a:latin typeface="Calibri" pitchFamily="34" charset="0"/>
                <a:cs typeface="Calibri" pitchFamily="34" charset="0"/>
              </a:rPr>
              <a:t>школы и Академия наук положили начало формированию в России людей, профессией которых стал умственный труд, культурная, просветительская и научная деятельность. </a:t>
            </a:r>
          </a:p>
        </p:txBody>
      </p:sp>
    </p:spTree>
    <p:extLst>
      <p:ext uri="{BB962C8B-B14F-4D97-AF65-F5344CB8AC3E}">
        <p14:creationId xmlns:p14="http://schemas.microsoft.com/office/powerpoint/2010/main" val="22997712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44824"/>
            <a:ext cx="7056784" cy="2376264"/>
          </a:xfrm>
        </p:spPr>
        <p:txBody>
          <a:bodyPr>
            <a:noAutofit/>
          </a:bodyPr>
          <a:lstStyle/>
          <a:p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2567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980728"/>
            <a:ext cx="6400800" cy="112548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Зарождение идеи о реформе образования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1698 – после заграничной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поездки у Петра сложился план основать в России принципиально новое учебное заведение. Он «хотел иметь школу, из которой бы «во всякие потребы люди происходили, в церковную службу и гражданскую,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воинствовати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, знати строение и докторское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врачевское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искусство»», и которая избавила бы от необходимости прибегать к услугам иностранных специалистов.</a:t>
            </a:r>
          </a:p>
        </p:txBody>
      </p:sp>
    </p:spTree>
    <p:extLst>
      <p:ext uri="{BB962C8B-B14F-4D97-AF65-F5344CB8AC3E}">
        <p14:creationId xmlns:p14="http://schemas.microsoft.com/office/powerpoint/2010/main" val="231986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8424936" cy="928464"/>
          </a:xfrm>
        </p:spPr>
        <p:txBody>
          <a:bodyPr>
            <a:normAutofit/>
          </a:bodyPr>
          <a:lstStyle/>
          <a:p>
            <a:r>
              <a:rPr lang="ru-RU" sz="3000" dirty="0" smtClean="0">
                <a:latin typeface="Arial" pitchFamily="34" charset="0"/>
                <a:cs typeface="Arial" pitchFamily="34" charset="0"/>
              </a:rPr>
              <a:t>Первая «петровская» школа</a:t>
            </a:r>
            <a:endParaRPr lang="ru-RU" sz="3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988840"/>
            <a:ext cx="4568552" cy="3600400"/>
          </a:xfrm>
        </p:spPr>
        <p:txBody>
          <a:bodyPr/>
          <a:lstStyle/>
          <a:p>
            <a:pPr indent="0"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1701г. –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открылась школа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Математических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и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Навигацких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наук, то есть мореходных хитростных наук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учения.</a:t>
            </a:r>
            <a:r>
              <a:rPr lang="ru-RU" dirty="0">
                <a:latin typeface="Calibri" pitchFamily="34" charset="0"/>
                <a:cs typeface="Calibri" pitchFamily="34" charset="0"/>
              </a:rPr>
              <a:t/>
            </a:r>
            <a:br>
              <a:rPr lang="ru-RU" dirty="0">
                <a:latin typeface="Calibri" pitchFamily="34" charset="0"/>
                <a:cs typeface="Calibri" pitchFamily="34" charset="0"/>
              </a:rPr>
            </a:br>
            <a:r>
              <a:rPr lang="ru-RU" dirty="0">
                <a:latin typeface="Calibri" pitchFamily="34" charset="0"/>
                <a:cs typeface="Calibri" pitchFamily="34" charset="0"/>
              </a:rPr>
              <a:t>В школу принимали «добровольно хотящих», а также набирали принудительно мальчиков и юношей в возрасте от 12 до 17—20 лет из дворян и «разных чинов»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204864"/>
            <a:ext cx="2664296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78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488832" cy="1295400"/>
          </a:xfrm>
        </p:spPr>
        <p:txBody>
          <a:bodyPr/>
          <a:lstStyle/>
          <a:p>
            <a:r>
              <a:rPr lang="ru-RU" sz="3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Первая «петровская» школа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916832"/>
            <a:ext cx="4104456" cy="3816424"/>
          </a:xfrm>
        </p:spPr>
        <p:txBody>
          <a:bodyPr>
            <a:noAutofit/>
          </a:bodyPr>
          <a:lstStyle/>
          <a:p>
            <a:pPr algn="l"/>
            <a:r>
              <a:rPr lang="ru-RU" sz="1600" i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Изначально кол-во </a:t>
            </a:r>
            <a:r>
              <a:rPr lang="ru-RU" sz="1600" i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учащихся </a:t>
            </a:r>
            <a:r>
              <a:rPr lang="ru-RU" sz="1600" i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был определено </a:t>
            </a:r>
            <a:r>
              <a:rPr lang="ru-RU" sz="1600" i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 200 человек, но впоследствии </a:t>
            </a:r>
            <a:r>
              <a:rPr lang="ru-RU" sz="1600" i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выросло </a:t>
            </a:r>
            <a:r>
              <a:rPr lang="ru-RU" sz="1600" i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500 и более. Так, в 1712 г. в школе училось 538 человек</a:t>
            </a:r>
            <a:r>
              <a:rPr lang="ru-RU" sz="1600" i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  <a:r>
              <a:rPr lang="ru-RU" sz="1600" i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1600" i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1600" i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 школе были уста­новлены строгие порядки, за нарушение которых школьников наказы­вали штрафами и </a:t>
            </a:r>
            <a:r>
              <a:rPr lang="ru-RU" sz="1600" i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розгами, а так же неимущим </a:t>
            </a:r>
            <a:r>
              <a:rPr lang="ru-RU" sz="1600" i="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выдавали деньги на «корм» в зависимости от изу­чаемого предмета и успехов в его </a:t>
            </a:r>
            <a:r>
              <a:rPr lang="ru-RU" sz="1600" i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усвоении.</a:t>
            </a:r>
            <a:endParaRPr lang="ru-RU" sz="1600" i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37"/>
          <a:stretch/>
        </p:blipFill>
        <p:spPr>
          <a:xfrm>
            <a:off x="5652120" y="1700808"/>
            <a:ext cx="2253143" cy="376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67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12304"/>
            <a:ext cx="7200800" cy="1648544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" pitchFamily="34" charset="0"/>
                <a:cs typeface="Arial" pitchFamily="34" charset="0"/>
              </a:rPr>
              <a:t>Школы по подготовке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артиллеристов, врачей</a:t>
            </a:r>
            <a:r>
              <a:rPr lang="ru-RU" sz="32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037183"/>
            <a:ext cx="6400800" cy="3048001"/>
          </a:xfrm>
        </p:spPr>
        <p:txBody>
          <a:bodyPr/>
          <a:lstStyle/>
          <a:p>
            <a:pPr indent="0"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1701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г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. - в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Москве на новом пушечном дворе учреждается артиллерийско-инженерная школа для обучения «пушкарских и иных посторонних чинов людей детей их словесной письменной грамоте, цифири и иным инженерным наукам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».</a:t>
            </a:r>
            <a:r>
              <a:rPr lang="ru-RU" dirty="0">
                <a:latin typeface="Calibri" pitchFamily="34" charset="0"/>
                <a:cs typeface="Calibri" pitchFamily="34" charset="0"/>
              </a:rPr>
              <a:t/>
            </a:r>
            <a:br>
              <a:rPr lang="ru-RU" dirty="0">
                <a:latin typeface="Calibri" pitchFamily="34" charset="0"/>
                <a:cs typeface="Calibri" pitchFamily="34" charset="0"/>
              </a:rPr>
            </a:br>
            <a:r>
              <a:rPr lang="ru-RU" dirty="0">
                <a:latin typeface="Calibri" pitchFamily="34" charset="0"/>
                <a:cs typeface="Calibri" pitchFamily="34" charset="0"/>
              </a:rPr>
              <a:t>Артиллерийско-инженерная шко­ла делилась на нижнюю и верхнюю «школы» (классы, или ступени).</a:t>
            </a:r>
          </a:p>
        </p:txBody>
      </p:sp>
    </p:spTree>
    <p:extLst>
      <p:ext uri="{BB962C8B-B14F-4D97-AF65-F5344CB8AC3E}">
        <p14:creationId xmlns:p14="http://schemas.microsoft.com/office/powerpoint/2010/main" val="3992905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Хирургическая школа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ru-RU" dirty="0">
                <a:latin typeface="Calibri" pitchFamily="34" charset="0"/>
                <a:cs typeface="Calibri" pitchFamily="34" charset="0"/>
              </a:rPr>
              <a:t>1707 г.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- была открыта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первая хирургическая школа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для подготовки врачей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при Московском военном госпитале </a:t>
            </a:r>
            <a:r>
              <a:rPr lang="ru-RU" dirty="0" err="1" smtClean="0">
                <a:latin typeface="Calibri" pitchFamily="34" charset="0"/>
                <a:cs typeface="Calibri" pitchFamily="34" charset="0"/>
              </a:rPr>
              <a:t>в.Во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главе ее поставлен известный врач - голландец Николай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Бидлоо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1296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908720"/>
            <a:ext cx="7560840" cy="1072480"/>
          </a:xfrm>
        </p:spPr>
        <p:txBody>
          <a:bodyPr>
            <a:noAutofit/>
          </a:bodyPr>
          <a:lstStyle/>
          <a:p>
            <a:r>
              <a:rPr lang="ru-RU" sz="3000" dirty="0">
                <a:latin typeface="Arial" pitchFamily="34" charset="0"/>
                <a:cs typeface="Arial" pitchFamily="34" charset="0"/>
              </a:rPr>
              <a:t>Московская инженерная школа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037183"/>
            <a:ext cx="6912768" cy="3480049"/>
          </a:xfrm>
        </p:spPr>
        <p:txBody>
          <a:bodyPr>
            <a:normAutofit fontScale="92500" lnSpcReduction="10000"/>
          </a:bodyPr>
          <a:lstStyle/>
          <a:p>
            <a:pPr indent="0">
              <a:buNone/>
            </a:pPr>
            <a:r>
              <a:rPr lang="ru-RU" dirty="0">
                <a:latin typeface="Calibri" pitchFamily="34" charset="0"/>
                <a:cs typeface="Calibri" pitchFamily="34" charset="0"/>
              </a:rPr>
              <a:t>1703 г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ru-RU" dirty="0">
                <a:latin typeface="Calibri" pitchFamily="34" charset="0"/>
                <a:cs typeface="Calibri" pitchFamily="34" charset="0"/>
              </a:rPr>
              <a:t>-  открылась Московская инженерная школа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ru-RU" dirty="0">
                <a:latin typeface="Calibri" pitchFamily="34" charset="0"/>
                <a:cs typeface="Calibri" pitchFamily="34" charset="0"/>
              </a:rPr>
              <a:t/>
            </a:r>
            <a:br>
              <a:rPr lang="ru-RU" dirty="0">
                <a:latin typeface="Calibri" pitchFamily="34" charset="0"/>
                <a:cs typeface="Calibri" pitchFamily="34" charset="0"/>
              </a:rPr>
            </a:br>
            <a:r>
              <a:rPr lang="ru-RU" dirty="0">
                <a:latin typeface="Calibri" pitchFamily="34" charset="0"/>
                <a:cs typeface="Calibri" pitchFamily="34" charset="0"/>
              </a:rPr>
              <a:t>1712 г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. -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кон­тингент ее учащихся был определен в 100—150 человек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.</a:t>
            </a:r>
            <a:br>
              <a:rPr lang="ru-RU" dirty="0" smtClean="0">
                <a:latin typeface="Calibri" pitchFamily="34" charset="0"/>
                <a:cs typeface="Calibri" pitchFamily="34" charset="0"/>
              </a:rPr>
            </a:br>
            <a:r>
              <a:rPr lang="ru-RU" dirty="0">
                <a:latin typeface="Calibri" pitchFamily="34" charset="0"/>
                <a:cs typeface="Calibri" pitchFamily="34" charset="0"/>
              </a:rPr>
              <a:t>Изучали арифметику и геометрию, а затем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фортификацию и </a:t>
            </a:r>
            <a:r>
              <a:rPr lang="ru-RU" dirty="0">
                <a:latin typeface="Calibri" pitchFamily="34" charset="0"/>
                <a:cs typeface="Calibri" pitchFamily="34" charset="0"/>
              </a:rPr>
              <a:t>тригонометрию. Окончивших направляли в воинские части. </a:t>
            </a:r>
            <a:br>
              <a:rPr lang="ru-RU" dirty="0">
                <a:latin typeface="Calibri" pitchFamily="34" charset="0"/>
                <a:cs typeface="Calibri" pitchFamily="34" charset="0"/>
              </a:rPr>
            </a:br>
            <a:r>
              <a:rPr lang="ru-RU" dirty="0">
                <a:latin typeface="Calibri" pitchFamily="34" charset="0"/>
                <a:cs typeface="Calibri" pitchFamily="34" charset="0"/>
              </a:rPr>
              <a:t>По документам известно, что в ней наряду с другими использовались книги Яна Амоса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Коменского, что говорит о намерении систематизировать образовательный процесс и </a:t>
            </a:r>
            <a:r>
              <a:rPr lang="ru-RU" dirty="0">
                <a:latin typeface="Calibri" pitchFamily="34" charset="0"/>
                <a:cs typeface="Calibri" pitchFamily="34" charset="0"/>
              </a:rPr>
              <a:t>создать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общеобразо­вательную школу, целью которой не будет подготовка только лишь специалистов на нужды армии.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10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052736"/>
            <a:ext cx="7056784" cy="928464"/>
          </a:xfrm>
        </p:spPr>
        <p:txBody>
          <a:bodyPr>
            <a:no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Цифирные (арифметические) школы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ru-RU" dirty="0">
                <a:latin typeface="Calibri" pitchFamily="34" charset="0"/>
                <a:cs typeface="Calibri" pitchFamily="34" charset="0"/>
              </a:rPr>
              <a:t>В начале XVIII в. правительство Петра I сделало первую попытку создать на всей территории России сеть государственных общеобразовательных начальных школ, которые давали бы учащимся знания в чтении, письме, арифметике, подготовляли их к государственной светской и военной службе, для работы на заводах и верфях, к обучению в профессиональных школах. </a:t>
            </a:r>
          </a:p>
        </p:txBody>
      </p:sp>
    </p:spTree>
    <p:extLst>
      <p:ext uri="{BB962C8B-B14F-4D97-AF65-F5344CB8AC3E}">
        <p14:creationId xmlns:p14="http://schemas.microsoft.com/office/powerpoint/2010/main" val="194249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052736"/>
            <a:ext cx="7056784" cy="928464"/>
          </a:xfrm>
        </p:spPr>
        <p:txBody>
          <a:bodyPr>
            <a:no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Цифирные (арифметические) школы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ru-RU" dirty="0">
                <a:latin typeface="Calibri" pitchFamily="34" charset="0"/>
                <a:cs typeface="Calibri" pitchFamily="34" charset="0"/>
              </a:rPr>
              <a:t>1711 г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. - Первые </a:t>
            </a:r>
            <a:r>
              <a:rPr lang="ru-RU" dirty="0">
                <a:latin typeface="Calibri" pitchFamily="34" charset="0"/>
                <a:cs typeface="Calibri" pitchFamily="34" charset="0"/>
              </a:rPr>
              <a:t>школы подобного типа были открыты по инициативе А. А. Курбатова в </a:t>
            </a:r>
            <a:r>
              <a:rPr lang="ru-RU" dirty="0" err="1" smtClean="0">
                <a:latin typeface="Calibri" pitchFamily="34" charset="0"/>
                <a:cs typeface="Calibri" pitchFamily="34" charset="0"/>
              </a:rPr>
              <a:t>в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Архангельске, где он исполнял должность вице-губернатора. </a:t>
            </a:r>
          </a:p>
          <a:p>
            <a:pPr indent="0">
              <a:buNone/>
            </a:pPr>
            <a:r>
              <a:rPr lang="ru-RU" dirty="0">
                <a:latin typeface="Calibri" pitchFamily="34" charset="0"/>
                <a:cs typeface="Calibri" pitchFamily="34" charset="0"/>
              </a:rPr>
              <a:t>28 февраля 1714 г.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ПетрI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издал указ об открытии во всех губер­ниях при архиерейских домах и в больших монастырях цифирных, или арифметических, школ, в которых надлежало «учить цифири и некото­рую часть геометрии»</a:t>
            </a:r>
          </a:p>
        </p:txBody>
      </p:sp>
    </p:spTree>
    <p:extLst>
      <p:ext uri="{BB962C8B-B14F-4D97-AF65-F5344CB8AC3E}">
        <p14:creationId xmlns:p14="http://schemas.microsoft.com/office/powerpoint/2010/main" val="28775109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141</TotalTime>
  <Words>507</Words>
  <Application>Microsoft Office PowerPoint</Application>
  <PresentationFormat>Экран (4:3)</PresentationFormat>
  <Paragraphs>27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Кутюр</vt:lpstr>
      <vt:lpstr> Петровские реформы в области образования</vt:lpstr>
      <vt:lpstr>Зарождение идеи о реформе образования</vt:lpstr>
      <vt:lpstr>Первая «петровская» школа</vt:lpstr>
      <vt:lpstr>Первая «петровская» школа</vt:lpstr>
      <vt:lpstr>Школы по подготовке артиллеристов, врачей.</vt:lpstr>
      <vt:lpstr>Хирургическая школа</vt:lpstr>
      <vt:lpstr>Московская инженерная школа</vt:lpstr>
      <vt:lpstr>Цифирные (арифметические) школы </vt:lpstr>
      <vt:lpstr>Цифирные (арифметические) школы </vt:lpstr>
      <vt:lpstr>Гарнизонные, адмиралтейские и горнозаводские школы </vt:lpstr>
      <vt:lpstr>Первая гарнизонная школа </vt:lpstr>
      <vt:lpstr>Заключение </vt:lpstr>
      <vt:lpstr>Спасибо за внимание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Практическая работа №3  по дисциплине: «Философия и история отечественной педагогики и образования» на тему:</dc:title>
  <dc:creator>Базалий</dc:creator>
  <cp:lastModifiedBy>ASUS</cp:lastModifiedBy>
  <cp:revision>11</cp:revision>
  <dcterms:created xsi:type="dcterms:W3CDTF">2014-09-14T20:38:26Z</dcterms:created>
  <dcterms:modified xsi:type="dcterms:W3CDTF">2016-01-08T16:29:49Z</dcterms:modified>
</cp:coreProperties>
</file>