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61" r:id="rId5"/>
    <p:sldId id="262" r:id="rId6"/>
    <p:sldId id="268" r:id="rId7"/>
    <p:sldId id="269" r:id="rId8"/>
    <p:sldId id="263" r:id="rId9"/>
    <p:sldId id="264" r:id="rId10"/>
    <p:sldId id="265" r:id="rId11"/>
    <p:sldId id="271" r:id="rId12"/>
    <p:sldId id="266" r:id="rId13"/>
    <p:sldId id="267" r:id="rId14"/>
    <p:sldId id="270" r:id="rId15"/>
    <p:sldId id="272" r:id="rId16"/>
  </p:sldIdLst>
  <p:sldSz cx="9144000" cy="6858000" type="screen4x3"/>
  <p:notesSz cx="6735763" cy="986948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26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2918831" cy="493474"/>
          </a:xfrm>
          <a:prstGeom prst="rect">
            <a:avLst/>
          </a:prstGeom>
        </p:spPr>
        <p:txBody>
          <a:bodyPr vert="horz" lIns="94877" tIns="47438" rIns="94877" bIns="47438" rtlCol="0"/>
          <a:lstStyle>
            <a:lvl1pPr algn="l">
              <a:defRPr sz="1300"/>
            </a:lvl1pPr>
          </a:lstStyle>
          <a:p>
            <a:endParaRPr lang="ru-RU"/>
          </a:p>
        </p:txBody>
      </p:sp>
      <p:sp>
        <p:nvSpPr>
          <p:cNvPr id="3" name="Дата 2"/>
          <p:cNvSpPr>
            <a:spLocks noGrp="1"/>
          </p:cNvSpPr>
          <p:nvPr>
            <p:ph type="dt" idx="1"/>
          </p:nvPr>
        </p:nvSpPr>
        <p:spPr>
          <a:xfrm>
            <a:off x="3815374" y="1"/>
            <a:ext cx="2918831" cy="493474"/>
          </a:xfrm>
          <a:prstGeom prst="rect">
            <a:avLst/>
          </a:prstGeom>
        </p:spPr>
        <p:txBody>
          <a:bodyPr vert="horz" lIns="94877" tIns="47438" rIns="94877" bIns="47438" rtlCol="0"/>
          <a:lstStyle>
            <a:lvl1pPr algn="r">
              <a:defRPr sz="1300"/>
            </a:lvl1pPr>
          </a:lstStyle>
          <a:p>
            <a:fld id="{FE418CF4-384D-450E-A2FB-700E4CDB9537}" type="datetimeFigureOut">
              <a:rPr lang="ru-RU" smtClean="0"/>
              <a:pPr/>
              <a:t>08.01.2016</a:t>
            </a:fld>
            <a:endParaRPr lang="ru-RU"/>
          </a:p>
        </p:txBody>
      </p:sp>
      <p:sp>
        <p:nvSpPr>
          <p:cNvPr id="4" name="Образ слайда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4877" tIns="47438" rIns="94877" bIns="47438" rtlCol="0" anchor="ctr"/>
          <a:lstStyle/>
          <a:p>
            <a:endParaRPr lang="ru-RU"/>
          </a:p>
        </p:txBody>
      </p:sp>
      <p:sp>
        <p:nvSpPr>
          <p:cNvPr id="5" name="Заметки 4"/>
          <p:cNvSpPr>
            <a:spLocks noGrp="1"/>
          </p:cNvSpPr>
          <p:nvPr>
            <p:ph type="body" sz="quarter" idx="3"/>
          </p:nvPr>
        </p:nvSpPr>
        <p:spPr>
          <a:xfrm>
            <a:off x="673577" y="4688008"/>
            <a:ext cx="5388610" cy="4441270"/>
          </a:xfrm>
          <a:prstGeom prst="rect">
            <a:avLst/>
          </a:prstGeom>
        </p:spPr>
        <p:txBody>
          <a:bodyPr vert="horz" lIns="94877" tIns="47438" rIns="94877" bIns="47438"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4301"/>
            <a:ext cx="2918831" cy="493474"/>
          </a:xfrm>
          <a:prstGeom prst="rect">
            <a:avLst/>
          </a:prstGeom>
        </p:spPr>
        <p:txBody>
          <a:bodyPr vert="horz" lIns="94877" tIns="47438" rIns="94877" bIns="47438" rtlCol="0" anchor="b"/>
          <a:lstStyle>
            <a:lvl1pPr algn="l">
              <a:defRPr sz="1300"/>
            </a:lvl1pPr>
          </a:lstStyle>
          <a:p>
            <a:endParaRPr lang="ru-RU"/>
          </a:p>
        </p:txBody>
      </p:sp>
      <p:sp>
        <p:nvSpPr>
          <p:cNvPr id="7" name="Номер слайда 6"/>
          <p:cNvSpPr>
            <a:spLocks noGrp="1"/>
          </p:cNvSpPr>
          <p:nvPr>
            <p:ph type="sldNum" sz="quarter" idx="5"/>
          </p:nvPr>
        </p:nvSpPr>
        <p:spPr>
          <a:xfrm>
            <a:off x="3815374" y="9374301"/>
            <a:ext cx="2918831" cy="493474"/>
          </a:xfrm>
          <a:prstGeom prst="rect">
            <a:avLst/>
          </a:prstGeom>
        </p:spPr>
        <p:txBody>
          <a:bodyPr vert="horz" lIns="94877" tIns="47438" rIns="94877" bIns="47438" rtlCol="0" anchor="b"/>
          <a:lstStyle>
            <a:lvl1pPr algn="r">
              <a:defRPr sz="1300"/>
            </a:lvl1pPr>
          </a:lstStyle>
          <a:p>
            <a:fld id="{924336E1-42D7-4373-9604-F866D5857CBB}" type="slidenum">
              <a:rPr lang="ru-RU" smtClean="0"/>
              <a:pPr/>
              <a:t>‹#›</a:t>
            </a:fld>
            <a:endParaRPr lang="ru-RU"/>
          </a:p>
        </p:txBody>
      </p:sp>
    </p:spTree>
    <p:extLst>
      <p:ext uri="{BB962C8B-B14F-4D97-AF65-F5344CB8AC3E}">
        <p14:creationId xmlns:p14="http://schemas.microsoft.com/office/powerpoint/2010/main" val="1625550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24336E1-42D7-4373-9604-F866D5857CBB}" type="slidenum">
              <a:rPr lang="ru-RU" smtClean="0"/>
              <a:pPr/>
              <a:t>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24336E1-42D7-4373-9604-F866D5857CBB}" type="slidenum">
              <a:rPr lang="ru-RU" smtClean="0"/>
              <a:pPr/>
              <a:t>10</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24336E1-42D7-4373-9604-F866D5857CBB}" type="slidenum">
              <a:rPr lang="ru-RU" smtClean="0"/>
              <a:pPr/>
              <a:t>11</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24336E1-42D7-4373-9604-F866D5857CBB}" type="slidenum">
              <a:rPr lang="ru-RU" smtClean="0"/>
              <a:pPr/>
              <a:t>13</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24336E1-42D7-4373-9604-F866D5857CBB}" type="slidenum">
              <a:rPr lang="ru-RU" smtClean="0"/>
              <a:pPr/>
              <a:t>14</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924336E1-42D7-4373-9604-F866D5857CBB}" type="slidenum">
              <a:rPr lang="ru-RU" smtClean="0"/>
              <a:pPr/>
              <a:t>15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F610F9-5F83-4E0C-BC95-358E4B1253BF}" type="datetimeFigureOut">
              <a:rPr lang="ru-RU" smtClean="0"/>
              <a:pPr/>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A54A85-1B88-4252-9F60-0B471469017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F610F9-5F83-4E0C-BC95-358E4B1253BF}" type="datetimeFigureOut">
              <a:rPr lang="ru-RU" smtClean="0"/>
              <a:pPr/>
              <a:t>08.01.2016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A54A85-1B88-4252-9F60-0B471469017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bright="-4000" contrast="3000"/>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3108" y="1071546"/>
            <a:ext cx="4786346" cy="1470025"/>
          </a:xfrm>
        </p:spPr>
        <p:txBody>
          <a:bodyPr>
            <a:normAutofit/>
          </a:bodyPr>
          <a:lstStyle/>
          <a:p>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 </a:t>
            </a:r>
            <a:endParaRPr lang="ru-RU" sz="2000" dirty="0">
              <a:latin typeface="Constantia" pitchFamily="18" charset="0"/>
            </a:endParaRPr>
          </a:p>
        </p:txBody>
      </p:sp>
      <p:sp>
        <p:nvSpPr>
          <p:cNvPr id="3" name="Подзаголовок 2"/>
          <p:cNvSpPr>
            <a:spLocks noGrp="1"/>
          </p:cNvSpPr>
          <p:nvPr>
            <p:ph type="subTitle" idx="1"/>
          </p:nvPr>
        </p:nvSpPr>
        <p:spPr>
          <a:xfrm>
            <a:off x="1357290" y="2643182"/>
            <a:ext cx="6400800" cy="1752600"/>
          </a:xfrm>
        </p:spPr>
        <p:txBody>
          <a:bodyPr>
            <a:normAutofit/>
          </a:bodyPr>
          <a:lstStyle/>
          <a:p>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ФИЛОСОФЫ   ДРЕВНЕЙ  ГРЕЦИИ</a:t>
            </a:r>
            <a:endPar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endParaRPr>
          </a:p>
        </p:txBody>
      </p:sp>
      <p:sp>
        <p:nvSpPr>
          <p:cNvPr id="5" name="TextBox 4"/>
          <p:cNvSpPr txBox="1"/>
          <p:nvPr/>
        </p:nvSpPr>
        <p:spPr>
          <a:xfrm>
            <a:off x="2857488" y="5997379"/>
            <a:ext cx="3071834" cy="369332"/>
          </a:xfrm>
          <a:prstGeom prst="rect">
            <a:avLst/>
          </a:prstGeom>
          <a:noFill/>
        </p:spPr>
        <p:txBody>
          <a:bodyPr wrap="square" rtlCol="0">
            <a:spAutoFit/>
          </a:bodyPr>
          <a:lstStyle/>
          <a:p>
            <a:pPr algn="ct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 </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71480"/>
            <a:ext cx="8072494" cy="5697559"/>
          </a:xfrm>
        </p:spPr>
        <p:txBody>
          <a:bodyPr>
            <a:normAutofit fontScale="62500" lnSpcReduction="20000"/>
          </a:bodyPr>
          <a:lstStyle/>
          <a:p>
            <a:pPr algn="ctr">
              <a:buNone/>
            </a:pPr>
            <a:r>
              <a:rPr lang="ru-RU" b="1" dirty="0" smtClean="0"/>
              <a:t> </a:t>
            </a:r>
            <a:r>
              <a:rPr lang="ru-RU" b="1" dirty="0" err="1" smtClean="0"/>
              <a:t>Демокрит</a:t>
            </a:r>
            <a:r>
              <a:rPr lang="ru-RU" b="1" dirty="0" smtClean="0"/>
              <a:t> принадлежал к школе атомистов</a:t>
            </a:r>
          </a:p>
          <a:p>
            <a:r>
              <a:rPr lang="ru-RU" dirty="0" smtClean="0"/>
              <a:t>Атомизм был создан представителями </a:t>
            </a:r>
            <a:r>
              <a:rPr lang="ru-RU" dirty="0" err="1" smtClean="0"/>
              <a:t>досократического</a:t>
            </a:r>
            <a:r>
              <a:rPr lang="ru-RU" dirty="0" smtClean="0"/>
              <a:t> периода развития древнегреческой философии </a:t>
            </a:r>
            <a:r>
              <a:rPr lang="ru-RU" dirty="0" err="1" smtClean="0"/>
              <a:t>Леквиппом</a:t>
            </a:r>
            <a:r>
              <a:rPr lang="ru-RU" dirty="0" smtClean="0"/>
              <a:t> и его учеником </a:t>
            </a:r>
            <a:r>
              <a:rPr lang="ru-RU" dirty="0" err="1" smtClean="0"/>
              <a:t>Демокритом</a:t>
            </a:r>
            <a:r>
              <a:rPr lang="ru-RU" dirty="0" smtClean="0"/>
              <a:t> </a:t>
            </a:r>
            <a:r>
              <a:rPr lang="ru-RU" dirty="0" err="1" smtClean="0"/>
              <a:t>Абдерским</a:t>
            </a:r>
            <a:r>
              <a:rPr lang="ru-RU" dirty="0" smtClean="0"/>
              <a:t>. Согласно их учению, существуют только атомы и пустота. Атомы — мельчайшие неделимые, не возникающие и неисчезающие, качественно однородные, непроницаемые (не содержащие в себе пустоты) сущности (частицы), обладающие определённой формой. Атомы бесчисленны, так как пустота бесконечна. Форма атомов бесконечно разнообразна. Атомы являются первоначалом всего сущего, всех чувственных вещей, свойства которых определяются формой составляющих их атомов. </a:t>
            </a:r>
            <a:r>
              <a:rPr lang="ru-RU" dirty="0" err="1" smtClean="0"/>
              <a:t>Демокрит</a:t>
            </a:r>
            <a:r>
              <a:rPr lang="ru-RU" dirty="0" smtClean="0"/>
              <a:t> предложил продуманный вариант механистического объяснения мира: целое у него представляет собой сумму частей, а беспорядочное движение атомов, их случайные столкновения оказываются причиной всего сущего. В атомизме отвергается положение Элеатов о неподвижности бытия, поскольку это положение не дает возможности объяснить движение и изменение, происходящее в чувственном мире. Стремясь найти причину движения, </a:t>
            </a:r>
            <a:r>
              <a:rPr lang="ru-RU" dirty="0" err="1" smtClean="0"/>
              <a:t>Демокрит</a:t>
            </a:r>
            <a:r>
              <a:rPr lang="ru-RU" dirty="0" smtClean="0"/>
              <a:t> «раздробляет» единое бытие </a:t>
            </a:r>
            <a:r>
              <a:rPr lang="ru-RU" dirty="0" err="1" smtClean="0"/>
              <a:t>Парменида</a:t>
            </a:r>
            <a:r>
              <a:rPr lang="ru-RU" dirty="0" smtClean="0"/>
              <a:t> на множество отдельных «</a:t>
            </a:r>
            <a:r>
              <a:rPr lang="ru-RU" dirty="0" err="1" smtClean="0"/>
              <a:t>бытий</a:t>
            </a:r>
            <a:r>
              <a:rPr lang="ru-RU" dirty="0" smtClean="0"/>
              <a:t>»-атомов, мысля их как материальные, телесные частицы.</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71480"/>
            <a:ext cx="8072494" cy="5697559"/>
          </a:xfrm>
        </p:spPr>
        <p:txBody>
          <a:bodyPr>
            <a:normAutofit fontScale="55000" lnSpcReduction="20000"/>
          </a:bodyPr>
          <a:lstStyle/>
          <a:p>
            <a:r>
              <a:rPr lang="ru-RU" dirty="0" smtClean="0"/>
              <a:t>Родился в городе </a:t>
            </a:r>
            <a:r>
              <a:rPr lang="ru-RU" dirty="0" err="1" smtClean="0"/>
              <a:t>Абдеры</a:t>
            </a:r>
            <a:r>
              <a:rPr lang="ru-RU" dirty="0" smtClean="0"/>
              <a:t> во Фракии. За время своей жизни много путешествовал, изучая философские воззрения различных народов (Древний Египет, Вавилон, Персия, Индия, Эфиопия). Слушал в Афинах </a:t>
            </a:r>
            <a:r>
              <a:rPr lang="ru-RU" dirty="0" err="1" smtClean="0"/>
              <a:t>пифогорейца</a:t>
            </a:r>
            <a:r>
              <a:rPr lang="ru-RU" dirty="0" smtClean="0"/>
              <a:t>  </a:t>
            </a:r>
            <a:r>
              <a:rPr lang="ru-RU" dirty="0" err="1" smtClean="0"/>
              <a:t>Филолая</a:t>
            </a:r>
            <a:r>
              <a:rPr lang="ru-RU" dirty="0" smtClean="0"/>
              <a:t> и Сократа, был знаком с Анаксагором. Рассказывают, что на эти путешествия </a:t>
            </a:r>
            <a:r>
              <a:rPr lang="ru-RU" dirty="0" err="1" smtClean="0"/>
              <a:t>Демокрит</a:t>
            </a:r>
            <a:r>
              <a:rPr lang="ru-RU" dirty="0" smtClean="0"/>
              <a:t> потратил большие деньги, доставшиеся ему по наследству. Однако растрата наследства в </a:t>
            </a:r>
            <a:r>
              <a:rPr lang="ru-RU" dirty="0" err="1" smtClean="0"/>
              <a:t>Абдерах</a:t>
            </a:r>
            <a:r>
              <a:rPr lang="ru-RU" dirty="0" smtClean="0"/>
              <a:t> преследовалась в судебном порядке. На суде, вместо своей защиты, </a:t>
            </a:r>
            <a:r>
              <a:rPr lang="ru-RU" dirty="0" err="1" smtClean="0"/>
              <a:t>Демокрит</a:t>
            </a:r>
            <a:r>
              <a:rPr lang="ru-RU" dirty="0" smtClean="0"/>
              <a:t> зачитал отрывки из своего произведения, «Великий </a:t>
            </a:r>
            <a:r>
              <a:rPr lang="ru-RU" dirty="0" err="1" smtClean="0"/>
              <a:t>мирострой</a:t>
            </a:r>
            <a:r>
              <a:rPr lang="ru-RU" dirty="0" smtClean="0"/>
              <a:t>», и был оправдан: сограждане решили, что отцовские деньги потрачены не зря.</a:t>
            </a:r>
          </a:p>
          <a:p>
            <a:r>
              <a:rPr lang="ru-RU" dirty="0" smtClean="0"/>
              <a:t>Образ жизни </a:t>
            </a:r>
            <a:r>
              <a:rPr lang="ru-RU" dirty="0" err="1" smtClean="0"/>
              <a:t>Демокрита</a:t>
            </a:r>
            <a:r>
              <a:rPr lang="ru-RU" dirty="0" smtClean="0"/>
              <a:t>, однако, казался </a:t>
            </a:r>
            <a:r>
              <a:rPr lang="ru-RU" dirty="0" err="1" smtClean="0"/>
              <a:t>абдеритам</a:t>
            </a:r>
            <a:r>
              <a:rPr lang="ru-RU" dirty="0" smtClean="0"/>
              <a:t> непонятным: он постоянно уходил из города, скрывался на кладбищах, где вдали от городской суеты предавался размышлениям; иногда </a:t>
            </a:r>
            <a:r>
              <a:rPr lang="ru-RU" dirty="0" err="1" smtClean="0"/>
              <a:t>Демокрит</a:t>
            </a:r>
            <a:r>
              <a:rPr lang="ru-RU" dirty="0" smtClean="0"/>
              <a:t> без видимой причины разражался смехом, настолько смешными казались ему людские дела на фоне великого мирового порядка (отсюда его прозвище </a:t>
            </a:r>
            <a:r>
              <a:rPr lang="ru-RU" i="1" dirty="0" smtClean="0"/>
              <a:t>«Смеющийся Философ»</a:t>
            </a:r>
            <a:r>
              <a:rPr lang="ru-RU" dirty="0" smtClean="0"/>
              <a:t>). Сограждане сочли </a:t>
            </a:r>
            <a:r>
              <a:rPr lang="ru-RU" dirty="0" err="1" smtClean="0"/>
              <a:t>Демокрита</a:t>
            </a:r>
            <a:r>
              <a:rPr lang="ru-RU" dirty="0" smtClean="0"/>
              <a:t> умалишенным, и даже пригласили для его освидетельствования знаменитого врача Гиппократа. Тот действительно встретился с философом, но постановил, что </a:t>
            </a:r>
            <a:r>
              <a:rPr lang="ru-RU" dirty="0" err="1" smtClean="0"/>
              <a:t>Демокрит</a:t>
            </a:r>
            <a:r>
              <a:rPr lang="ru-RU" dirty="0" smtClean="0"/>
              <a:t> абсолютно здоров как физически, так и психически, и помимо этого утвердил, что </a:t>
            </a:r>
            <a:r>
              <a:rPr lang="ru-RU" dirty="0" err="1" smtClean="0"/>
              <a:t>Демокрит</a:t>
            </a:r>
            <a:r>
              <a:rPr lang="ru-RU" dirty="0" smtClean="0"/>
              <a:t> один из умнейших людей, с которыми ему приходилось общаться. Из учеников </a:t>
            </a:r>
            <a:r>
              <a:rPr lang="ru-RU" dirty="0" err="1" smtClean="0"/>
              <a:t>Демокрита</a:t>
            </a:r>
            <a:r>
              <a:rPr lang="ru-RU" dirty="0" smtClean="0"/>
              <a:t> известен </a:t>
            </a:r>
            <a:r>
              <a:rPr lang="ru-RU" dirty="0" err="1" smtClean="0"/>
              <a:t>Бион</a:t>
            </a:r>
            <a:r>
              <a:rPr lang="ru-RU" dirty="0" smtClean="0"/>
              <a:t> из </a:t>
            </a:r>
            <a:r>
              <a:rPr lang="ru-RU" dirty="0" err="1" smtClean="0"/>
              <a:t>Абдеры</a:t>
            </a:r>
            <a:r>
              <a:rPr lang="ru-RU" dirty="0" smtClean="0"/>
              <a:t>.</a:t>
            </a:r>
          </a:p>
          <a:p>
            <a:pPr algn="ctr">
              <a:buNone/>
            </a:pP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5918" y="285728"/>
            <a:ext cx="7115196" cy="11430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Ксенофонд</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2500298" y="1714488"/>
            <a:ext cx="6286544" cy="3614750"/>
          </a:xfrm>
        </p:spPr>
        <p:txBody>
          <a:bodyPr>
            <a:normAutofit fontScale="85000" lnSpcReduction="20000"/>
          </a:bodyPr>
          <a:lstStyle/>
          <a:p>
            <a:pPr algn="just">
              <a:buNone/>
            </a:pPr>
            <a:r>
              <a:rPr lang="ru-RU" sz="3600" dirty="0" smtClean="0"/>
              <a:t>430 до н.э - 355 до н.э древнегреческий писатель и историк афинского происхождения, полководец и политический деятель, главное сочинение которого «</a:t>
            </a:r>
            <a:r>
              <a:rPr lang="ru-RU" sz="3600" dirty="0" err="1" smtClean="0"/>
              <a:t>Анабасис</a:t>
            </a:r>
            <a:r>
              <a:rPr lang="ru-RU" sz="3600" dirty="0" smtClean="0"/>
              <a:t> Кира» высоко ценилось и оказало огромное влияние на латинскую прозу</a:t>
            </a:r>
            <a:endParaRPr lang="ru-RU" sz="3600" dirty="0"/>
          </a:p>
        </p:txBody>
      </p:sp>
      <p:pic>
        <p:nvPicPr>
          <p:cNvPr id="5" name="Рисунок 4" descr="Xenophon.jpg"/>
          <p:cNvPicPr>
            <a:picLocks noChangeAspect="1"/>
          </p:cNvPicPr>
          <p:nvPr/>
        </p:nvPicPr>
        <p:blipFill>
          <a:blip r:embed="rId3" cstate="print"/>
          <a:stretch>
            <a:fillRect/>
          </a:stretch>
        </p:blipFill>
        <p:spPr>
          <a:xfrm>
            <a:off x="323528" y="1772816"/>
            <a:ext cx="2016224" cy="311002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71480"/>
            <a:ext cx="8072494" cy="5697559"/>
          </a:xfrm>
        </p:spPr>
        <p:txBody>
          <a:bodyPr>
            <a:normAutofit/>
          </a:bodyPr>
          <a:lstStyle/>
          <a:p>
            <a:pPr algn="ctr">
              <a:buNone/>
            </a:pPr>
            <a:r>
              <a:rPr lang="ru-RU" b="1" dirty="0" err="1" smtClean="0"/>
              <a:t>Ксенофонт</a:t>
            </a:r>
            <a:r>
              <a:rPr lang="ru-RU" dirty="0" smtClean="0"/>
              <a:t> родился в Афинах в 430 г. до н.э.. (умер в 355 г. до н.э.), принадлежал к богатой рабовладельческой аристократии. Он — ученик известного древнегреческого философа Сократа. По своим политическим взглядам выступал как сторонник аристократической Спарты и противник афинской демократии. </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71480"/>
            <a:ext cx="8072494" cy="5697559"/>
          </a:xfrm>
        </p:spPr>
        <p:txBody>
          <a:bodyPr>
            <a:normAutofit fontScale="85000" lnSpcReduction="20000"/>
          </a:bodyPr>
          <a:lstStyle/>
          <a:p>
            <a:pPr algn="ctr">
              <a:buNone/>
            </a:pPr>
            <a:r>
              <a:rPr lang="ru-RU" dirty="0" smtClean="0"/>
              <a:t>Наиболее знамениты следующие литературные произведения </a:t>
            </a:r>
            <a:r>
              <a:rPr lang="ru-RU" dirty="0" err="1" smtClean="0"/>
              <a:t>Ксенофонта</a:t>
            </a:r>
            <a:r>
              <a:rPr lang="ru-RU" dirty="0" smtClean="0"/>
              <a:t>, ставшие классикой греческой прозы: </a:t>
            </a:r>
            <a:r>
              <a:rPr lang="ru-RU" i="1" dirty="0" smtClean="0"/>
              <a:t>Воспоминания о Сократе</a:t>
            </a:r>
            <a:r>
              <a:rPr lang="ru-RU" dirty="0" smtClean="0"/>
              <a:t>, </a:t>
            </a:r>
            <a:r>
              <a:rPr lang="ru-RU" i="1" dirty="0" smtClean="0"/>
              <a:t>Апология Сократа</a:t>
            </a:r>
            <a:r>
              <a:rPr lang="ru-RU" dirty="0" smtClean="0"/>
              <a:t>, </a:t>
            </a:r>
            <a:r>
              <a:rPr lang="ru-RU" i="1" dirty="0" smtClean="0"/>
              <a:t>Пир</a:t>
            </a:r>
            <a:r>
              <a:rPr lang="ru-RU" dirty="0" smtClean="0"/>
              <a:t>, </a:t>
            </a:r>
            <a:r>
              <a:rPr lang="ru-RU" i="1" dirty="0" smtClean="0"/>
              <a:t>Домострой</a:t>
            </a:r>
            <a:r>
              <a:rPr lang="ru-RU" dirty="0" smtClean="0"/>
              <a:t>, </a:t>
            </a:r>
            <a:r>
              <a:rPr lang="ru-RU" i="1" dirty="0" smtClean="0"/>
              <a:t>Воспитание Кира</a:t>
            </a:r>
            <a:r>
              <a:rPr lang="ru-RU" dirty="0" smtClean="0"/>
              <a:t> (политическая утопия – жизнеописание идеального монарха и устройство созданного им государства),</a:t>
            </a:r>
            <a:r>
              <a:rPr lang="ru-RU" i="1" dirty="0" err="1" smtClean="0"/>
              <a:t>Анабасис</a:t>
            </a:r>
            <a:r>
              <a:rPr lang="ru-RU" dirty="0" smtClean="0"/>
              <a:t> (описание похода Кира против </a:t>
            </a:r>
            <a:r>
              <a:rPr lang="ru-RU" dirty="0" err="1" smtClean="0"/>
              <a:t>Артаксеркса</a:t>
            </a:r>
            <a:r>
              <a:rPr lang="ru-RU" dirty="0" smtClean="0"/>
              <a:t> и отступление греческого наемнического отряда, в рядах которого был сам </a:t>
            </a:r>
            <a:r>
              <a:rPr lang="ru-RU" dirty="0" err="1" smtClean="0"/>
              <a:t>Ксенофонт</a:t>
            </a:r>
            <a:r>
              <a:rPr lang="ru-RU" dirty="0" smtClean="0"/>
              <a:t>), </a:t>
            </a:r>
            <a:r>
              <a:rPr lang="ru-RU" i="1" dirty="0" smtClean="0"/>
              <a:t>История Греции</a:t>
            </a:r>
            <a:r>
              <a:rPr lang="ru-RU" dirty="0" smtClean="0"/>
              <a:t>(</a:t>
            </a:r>
            <a:r>
              <a:rPr lang="ru-RU" dirty="0" err="1" smtClean="0"/>
              <a:t>замыслена</a:t>
            </a:r>
            <a:r>
              <a:rPr lang="ru-RU" dirty="0" smtClean="0"/>
              <a:t> как продолжение истории Фукидида, в ней описаны события с 411 года до 362, года битвы при </a:t>
            </a:r>
            <a:r>
              <a:rPr lang="ru-RU" dirty="0" err="1" smtClean="0"/>
              <a:t>Мантинее</a:t>
            </a:r>
            <a:r>
              <a:rPr lang="ru-RU" dirty="0" smtClean="0"/>
              <a:t>), </a:t>
            </a:r>
            <a:r>
              <a:rPr lang="ru-RU" i="1" dirty="0" smtClean="0"/>
              <a:t>Похвальное слово </a:t>
            </a:r>
            <a:r>
              <a:rPr lang="ru-RU" i="1" dirty="0" err="1" smtClean="0"/>
              <a:t>Агесилаю</a:t>
            </a:r>
            <a:r>
              <a:rPr lang="ru-RU" dirty="0" smtClean="0"/>
              <a:t>, </a:t>
            </a:r>
            <a:r>
              <a:rPr lang="ru-RU" i="1" dirty="0" err="1" smtClean="0"/>
              <a:t>Гиерон</a:t>
            </a:r>
            <a:r>
              <a:rPr lang="ru-RU" i="1" dirty="0" smtClean="0"/>
              <a:t>, или Жизнь тирана</a:t>
            </a:r>
            <a:r>
              <a:rPr lang="ru-RU" dirty="0" smtClean="0"/>
              <a:t> (философский диалог, персонажами которого выведены сицилийский тиран </a:t>
            </a:r>
            <a:r>
              <a:rPr lang="ru-RU" dirty="0" err="1" smtClean="0"/>
              <a:t>Гиерон</a:t>
            </a:r>
            <a:r>
              <a:rPr lang="ru-RU" dirty="0" smtClean="0"/>
              <a:t> и поэт </a:t>
            </a:r>
            <a:r>
              <a:rPr lang="ru-RU" dirty="0" err="1" smtClean="0"/>
              <a:t>Симонид</a:t>
            </a:r>
            <a:r>
              <a:rPr lang="ru-RU" dirty="0" smtClean="0"/>
              <a:t> </a:t>
            </a:r>
            <a:r>
              <a:rPr lang="ru-RU" dirty="0" err="1" smtClean="0"/>
              <a:t>Кеосский</a:t>
            </a:r>
            <a:r>
              <a:rPr lang="ru-RU" dirty="0" smtClean="0"/>
              <a:t>) и др.</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71480"/>
            <a:ext cx="8072494" cy="5697559"/>
          </a:xfrm>
        </p:spPr>
        <p:txBody>
          <a:bodyPr>
            <a:normAutofit/>
          </a:bodyPr>
          <a:lstStyle/>
          <a:p>
            <a:pPr algn="ctr">
              <a:buNone/>
            </a:pPr>
            <a:r>
              <a:rPr lang="ru-RU"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Спасибо за внимание.</a:t>
            </a:r>
            <a:endParaRPr lang="ru-RU"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rPr>
              <a:t>ДРЕВНЕГРЕЧЕСКАЯ  ФИЛОСОФИЯ</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endParaRPr>
          </a:p>
        </p:txBody>
      </p:sp>
      <p:sp>
        <p:nvSpPr>
          <p:cNvPr id="3" name="Содержимое 2"/>
          <p:cNvSpPr>
            <a:spLocks noGrp="1"/>
          </p:cNvSpPr>
          <p:nvPr>
            <p:ph idx="1"/>
          </p:nvPr>
        </p:nvSpPr>
        <p:spPr>
          <a:xfrm>
            <a:off x="214282" y="1885953"/>
            <a:ext cx="8318158" cy="4472005"/>
          </a:xfrm>
        </p:spPr>
        <p:txBody>
          <a:bodyPr>
            <a:normAutofit/>
          </a:bodyPr>
          <a:lstStyle/>
          <a:p>
            <a:pPr algn="just">
              <a:buNone/>
            </a:pPr>
            <a:r>
              <a:rPr lang="ru-RU" dirty="0" smtClean="0">
                <a:solidFill>
                  <a:schemeClr val="accent6">
                    <a:lumMod val="60000"/>
                    <a:lumOff val="40000"/>
                  </a:schemeClr>
                </a:solidFill>
                <a:effectLst>
                  <a:innerShdw blurRad="114300">
                    <a:prstClr val="black"/>
                  </a:innerShdw>
                </a:effectLst>
                <a:latin typeface="Constantia" pitchFamily="18" charset="0"/>
              </a:rPr>
              <a:t> </a:t>
            </a:r>
            <a:r>
              <a:rPr lang="ru-RU" dirty="0">
                <a:solidFill>
                  <a:schemeClr val="accent6">
                    <a:lumMod val="60000"/>
                    <a:lumOff val="40000"/>
                  </a:schemeClr>
                </a:solidFill>
                <a:effectLst>
                  <a:innerShdw blurRad="114300">
                    <a:prstClr val="black"/>
                  </a:innerShdw>
                </a:effectLst>
                <a:latin typeface="Constantia" pitchFamily="18" charset="0"/>
              </a:rPr>
              <a:t> </a:t>
            </a:r>
            <a:r>
              <a:rPr lang="ru-RU" dirty="0" smtClean="0">
                <a:solidFill>
                  <a:schemeClr val="accent6">
                    <a:lumMod val="60000"/>
                    <a:lumOff val="40000"/>
                  </a:schemeClr>
                </a:solidFill>
                <a:effectLst>
                  <a:innerShdw blurRad="114300">
                    <a:prstClr val="black"/>
                  </a:innerShdw>
                </a:effectLst>
                <a:latin typeface="Constantia" pitchFamily="18" charset="0"/>
              </a:rPr>
              <a:t>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одна </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из двух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крупнейших ветвей античной </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философии, возникшая в Древней Греции в VI веке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до н</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 э. и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существовавшая до </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самого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конца античности</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nstantia" pitchFamily="18" charset="0"/>
              </a:rPr>
              <a:t>. </a:t>
            </a:r>
            <a:endParaRPr lang="ru-RU" sz="3600" dirty="0">
              <a:ln>
                <a:solidFill>
                  <a:schemeClr val="tx1"/>
                </a:solidFill>
              </a:ln>
              <a:solidFill>
                <a:schemeClr val="bg1"/>
              </a:solidFill>
              <a:effectLst>
                <a:innerShdw blurRad="114300">
                  <a:prstClr val="black"/>
                </a:innerShdw>
              </a:effectLst>
              <a:latin typeface="Constantia"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rPr>
              <a:t>ПЕРИОДИЗАЦИЯ</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nstantia" pitchFamily="18" charset="0"/>
            </a:endParaRPr>
          </a:p>
        </p:txBody>
      </p:sp>
      <p:sp>
        <p:nvSpPr>
          <p:cNvPr id="3" name="Содержимое 2"/>
          <p:cNvSpPr>
            <a:spLocks noGrp="1"/>
          </p:cNvSpPr>
          <p:nvPr>
            <p:ph idx="1"/>
          </p:nvPr>
        </p:nvSpPr>
        <p:spPr>
          <a:xfrm>
            <a:off x="428596" y="1571612"/>
            <a:ext cx="8229600" cy="4786346"/>
          </a:xfrm>
        </p:spPr>
        <p:txBody>
          <a:bodyPr>
            <a:normAutofit fontScale="85000" lnSpcReduction="20000"/>
          </a:bodyPr>
          <a:lstStyle/>
          <a:p>
            <a:pPr marL="742950" indent="-742950" algn="just">
              <a:buAutoNum type="arabicPeriod"/>
            </a:pPr>
            <a:r>
              <a:rPr lang="ru-RU" sz="4200" dirty="0" smtClean="0">
                <a:ln>
                  <a:solidFill>
                    <a:schemeClr val="tx1"/>
                  </a:solidFill>
                </a:ln>
                <a:solidFill>
                  <a:schemeClr val="bg1"/>
                </a:solidFill>
                <a:effectLst>
                  <a:innerShdw blurRad="114300">
                    <a:prstClr val="black"/>
                  </a:innerShdw>
                </a:effectLst>
                <a:latin typeface="Constantia" pitchFamily="18" charset="0"/>
              </a:rPr>
              <a:t>Ранняя греческая философия                  (до V в. до н. э.)</a:t>
            </a:r>
          </a:p>
          <a:p>
            <a:pPr marL="742950" indent="-742950" algn="just">
              <a:buAutoNum type="arabicPeriod"/>
            </a:pPr>
            <a:endParaRPr lang="ru-RU" sz="1900" dirty="0" smtClean="0">
              <a:ln>
                <a:solidFill>
                  <a:schemeClr val="tx1"/>
                </a:solidFill>
              </a:ln>
              <a:solidFill>
                <a:schemeClr val="bg1"/>
              </a:solidFill>
              <a:effectLst>
                <a:innerShdw blurRad="114300">
                  <a:prstClr val="black"/>
                </a:innerShdw>
              </a:effectLst>
              <a:latin typeface="Constantia" pitchFamily="18" charset="0"/>
            </a:endParaRPr>
          </a:p>
          <a:p>
            <a:pPr algn="just">
              <a:buNone/>
            </a:pPr>
            <a:r>
              <a:rPr lang="ru-RU" sz="3600" dirty="0" smtClean="0">
                <a:ln>
                  <a:solidFill>
                    <a:schemeClr val="tx1"/>
                  </a:solidFill>
                </a:ln>
                <a:solidFill>
                  <a:schemeClr val="bg1"/>
                </a:solidFill>
                <a:effectLst>
                  <a:innerShdw blurRad="114300">
                    <a:prstClr val="black"/>
                  </a:innerShdw>
                </a:effectLst>
                <a:latin typeface="Constantia" pitchFamily="18" charset="0"/>
              </a:rPr>
              <a:t>2. </a:t>
            </a:r>
            <a:r>
              <a:rPr lang="ru-RU" sz="4200" dirty="0" smtClean="0">
                <a:ln>
                  <a:solidFill>
                    <a:schemeClr val="tx1"/>
                  </a:solidFill>
                </a:ln>
                <a:solidFill>
                  <a:schemeClr val="bg1"/>
                </a:solidFill>
                <a:effectLst>
                  <a:innerShdw blurRad="114300">
                    <a:prstClr val="black"/>
                  </a:innerShdw>
                </a:effectLst>
                <a:latin typeface="Constantia" pitchFamily="18" charset="0"/>
              </a:rPr>
              <a:t>Классическая античная философия        (V—IV вв. до н. э.)</a:t>
            </a:r>
          </a:p>
          <a:p>
            <a:pPr algn="just">
              <a:buNone/>
            </a:pPr>
            <a:endParaRPr lang="ru-RU" sz="1600" dirty="0" smtClean="0">
              <a:ln>
                <a:solidFill>
                  <a:schemeClr val="tx1"/>
                </a:solidFill>
              </a:ln>
              <a:solidFill>
                <a:schemeClr val="bg1"/>
              </a:solidFill>
              <a:effectLst>
                <a:innerShdw blurRad="114300">
                  <a:prstClr val="black"/>
                </a:innerShdw>
              </a:effectLst>
              <a:latin typeface="Constantia" pitchFamily="18" charset="0"/>
            </a:endParaRPr>
          </a:p>
          <a:p>
            <a:pPr algn="just">
              <a:buNone/>
            </a:pPr>
            <a:r>
              <a:rPr lang="ru-RU" sz="3600" dirty="0" smtClean="0">
                <a:ln>
                  <a:solidFill>
                    <a:schemeClr val="tx1"/>
                  </a:solidFill>
                </a:ln>
                <a:solidFill>
                  <a:schemeClr val="bg1"/>
                </a:solidFill>
                <a:effectLst>
                  <a:innerShdw blurRad="114300">
                    <a:prstClr val="black"/>
                  </a:innerShdw>
                </a:effectLst>
                <a:latin typeface="Constantia" pitchFamily="18" charset="0"/>
              </a:rPr>
              <a:t>3. </a:t>
            </a:r>
            <a:r>
              <a:rPr lang="ru-RU" sz="4200" dirty="0" smtClean="0">
                <a:ln>
                  <a:solidFill>
                    <a:schemeClr val="tx1"/>
                  </a:solidFill>
                </a:ln>
                <a:solidFill>
                  <a:schemeClr val="bg1"/>
                </a:solidFill>
                <a:effectLst>
                  <a:innerShdw blurRad="114300">
                    <a:prstClr val="black"/>
                  </a:innerShdw>
                </a:effectLst>
                <a:latin typeface="Constantia" pitchFamily="18" charset="0"/>
              </a:rPr>
              <a:t>Философия эллинизма</a:t>
            </a:r>
          </a:p>
          <a:p>
            <a:pPr algn="just">
              <a:buNone/>
            </a:pPr>
            <a:r>
              <a:rPr lang="ru-RU" sz="3600" dirty="0" smtClean="0">
                <a:ln>
                  <a:solidFill>
                    <a:schemeClr val="tx1"/>
                  </a:solidFill>
                </a:ln>
                <a:solidFill>
                  <a:schemeClr val="bg1"/>
                </a:solidFill>
                <a:effectLst>
                  <a:innerShdw blurRad="114300">
                    <a:prstClr val="black"/>
                  </a:innerShdw>
                </a:effectLst>
                <a:latin typeface="Constantia" pitchFamily="18" charset="0"/>
              </a:rPr>
              <a:t>   - Ранний эллинистический период       (кон. IV—I вв. до н. э.)</a:t>
            </a:r>
          </a:p>
          <a:p>
            <a:pPr algn="just">
              <a:buNone/>
            </a:pPr>
            <a:r>
              <a:rPr lang="ru-RU" sz="3600" dirty="0" smtClean="0">
                <a:ln>
                  <a:solidFill>
                    <a:schemeClr val="tx1"/>
                  </a:solidFill>
                </a:ln>
                <a:solidFill>
                  <a:schemeClr val="bg1"/>
                </a:solidFill>
                <a:effectLst>
                  <a:innerShdw blurRad="114300">
                    <a:prstClr val="black"/>
                  </a:innerShdw>
                </a:effectLst>
                <a:latin typeface="Constantia" pitchFamily="18" charset="0"/>
              </a:rPr>
              <a:t>   - Поздний эллинистический период     (кон. I в. до н. </a:t>
            </a:r>
            <a:r>
              <a:rPr lang="ru-RU" sz="3600" dirty="0" err="1" smtClean="0">
                <a:ln>
                  <a:solidFill>
                    <a:schemeClr val="tx1"/>
                  </a:solidFill>
                </a:ln>
                <a:solidFill>
                  <a:schemeClr val="bg1"/>
                </a:solidFill>
                <a:effectLst>
                  <a:innerShdw blurRad="114300">
                    <a:prstClr val="black"/>
                  </a:innerShdw>
                </a:effectLst>
                <a:latin typeface="Constantia" pitchFamily="18" charset="0"/>
              </a:rPr>
              <a:t>э.-VI</a:t>
            </a:r>
            <a:r>
              <a:rPr lang="ru-RU" sz="3600" dirty="0" smtClean="0">
                <a:ln>
                  <a:solidFill>
                    <a:schemeClr val="tx1"/>
                  </a:solidFill>
                </a:ln>
                <a:solidFill>
                  <a:schemeClr val="bg1"/>
                </a:solidFill>
                <a:effectLst>
                  <a:innerShdw blurRad="114300">
                    <a:prstClr val="black"/>
                  </a:innerShdw>
                </a:effectLst>
                <a:latin typeface="Constantia" pitchFamily="18" charset="0"/>
              </a:rPr>
              <a:t> в.)</a:t>
            </a:r>
          </a:p>
          <a:p>
            <a:endParaRPr lang="ru-RU" dirty="0">
              <a:latin typeface="Constantia"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857232"/>
            <a:ext cx="8229600" cy="1143000"/>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Гераклит </a:t>
            </a:r>
            <a:r>
              <a:rPr lang="ru-RU"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Эфесский</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285720" y="2714620"/>
            <a:ext cx="8229600" cy="3571900"/>
          </a:xfrm>
        </p:spPr>
        <p:txBody>
          <a:bodyPr>
            <a:normAutofit/>
          </a:bodyPr>
          <a:lstStyle/>
          <a:p>
            <a:pPr algn="just">
              <a:buNone/>
            </a:pPr>
            <a:r>
              <a:rPr lang="ru-RU" dirty="0" smtClean="0">
                <a:ln>
                  <a:solidFill>
                    <a:schemeClr val="tx1"/>
                  </a:solidFill>
                </a:ln>
                <a:solidFill>
                  <a:schemeClr val="bg1"/>
                </a:solidFill>
                <a:effectLst>
                  <a:innerShdw blurRad="114300">
                    <a:prstClr val="black"/>
                  </a:innerShdw>
                </a:effectLst>
              </a:rPr>
              <a:t>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el-G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483</a:t>
            </a:r>
            <a:r>
              <a:rPr lang="el-GR"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гг. до н. э</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древнегреческий</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философ.</a:t>
            </a: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Основатель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первой исторической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или первоначальной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формы диалектики</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Ему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приписывается авторство известной фразы «Всё течёт, всё меняется» </a:t>
            </a:r>
            <a:endPar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ru-RU" dirty="0">
              <a:ln>
                <a:solidFill>
                  <a:schemeClr val="tx1"/>
                </a:solidFill>
              </a:ln>
              <a:solidFill>
                <a:schemeClr val="bg1"/>
              </a:solidFill>
              <a:effectLst>
                <a:innerShdw blurRad="114300">
                  <a:prstClr val="black"/>
                </a:innerShdw>
              </a:effectLst>
            </a:endParaRPr>
          </a:p>
        </p:txBody>
      </p:sp>
      <p:pic>
        <p:nvPicPr>
          <p:cNvPr id="2050" name="Picture 2" descr="C:\Documents and Settings\User\Мои документы\Downloads\220px-Heraclitus,_Johannes_Moreelse.jpg"/>
          <p:cNvPicPr>
            <a:picLocks noChangeAspect="1" noChangeArrowheads="1"/>
          </p:cNvPicPr>
          <p:nvPr/>
        </p:nvPicPr>
        <p:blipFill>
          <a:blip r:embed="rId3" cstate="print"/>
          <a:srcRect l="2557" t="2885" r="2840" b="4807"/>
          <a:stretch>
            <a:fillRect/>
          </a:stretch>
        </p:blipFill>
        <p:spPr bwMode="auto">
          <a:xfrm>
            <a:off x="785786" y="428604"/>
            <a:ext cx="2357454" cy="2038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8501122" cy="6429420"/>
          </a:xfrm>
        </p:spPr>
        <p:txBody>
          <a:bodyPr>
            <a:noAutofit/>
          </a:bodyPr>
          <a:lstStyle/>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Гераклит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известен пятью доктринами, наиболее важными для общей интерпретации его учения:</a:t>
            </a: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1. Огонь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есть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первоначальная материальная причина мира.</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2. Существуют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периодические эпизоды мирового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пожара,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во время которых космос уничтожается, чтобы возродиться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снова.</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3.   Всё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есть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поток.</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4. Тождество противоположностей.</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5. Нарушение </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закона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противоречия.</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8501122" cy="6429420"/>
          </a:xfrm>
        </p:spPr>
        <p:txBody>
          <a:bodyPr>
            <a:noAutofit/>
          </a:bodyPr>
          <a:lstStyle/>
          <a:p>
            <a:r>
              <a:rPr lang="ru-RU" sz="2000" dirty="0" smtClean="0"/>
              <a:t>Древнегреческий философ-материалист Гераклит </a:t>
            </a:r>
            <a:r>
              <a:rPr lang="ru-RU" sz="2000" dirty="0" err="1" smtClean="0"/>
              <a:t>Эфесский</a:t>
            </a:r>
            <a:r>
              <a:rPr lang="ru-RU" sz="2000" dirty="0" smtClean="0"/>
              <a:t> родился и жил в малоазийском городе Эфесе. Он принадлежал к роду басилевсов, однако добровольно отказался от привилегий, связанных с происхождением, в пользу своего брата. Диоген </a:t>
            </a:r>
            <a:r>
              <a:rPr lang="ru-RU" sz="2000" dirty="0" err="1" smtClean="0"/>
              <a:t>Лаэртский</a:t>
            </a:r>
            <a:r>
              <a:rPr lang="ru-RU" sz="2000" dirty="0" smtClean="0"/>
              <a:t> сообщает, что Гераклит, возненавидев людей, удалился и стал жить в горах, кормясь быльём и травами. Непосредственных учеников у него, скорее всего, не было, однако его интеллектуальное влияние на последующие поколения античных мыслителей значительно. С идеями Гераклита были знакомы Сократ, Платон и Аристотель, его последователь </a:t>
            </a:r>
            <a:r>
              <a:rPr lang="ru-RU" sz="2000" dirty="0" err="1" smtClean="0"/>
              <a:t>Кратил</a:t>
            </a:r>
            <a:r>
              <a:rPr lang="ru-RU" sz="2000" dirty="0" smtClean="0"/>
              <a:t> становится героем платоновского диалога.</a:t>
            </a:r>
          </a:p>
          <a:p>
            <a:r>
              <a:rPr lang="ru-RU" sz="2000" dirty="0" smtClean="0"/>
              <a:t>Единственное сочинение Гераклита «О природе» не сохранилось до наших дней, однако у более поздних авторов сохранились многочисленные цитаты и перифразы из его труда. Стиль Гераклита отличается поэтической образностью. Многозначная символика его фрагментов делает подчас загадочным их внутренний смысл, вследствие чего Гераклит ещё в древности был прозван «тёмным».</a:t>
            </a:r>
          </a:p>
          <a:p>
            <a:endParaRPr lang="ru-RU" sz="2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85728"/>
            <a:ext cx="8501122" cy="6429420"/>
          </a:xfrm>
        </p:spPr>
        <p:txBody>
          <a:bodyPr>
            <a:noAutofit/>
          </a:bodyPr>
          <a:lstStyle/>
          <a:p>
            <a:r>
              <a:rPr lang="ru-RU" sz="2000" dirty="0" smtClean="0"/>
              <a:t>Гераклит принадлежал к ионийской школе древнегреческой философии. Первоначалом сущего Гераклит считал огонь, стихию, которая представлялась древним грекам наиболее тонкой, лёгкой и подвижной; путём сгущения из огня появляются все вещи и путём разрежения в него возвращаются. Огонь сгущается в воздух, воздух превращается в воду, вода – в землю («путь вниз», который сменяется «путём вверх»). Сама Земля, на которой мы живём, была некогда раскалённой частью всеобщего огня, но затем – остыла. Этот мировой огонь «мерами вспыхивает и потухает», причём мир, по Гераклиту, не создан никем из богов или людей.</a:t>
            </a:r>
            <a:endParaRPr lang="ru-RU" sz="2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5918" y="285728"/>
            <a:ext cx="7115196" cy="1143000"/>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vi-VN"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Демокр</a:t>
            </a:r>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a:t>
            </a:r>
            <a:r>
              <a:rPr lang="vi-VN"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т </a:t>
            </a:r>
            <a:r>
              <a:rPr lang="vi-VN"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Абдерский</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2500298" y="1714488"/>
            <a:ext cx="6286544" cy="3614750"/>
          </a:xfrm>
        </p:spPr>
        <p:txBody>
          <a:bodyPr/>
          <a:lstStyle/>
          <a:p>
            <a:pPr algn="just">
              <a:buNone/>
            </a:pPr>
            <a:r>
              <a:rPr lang="ru-RU" dirty="0" smtClean="0"/>
              <a:t>    </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460 </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до н. э.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—370 </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до н. э.) — </a:t>
            </a:r>
            <a:r>
              <a:rPr lang="ru-RU"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великий древнегреческий философ, </a:t>
            </a: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один из основателей атомистики и материалистической философии.</a:t>
            </a:r>
            <a:endParaRPr lang="ru-RU" sz="3600" dirty="0"/>
          </a:p>
        </p:txBody>
      </p:sp>
      <p:pic>
        <p:nvPicPr>
          <p:cNvPr id="3074" name="Picture 2" descr="C:\Documents and Settings\User\Мои документы\Downloads\200px-Coypel_Democritus.jpg"/>
          <p:cNvPicPr>
            <a:picLocks noChangeAspect="1" noChangeArrowheads="1"/>
          </p:cNvPicPr>
          <p:nvPr/>
        </p:nvPicPr>
        <p:blipFill>
          <a:blip r:embed="rId3" cstate="print"/>
          <a:srcRect r="4645" b="1615"/>
          <a:stretch>
            <a:fillRect/>
          </a:stretch>
        </p:blipFill>
        <p:spPr bwMode="auto">
          <a:xfrm>
            <a:off x="285720" y="2019473"/>
            <a:ext cx="2214578" cy="2981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68000"/>
            <a:lum/>
          </a:blip>
          <a:srcRect/>
          <a:stretch>
            <a:fillRect l="-13000" r="-13000"/>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71480"/>
            <a:ext cx="8072494" cy="5697559"/>
          </a:xfrm>
        </p:spPr>
        <p:txBody>
          <a:bodyPr/>
          <a:lstStyle/>
          <a:p>
            <a:pPr marL="0" indent="447675" algn="just">
              <a:buNone/>
            </a:pPr>
            <a:r>
              <a:rPr lang="ru-RU"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Демокрит</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отрицал существование богов и</a:t>
            </a:r>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роль всего сверхъестественного в возникновении мира.</a:t>
            </a: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0" indent="447675" algn="just">
              <a:buNone/>
            </a:pP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Главным достижением философии </a:t>
            </a:r>
            <a:r>
              <a:rPr lang="ru-RU"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Демокрита</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считается развитие им учения Левкиппа об «атоме» — неделимой частице вещества, обладающей истинным бытием, не разрушающейся и не возникающей.</a:t>
            </a:r>
            <a:endPar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marL="0" indent="447675" algn="just">
              <a:buNone/>
            </a:pPr>
            <a:r>
              <a:rPr lang="ru-RU"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Демокрит</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составил один из первых древнегреческих календарей.</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339</Words>
  <Application>Microsoft Office PowerPoint</Application>
  <PresentationFormat>Экран (4:3)</PresentationFormat>
  <Paragraphs>46</Paragraphs>
  <Slides>15</Slides>
  <Notes>6</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 </vt:lpstr>
      <vt:lpstr>ДРЕВНЕГРЕЧЕСКАЯ  ФИЛОСОФИЯ</vt:lpstr>
      <vt:lpstr>ПЕРИОДИЗАЦИЯ</vt:lpstr>
      <vt:lpstr>                 Гераклит Эфесский</vt:lpstr>
      <vt:lpstr>Презентация PowerPoint</vt:lpstr>
      <vt:lpstr>Презентация PowerPoint</vt:lpstr>
      <vt:lpstr>Презентация PowerPoint</vt:lpstr>
      <vt:lpstr>Демокрит Абдерский</vt:lpstr>
      <vt:lpstr>Презентация PowerPoint</vt:lpstr>
      <vt:lpstr>Презентация PowerPoint</vt:lpstr>
      <vt:lpstr>Презентация PowerPoint</vt:lpstr>
      <vt:lpstr>Ксенофонд</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dc:title>
  <dc:creator>User</dc:creator>
  <cp:lastModifiedBy>ASUS</cp:lastModifiedBy>
  <cp:revision>20</cp:revision>
  <dcterms:created xsi:type="dcterms:W3CDTF">2013-02-03T21:36:51Z</dcterms:created>
  <dcterms:modified xsi:type="dcterms:W3CDTF">2016-01-08T15:18:04Z</dcterms:modified>
</cp:coreProperties>
</file>