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1" r:id="rId1"/>
  </p:sldMasterIdLst>
  <p:sldIdLst>
    <p:sldId id="256" r:id="rId2"/>
    <p:sldId id="262" r:id="rId3"/>
    <p:sldId id="257" r:id="rId4"/>
    <p:sldId id="258" r:id="rId5"/>
    <p:sldId id="259" r:id="rId6"/>
    <p:sldId id="264" r:id="rId7"/>
    <p:sldId id="265" r:id="rId8"/>
    <p:sldId id="263" r:id="rId9"/>
    <p:sldId id="260" r:id="rId10"/>
    <p:sldId id="261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96" d="100"/>
          <a:sy n="96" d="100"/>
        </p:scale>
        <p:origin x="-67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62EF3-3C4F-43EE-ACEE-D4B806740EA3}" type="datetimeFigureOut">
              <a:rPr lang="en-US" smtClean="0"/>
              <a:pPr/>
              <a:t>4/21/2015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1734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43B39-165A-4B68-AA5C-581F5336313C}" type="datetimeFigureOut">
              <a:rPr lang="en-US" smtClean="0"/>
              <a:t>4/21/2015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9916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C8C57-33F9-4259-AC4F-0E3F5BEC9B94}" type="datetimeFigureOut">
              <a:rPr lang="en-US" smtClean="0"/>
              <a:t>4/21/2015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61503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8772B-8FA2-401F-A0A1-A59855EDBC3E}" type="datetimeFigureOut">
              <a:rPr lang="en-US" smtClean="0"/>
              <a:t>4/21/2015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4055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D5BDE-5A90-4611-82E9-0FC5746D30C5}" type="datetimeFigureOut">
              <a:rPr lang="en-US" smtClean="0"/>
              <a:t>4/21/2015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36091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86BE5-D2A3-4BF0-8B30-D7403E61B3DC}" type="datetimeFigureOut">
              <a:rPr lang="en-US" smtClean="0"/>
              <a:t>4/21/2015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105851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86BE5-D2A3-4BF0-8B30-D7403E61B3DC}" type="datetimeFigureOut">
              <a:rPr lang="en-US" smtClean="0"/>
              <a:t>4/21/2015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4330561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8300E-C023-45CD-A0BE-EDB7A8C6EA8B}" type="datetimeFigureOut">
              <a:rPr lang="en-US" smtClean="0"/>
              <a:t>4/21/2015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36645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20EAD-E369-4933-8469-ED7764B56A1B}" type="datetimeFigureOut">
              <a:rPr lang="en-US" smtClean="0"/>
              <a:t>4/21/2015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355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C0EF2-9919-473B-8215-8616BAF10692}" type="datetimeFigureOut">
              <a:rPr lang="en-US" smtClean="0"/>
              <a:t>4/21/2015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88973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472EB-AC54-4713-BFC2-BEB621108C63}" type="datetimeFigureOut">
              <a:rPr lang="en-US" smtClean="0"/>
              <a:t>4/21/2015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59604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55A0C-791E-4545-B787-F98AD45CD761}" type="datetimeFigureOut">
              <a:rPr lang="en-US" smtClean="0"/>
              <a:t>4/21/2015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6806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36B77-F4F4-4427-AC4F-9A623798AD82}" type="datetimeFigureOut">
              <a:rPr lang="en-US" smtClean="0"/>
              <a:t>4/21/2015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2300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E790C-34EB-4565-8437-CACF4CDB7822}" type="datetimeFigureOut">
              <a:rPr lang="en-US" smtClean="0"/>
              <a:t>4/21/2015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41851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A4C11-22B8-4A4E-8126-B3AF6B948A8E}" type="datetimeFigureOut">
              <a:rPr lang="en-US" smtClean="0"/>
              <a:t>4/21/2015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2614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D06B6-C816-4861-964D-15A98395707D}" type="datetimeFigureOut">
              <a:rPr lang="en-US" smtClean="0"/>
              <a:t>4/21/2015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42797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1A8AB-EA7C-4B1B-9D73-E2551851FABE}" type="datetimeFigureOut">
              <a:rPr lang="en-US" smtClean="0"/>
              <a:t>4/21/2015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13869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0786BE5-D2A3-4BF0-8B30-D7403E61B3DC}" type="datetimeFigureOut">
              <a:rPr lang="en-US" smtClean="0"/>
              <a:t>4/21/2015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078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4" r:id="rId13"/>
    <p:sldLayoutId id="2147483685" r:id="rId14"/>
    <p:sldLayoutId id="2147483686" r:id="rId15"/>
    <p:sldLayoutId id="2147483687" r:id="rId16"/>
    <p:sldLayoutId id="2147483688" r:id="rId17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79561" y="349759"/>
            <a:ext cx="9094673" cy="1427526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Педагогическая система </a:t>
            </a:r>
            <a:r>
              <a:rPr lang="ru-RU" sz="3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Шацкого</a:t>
            </a:r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С.Т.</a:t>
            </a:r>
            <a:endParaRPr lang="ru-RU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107805" y="3854599"/>
            <a:ext cx="6987645" cy="1388534"/>
          </a:xfrm>
        </p:spPr>
        <p:txBody>
          <a:bodyPr/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32669" y="6053070"/>
            <a:ext cx="27689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3526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84868" y="515156"/>
            <a:ext cx="7083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Увековечение памяти С. Т. </a:t>
            </a:r>
            <a:r>
              <a:rPr lang="ru-RU" sz="2800" dirty="0" err="1">
                <a:latin typeface="Arial" panose="020B0604020202020204" pitchFamily="34" charset="0"/>
                <a:cs typeface="Arial" panose="020B0604020202020204" pitchFamily="34" charset="0"/>
              </a:rPr>
              <a:t>Шацкого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99256" y="5210776"/>
            <a:ext cx="94402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Средняя школа № 1 города Обнинска с 1961 года носит имя С. Т.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Шацкого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. Перед первым зданием школы (сейчас это здание занимает «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Лингвоцентр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» и вечерняя школа города) установлен бюст выдающегося педагога.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2383" y="1461591"/>
            <a:ext cx="4434626" cy="33259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1206" y="1355341"/>
            <a:ext cx="4576293" cy="34322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15848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21983" y="2421229"/>
            <a:ext cx="8500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внимание!</a:t>
            </a:r>
            <a:endParaRPr lang="ru-RU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465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776068" y="488255"/>
            <a:ext cx="23731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Методология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28067" y="1640812"/>
            <a:ext cx="651441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«Источник развития ребенка не в генетических задатках, а в социальной и экономической среде»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28067" y="2700047"/>
            <a:ext cx="6096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«В начале ХХ века безумие слышать призывы "калечить природу ребенка", "ломать" ее и "ковать" нового человека во имя прекрасного будущего»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28067" y="4367234"/>
            <a:ext cx="6096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«Характер и направление педагогической работы в микросреде определяется результатом социально-педагогических исследований </a:t>
            </a:r>
            <a:r>
              <a:rPr lang="ru-RU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микросредовых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условий жизни детей»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1307" y="1336586"/>
            <a:ext cx="2950738" cy="40366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86715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79572" y="425003"/>
            <a:ext cx="45076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Биография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3558" y="1468190"/>
            <a:ext cx="3221865" cy="36833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5100033" y="2069799"/>
            <a:ext cx="677428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Станислав Теофилович 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Шацкий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(1878 - 1934 гг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.)</a:t>
            </a: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Родился Станислав Теофилович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Шацкий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в 1878 году. Его детство прошло в Москве, в многодетной семье военного чиновника. Учился в Московском университете, Московской консерватории и в сельскохозяйственной академии.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Шацкий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был одним из членов общества "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Сетлемент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" в Москве</a:t>
            </a:r>
            <a:r>
              <a:rPr lang="ru-RU" sz="2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931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96237" y="643944"/>
            <a:ext cx="42629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Этапы жизни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15920" y="1700012"/>
            <a:ext cx="5087155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 1899—1901 годах занимался в Московской Консерватории по классу вокала в классе У.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Мазетти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. Занятия были настолько успешными, что, хотя он и не окончил Консерваторию, его пригласили в оперную группу Большого театра. В Консерватории он знакомится со своей будущей супругой, В. Н. Демьяновой, окончившей её с красным дипломом по классу фортепиано. Но его привлекало иное — педагогика.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9144" y="1540652"/>
            <a:ext cx="3287346" cy="41518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6248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653752" y="566671"/>
            <a:ext cx="57396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Педагогические разработки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28800" y="1450499"/>
            <a:ext cx="5383369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С. Т.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Шацкий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организовал научную школу, которую представляли А. А. Фортунатов, М. Н.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Скаткин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, Л. К.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Шлегер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, В. Н.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Шацкая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и др. Примечательно, что ставший известным и уважаемым академиком АПН СССР М. Н.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Скаткин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, также как и сам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Шацкий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, не имел диплома о высшем образовании. С. Т.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Шацкий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внёс значительный вклад в разработку вопросов содержания образования в школе и повышения роли урока как основной формы учебной работы. Под руководством С. Т.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Шацкого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были разработаны методы педагогического исследования — социально-педагогический эксперимент, наблюдение, опрос.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8686" y="1450499"/>
            <a:ext cx="4262908" cy="41602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02117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62906" y="463639"/>
            <a:ext cx="32583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Типы школ 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22738" y="1605045"/>
            <a:ext cx="1056926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Шацкий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выделял три возможных типа школ:</a:t>
            </a: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1.      Школа, изолированная от окружающей среды.</a:t>
            </a: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2.      Школа, интересующаяся воздействием среды, но не сотрудничающая с ней.</a:t>
            </a: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3.      Школа, выступающая организатором, контролером и регулятором воздействия среды на ребенка.</a:t>
            </a:r>
          </a:p>
          <a:p>
            <a:endParaRPr lang="ru-RU" sz="2000" dirty="0"/>
          </a:p>
          <a:p>
            <a:r>
              <a:rPr lang="ru-RU" dirty="0"/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3318360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4404" y="1468191"/>
            <a:ext cx="10071279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Школы первого типа образуют учебно-воспитательный процесс в рамках учебного учреждения, считают, что социальная среда учит детей только плохому, а задача школы – выправить это воздействие и сформировать детей по старым представлениям школьной педагогики. Не учитывается жизненный опыт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ребенка.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  Для школ второго типа характерен определенный интерес к среде, который выражается в привлечении жизненного материала к обучению. Такая школа использует лабораторные методы, активизирует мышление ребенка, но на этом ее связь со средой обрывается.</a:t>
            </a: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  Школа третьего типа, над практическим воплощением которой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Шацкий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работал в Первой опытной станции по народному образованию, в окружающей социальной среде выполняла функцию организатора, регулятора и контролера детской жизни.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928057" y="463639"/>
            <a:ext cx="43015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Функции школ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986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03657" y="462498"/>
            <a:ext cx="47577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Деятельность </a:t>
            </a:r>
            <a:r>
              <a:rPr lang="ru-RU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С.Т.Шацкого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58344" y="1127386"/>
            <a:ext cx="10496281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С.Т.Шацкий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принадлежал к педагогам, для которых теория и практика были неразрывно связаны между собой и дополняли друг друга. Он утверждал, что нельзя пропагандировать идею, предварительно не проверив на практике ее ценности, жизненной эффективности. Поэтому на всей деятельности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Шацкого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лежит печать глубокого единства его идей и их практического воплощения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С.Т.Шацкий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больше, чем кто-либо из педагогов 20-х годов, связанный с жизнью школы, боролся с голым теоретизированием, с прожектерскими идеями педагогов, которые в тихом уюте кабинетов создавали теории, призванные потрясти мир, а на деле дискредитировавшие педагогику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Шацкий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, по утверждению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Е.Н.Медынского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, сыграл в истории школы значительно большую роль, чем можно судить по количеству написанных им и напечатанных произведений. Так, например, высказывания его о процессе взаимодействия школы и социальной среды рассыпаны в десятках статей на волнующие школу темы, но собрать и систематизировать их ученый так и не успел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  Станислав Теофилович принадлежит к числу педагогов, которые сыграли большую роль своей практической деятельностью, вооружая ценными идеями и принципами своих учеников и последователей.</a:t>
            </a:r>
          </a:p>
        </p:txBody>
      </p:sp>
    </p:spTree>
    <p:extLst>
      <p:ext uri="{BB962C8B-B14F-4D97-AF65-F5344CB8AC3E}">
        <p14:creationId xmlns:p14="http://schemas.microsoft.com/office/powerpoint/2010/main" val="379632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2248" y="2126153"/>
            <a:ext cx="2355358" cy="356872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6540" y="2126153"/>
            <a:ext cx="3878014" cy="356872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36383" y="437882"/>
            <a:ext cx="6542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Знаменитые произведения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3628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араллакс">
  <a:themeElements>
    <a:clrScheme name="Параллакс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Параллакс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араллакс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Параллакс</Template>
  <TotalTime>264</TotalTime>
  <Words>711</Words>
  <Application>Microsoft Office PowerPoint</Application>
  <PresentationFormat>Произвольный</PresentationFormat>
  <Paragraphs>39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Параллакс</vt:lpstr>
      <vt:lpstr>Педагогическая система Шацкого С.Т.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Педагогическая система Шацкого</dc:title>
  <dc:creator>Славутя</dc:creator>
  <cp:lastModifiedBy>Власова </cp:lastModifiedBy>
  <cp:revision>11</cp:revision>
  <dcterms:created xsi:type="dcterms:W3CDTF">2014-11-30T16:11:46Z</dcterms:created>
  <dcterms:modified xsi:type="dcterms:W3CDTF">2015-04-21T07:59:02Z</dcterms:modified>
</cp:coreProperties>
</file>