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15"/>
  </p:notesMasterIdLst>
  <p:sldIdLst>
    <p:sldId id="256" r:id="rId4"/>
    <p:sldId id="257" r:id="rId5"/>
    <p:sldId id="260" r:id="rId6"/>
    <p:sldId id="261" r:id="rId7"/>
    <p:sldId id="259" r:id="rId8"/>
    <p:sldId id="262" r:id="rId9"/>
    <p:sldId id="263" r:id="rId10"/>
    <p:sldId id="264" r:id="rId11"/>
    <p:sldId id="265" r:id="rId12"/>
    <p:sldId id="266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51266-B49E-4B91-8060-C45D6D5BB38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27401-2CBD-4605-B28B-79C5BCDB0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43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http://paidagogos.com/?p=118</a:t>
            </a:r>
            <a:endParaRPr lang="ru-RU" dirty="0" smtClean="0"/>
          </a:p>
          <a:p>
            <a:r>
              <a:rPr lang="en-US" dirty="0" smtClean="0"/>
              <a:t>https://ru.wikipedia.org/wiki/%D0%A9%D0%B5%D1%82%D0%B8%D0%BD%D0%B8%D0%BD,_%D0%9C%D0%B8%D1%85%D0%B0%D0%B8%D0%BB_%D0%9F%D0%B5%D1%82%D1%80%D0%BE%D0%B2%D0%B8%D1%87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27401-2CBD-4605-B28B-79C5BCDB05B0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21.04.2015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vi-VN" sz="2800" dirty="0" smtClean="0">
                <a:latin typeface="Arial" pitchFamily="34" charset="0"/>
                <a:cs typeface="Arial" pitchFamily="34" charset="0"/>
              </a:rPr>
              <a:t>МИХАИЛ ПЕТРОВИЧ ЩЕТ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vi-VN" sz="2800" dirty="0" smtClean="0">
                <a:latin typeface="Arial" pitchFamily="34" charset="0"/>
                <a:cs typeface="Arial" pitchFamily="34" charset="0"/>
              </a:rPr>
              <a:t>НИН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003322"/>
            <a:ext cx="352616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ВОСПИТАНИЕ ШКОЛЬНИКОВ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3672408" cy="40934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М.П. Щетинин обращает внимание и на воспитательную работу, формирует у школьников чувство собственного достоинства, своей значимости среди людей. В школах М.П. Щетинина активно действуют органы школьного самоуправления. С 1988 г. М.П. Щетинин — генеральный директор Центра комплексного формирования личности в станице Азовская.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G:\мои документы\ДОКУМЕНТЫ\ДГТУ\Щетинин\332405_ucheba_knigi_tetradi_kofe_devushka_ruchka_karandas_2989x2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916831"/>
            <a:ext cx="4824536" cy="3449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44824"/>
            <a:ext cx="7467600" cy="1143000"/>
          </a:xfrm>
        </p:spPr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G:\мои документы\ДОКУМЕНТЫ\ДГТУ\Щетинин\a075b94e7c5ee91b57d4f0b473c73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576" y="3140968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БИОГРАФИЯ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2348880"/>
            <a:ext cx="3600400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Михаил Петрович Щетинин (17 октября 1944) – советский и российский педагог, член Российской академии образования, основатель и директор экспериментальной общеобразовательной школы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интернатного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типа.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мои документы\ДОКУМЕНТЫ\ДГТУ\Щетинин\teko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623406" cy="4536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ОСНОВА СИСТЕМЫ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96752"/>
            <a:ext cx="8640960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Концептуальной основой дидактической системы М. П. Щетинина стала идея гармонического сочетания рационального и эмоционального в познавательной деятельности человека. В учебной деятельности человека должны быть задействованы равно как ум, так и живое восприятие и эмоции, в их гармоническом сочетании. Без этого невозможно добиться и гармонического развития личности.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G:\мои документы\ДОКУМЕНТЫ\ДГТУ\Щетинин\rebenky_o_sekse.jpg"/>
          <p:cNvPicPr>
            <a:picLocks noChangeAspect="1" noChangeArrowheads="1"/>
          </p:cNvPicPr>
          <p:nvPr/>
        </p:nvPicPr>
        <p:blipFill>
          <a:blip r:embed="rId2" cstate="print"/>
          <a:srcRect l="28926" t="9051"/>
          <a:stretch>
            <a:fillRect/>
          </a:stretch>
        </p:blipFill>
        <p:spPr bwMode="auto">
          <a:xfrm>
            <a:off x="395536" y="4365104"/>
            <a:ext cx="2826101" cy="2304256"/>
          </a:xfrm>
          <a:prstGeom prst="rect">
            <a:avLst/>
          </a:prstGeom>
          <a:noFill/>
        </p:spPr>
      </p:pic>
      <p:pic>
        <p:nvPicPr>
          <p:cNvPr id="2053" name="Picture 5" descr="G:\мои документы\ДОКУМЕНТЫ\ДГТУ\Щетинин\smarter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212976"/>
            <a:ext cx="2986724" cy="2235572"/>
          </a:xfrm>
          <a:prstGeom prst="rect">
            <a:avLst/>
          </a:prstGeom>
          <a:noFill/>
        </p:spPr>
      </p:pic>
      <p:pic>
        <p:nvPicPr>
          <p:cNvPr id="2054" name="Picture 6" descr="G:\мои документы\ДОКУМЕНТЫ\ДГТУ\Щетинин\1351790435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6675" y="4365104"/>
            <a:ext cx="3092824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G:\мои документы\ДОКУМЕНТЫ\ДГТУ\Щетинин\p25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96952"/>
            <a:ext cx="2664296" cy="1771757"/>
          </a:xfrm>
          <a:prstGeom prst="rect">
            <a:avLst/>
          </a:prstGeom>
          <a:noFill/>
        </p:spPr>
      </p:pic>
      <p:pic>
        <p:nvPicPr>
          <p:cNvPr id="3074" name="Picture 2" descr="G:\мои документы\ДОКУМЕНТЫ\ДГТУ\Щетинин\v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536605"/>
            <a:ext cx="3096344" cy="2204763"/>
          </a:xfrm>
          <a:prstGeom prst="rect">
            <a:avLst/>
          </a:prstGeom>
          <a:noFill/>
        </p:spPr>
      </p:pic>
      <p:pic>
        <p:nvPicPr>
          <p:cNvPr id="3075" name="Picture 3" descr="G:\мои документы\ДОКУМЕНТЫ\ДГТУ\Щетинин\40d4a995d1720a98438e683de229e7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996952"/>
            <a:ext cx="2664296" cy="19005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ШКОЛА-КОМПЛЕКС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7920880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соответствии с этой концепцией и был учрежден новый тип учебного заведения: школа-комплекс на селе. Он объединял, по сути, 6 разнотипных школ: общеобразовательную, художественную, спортивную, хореографическую, музыкальную и учебно-производственный комбинат.</a:t>
            </a:r>
            <a:endParaRPr lang="ru-RU" dirty="0"/>
          </a:p>
        </p:txBody>
      </p:sp>
      <p:pic>
        <p:nvPicPr>
          <p:cNvPr id="3077" name="Picture 5" descr="G:\мои документы\ДОКУМЕНТЫ\ДГТУ\Щетинин\90f4f1d8aa592471d48c86c12f1eb0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581128"/>
            <a:ext cx="2879799" cy="2160240"/>
          </a:xfrm>
          <a:prstGeom prst="rect">
            <a:avLst/>
          </a:prstGeom>
          <a:noFill/>
        </p:spPr>
      </p:pic>
      <p:pic>
        <p:nvPicPr>
          <p:cNvPr id="3076" name="Picture 4" descr="G:\мои документы\ДОКУМЕНТЫ\ДГТУ\Щетинин\4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5" y="2996952"/>
            <a:ext cx="2736304" cy="1822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ШКОЛЫ-КОМПЛЕКСЫ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40768"/>
            <a:ext cx="4572000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Михаил Петрович Щетинин в 70-е— 80-е годы организовал школы-комплексы в с. Ясные Зори (Белгородская область) и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Зыбково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(Кировоградская область), экспериментального учебного комплекса на ст. Азовская (Краснодарский край).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мои документы\ДОКУМЕНТЫ\ДГТУ\Щетинин\depositphotos_29221483-Seamless-pattern-colorful-school-suppl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05064"/>
            <a:ext cx="2664296" cy="2664296"/>
          </a:xfrm>
          <a:prstGeom prst="rect">
            <a:avLst/>
          </a:prstGeom>
          <a:noFill/>
        </p:spPr>
      </p:pic>
      <p:pic>
        <p:nvPicPr>
          <p:cNvPr id="8195" name="Picture 3" descr="G:\мои документы\ДОКУМЕНТЫ\ДГТУ\Щетинин\depositphotos_5649539-Vector-Illustration-of-Back-to-school-abstract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05064"/>
            <a:ext cx="2592288" cy="2670526"/>
          </a:xfrm>
          <a:prstGeom prst="rect">
            <a:avLst/>
          </a:prstGeom>
          <a:noFill/>
        </p:spPr>
      </p:pic>
      <p:pic>
        <p:nvPicPr>
          <p:cNvPr id="8196" name="Picture 4" descr="G:\мои документы\ДОКУМЕНТЫ\ДГТУ\Щетинин\depositphotos_13193546-Cute-school-abstract-pattern.-Seamless-pattern-with-alarm-clo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268980"/>
            <a:ext cx="2666789" cy="2664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ГДЕ ВЗЯТЬ ВРЕМЯ?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96752"/>
            <a:ext cx="5904656" cy="53245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Школьник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 занятиях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мало двигается. Он мало занят художественным творчеством. Где взять время? И приходит гениально простое решение: сократить продолжительность каждого урока с 45 минут до 35 и даже до 30 в младших классах!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Проведя специальное исследование М.П. Щетинин убедился, что самыми малопродуктивными являются последние 10-12 минут. И если от них отказаться, то продуктивность каждого урока почти не пострадает. Но зато будет сэкономлено 10—12 минут только на одном. Из них складываются дополнительно почти 2 урока по 30-35 минут или, можно сказать, вместо 5-6 уроков по 45 минут в день можно заниматься 6-7 уроков по укороченному времени. Эти-то уроки и пойдут на занятия в художественной, спортивной и других школах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мои документы\ДОКУМЕНТЫ\ДГТУ\Щетинин\Time1.jpg"/>
          <p:cNvPicPr>
            <a:picLocks noChangeAspect="1" noChangeArrowheads="1"/>
          </p:cNvPicPr>
          <p:nvPr/>
        </p:nvPicPr>
        <p:blipFill>
          <a:blip r:embed="rId2" cstate="print"/>
          <a:srcRect l="8969" r="12553"/>
          <a:stretch>
            <a:fillRect/>
          </a:stretch>
        </p:blipFill>
        <p:spPr bwMode="auto">
          <a:xfrm>
            <a:off x="6372200" y="1844824"/>
            <a:ext cx="2669555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УЧЕБНАЯ ПРОГРАММА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340768"/>
            <a:ext cx="6318448" cy="28623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Расписание уроков составляется так, чтобы занятия «речевого» цикла обязательно чередовались с занятиями «образного», а также с занятиями «двигательного» цикла. Опыт подтвердил, что утомления у детей не наступает, интерес к занятиям по всем предметам даже возрастает. Домашние задания даются редко, потому что все общеобразовательные «словесные» предметы отрабатываются на уроке. Это в целом гарантирует и укрепление здоровья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G:\мои документы\ДОКУМЕНТЫ\ДГТУ\Щетинин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93096"/>
            <a:ext cx="3384376" cy="2301873"/>
          </a:xfrm>
          <a:prstGeom prst="rect">
            <a:avLst/>
          </a:prstGeom>
          <a:noFill/>
        </p:spPr>
      </p:pic>
      <p:pic>
        <p:nvPicPr>
          <p:cNvPr id="5" name="Picture 2" descr="G:\мои документы\ДОКУМЕНТЫ\ДГТУ\Щетинин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293096"/>
            <a:ext cx="3456384" cy="2300066"/>
          </a:xfrm>
          <a:prstGeom prst="rect">
            <a:avLst/>
          </a:prstGeom>
          <a:noFill/>
        </p:spPr>
      </p:pic>
      <p:pic>
        <p:nvPicPr>
          <p:cNvPr id="6" name="Picture 4" descr="G:\мои документы\ДОКУМЕНТЫ\ДГТУ\Щетинин\скачанные файл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412776"/>
            <a:ext cx="2171700" cy="2105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МЕТОД ПОГРУЖЕНИЯ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5040560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Педагог-новатор попробовал организовать занятия методом погружения в учебный предмет. В свое время эта идея была высказана Д.И.Писаревым (Россия, 1840-1868). В опыте М.П.Щетинина исходным положением метода была идея целостного восприятия и понимания учеником всего годичного курса в короткий срок. Организационно это достигается, во-первых, путем концентрированного изучения одного предмета в возможно короткий срок — это и есть погружение — и, во-вторых, путем четырехкратной повторяемости в течение учебного года подобного погружения на более высоком уровне — от ориентировочного до творческого.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мои документы\ДОКУМЕНТЫ\ДГТУ\Щетинин\концентрация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933056"/>
            <a:ext cx="2616969" cy="2616969"/>
          </a:xfrm>
          <a:prstGeom prst="rect">
            <a:avLst/>
          </a:prstGeom>
          <a:noFill/>
        </p:spPr>
      </p:pic>
      <p:pic>
        <p:nvPicPr>
          <p:cNvPr id="5123" name="Picture 3" descr="G:\мои документы\ДОКУМЕНТЫ\ДГТУ\Щетинин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68759"/>
            <a:ext cx="2270091" cy="2664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4069"/>
            <a:ext cx="7467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ПРОТЕСТ УЧИТЕЛЕЙ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8784976" cy="31700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Хотя результаты учебной деятельности способом погружения были обнадеживающими, но группой учителей и некоторыми сотрудниками органов образования они были оценены неоднозначно и даже негативно. И поэтому опыт обучения способом погружения дальнейшего развития не получил, хотя он бесспорно эффективен, например при изучении иностранных языков (интенсивное изучение языков в короткий срок), правил дорожного движения, при формировании навыков владения музыкальным инструментом и некоторых других занятиях. Для обучения рассматриваемым способом нужна серьезная подготовка и переподготовка учителей, причем, принципиально иная. А этого на практике пока нет.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G:\мои документы\ДОКУМЕНТЫ\ДГТУ\Щетинин\protest_in_venezuela01.jpg"/>
          <p:cNvPicPr>
            <a:picLocks noChangeAspect="1" noChangeArrowheads="1"/>
          </p:cNvPicPr>
          <p:nvPr/>
        </p:nvPicPr>
        <p:blipFill>
          <a:blip r:embed="rId2" cstate="print"/>
          <a:srcRect b="19296"/>
          <a:stretch>
            <a:fillRect/>
          </a:stretch>
        </p:blipFill>
        <p:spPr bwMode="auto">
          <a:xfrm>
            <a:off x="2483768" y="4509120"/>
            <a:ext cx="4176464" cy="2247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119</TotalTime>
  <Words>360</Words>
  <Application>Microsoft Office PowerPoint</Application>
  <PresentationFormat>Экран (4:3)</PresentationFormat>
  <Paragraphs>24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Тема1</vt:lpstr>
      <vt:lpstr>ms_pptpostmortem_tp01018455</vt:lpstr>
      <vt:lpstr>Эркер</vt:lpstr>
      <vt:lpstr>МИХАИЛ ПЕТРОВИЧ ЩЕТИНИН</vt:lpstr>
      <vt:lpstr>БИОГРАФИЯ</vt:lpstr>
      <vt:lpstr>ОСНОВА СИСТЕМЫ</vt:lpstr>
      <vt:lpstr>ШКОЛА-КОМПЛЕКС</vt:lpstr>
      <vt:lpstr>ШКОЛЫ-КОМПЛЕКСЫ</vt:lpstr>
      <vt:lpstr>ГДЕ ВЗЯТЬ ВРЕМЯ?</vt:lpstr>
      <vt:lpstr>УЧЕБНАЯ ПРОГРАММА</vt:lpstr>
      <vt:lpstr>МЕТОД ПОГРУЖЕНИЯ</vt:lpstr>
      <vt:lpstr>ПРОТЕСТ УЧИТЕЛЕЙ</vt:lpstr>
      <vt:lpstr>ВОСПИТАНИЕ ШКОЛЬНИКОВ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ПЕТРОВИЧ ЩЕТИНИН</dc:title>
  <dc:creator>Базалий</dc:creator>
  <cp:lastModifiedBy>Власова </cp:lastModifiedBy>
  <cp:revision>17</cp:revision>
  <dcterms:created xsi:type="dcterms:W3CDTF">2014-12-10T16:06:23Z</dcterms:created>
  <dcterms:modified xsi:type="dcterms:W3CDTF">2015-04-21T08:00:44Z</dcterms:modified>
</cp:coreProperties>
</file>