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8"/>
  </p:notesMasterIdLst>
  <p:sldIdLst>
    <p:sldId id="256" r:id="rId2"/>
    <p:sldId id="318" r:id="rId3"/>
    <p:sldId id="282" r:id="rId4"/>
    <p:sldId id="268" r:id="rId5"/>
    <p:sldId id="270" r:id="rId6"/>
    <p:sldId id="276" r:id="rId7"/>
    <p:sldId id="331" r:id="rId8"/>
    <p:sldId id="332" r:id="rId9"/>
    <p:sldId id="330" r:id="rId10"/>
    <p:sldId id="333" r:id="rId11"/>
    <p:sldId id="346" r:id="rId12"/>
    <p:sldId id="348" r:id="rId13"/>
    <p:sldId id="350" r:id="rId14"/>
    <p:sldId id="347" r:id="rId15"/>
    <p:sldId id="351" r:id="rId16"/>
    <p:sldId id="352" r:id="rId17"/>
    <p:sldId id="349" r:id="rId18"/>
    <p:sldId id="291" r:id="rId19"/>
    <p:sldId id="334" r:id="rId20"/>
    <p:sldId id="335" r:id="rId21"/>
    <p:sldId id="336" r:id="rId22"/>
    <p:sldId id="337" r:id="rId23"/>
    <p:sldId id="338" r:id="rId24"/>
    <p:sldId id="343" r:id="rId25"/>
    <p:sldId id="277" r:id="rId26"/>
    <p:sldId id="339" r:id="rId2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99" autoAdjust="0"/>
  </p:normalViewPr>
  <p:slideViewPr>
    <p:cSldViewPr>
      <p:cViewPr>
        <p:scale>
          <a:sx n="78" d="100"/>
          <a:sy n="78" d="100"/>
        </p:scale>
        <p:origin x="-2070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4260F04-837F-48F5-8C65-57B3A0C98236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1471DD-8F4C-47EF-9AB9-E452ABE65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02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91707F-F6B3-4DE0-B7B3-E7A6DDBF916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386949-7146-4DEC-9317-60B360F3788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B1816-E6B8-45B4-9BFE-48B6DB6F0AD3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2244-0BBF-4B74-848A-D3F4F75FB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0767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0A54-1155-480F-B91D-AF3A761CE859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556B-B7FE-4FCE-89EC-3518BB1C9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8129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BFB1B-34AD-4981-B827-503326DB0832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F6EAC-9B14-41F4-8C5E-2BA6F3632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3714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4E985-557C-4C4B-859A-D3BCBCD1B067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34F3A-D3C7-4564-B403-C05C7BDCE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74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49240-2395-4FEF-8AC0-C0B541EB331C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5A3EF-A2F2-4B55-8997-E37807601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07535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D6B19-89A3-4B4B-9C80-4EE0A2DC7715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75AF9-1BEA-4FFB-97E1-3BC1B5A09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5762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EE2-971A-4586-BD44-B2C85570D9EE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AECEF-305F-452F-B4ED-36ED28373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47371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5376B-9020-47A1-AEED-868A37B494F7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ED911-764C-459F-899F-46E29D15B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4501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E48F-070F-429B-8E54-5B2D0C92288C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ACD7-CA08-4A89-A9DF-47AF9BF55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0448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F47E6-6892-49E7-8459-A55F2036600F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1A57D-8175-4F9C-B6B6-4B796D1D7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885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F560-2524-41C6-A6F9-06D910239281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A9132-812A-4BAA-B797-F0D0CB2EC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9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20732-7534-42F1-B140-E391862DCFEF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E958A-185B-4C17-85D4-9C7FBC9EC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1671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364A3-5EC5-41BB-B759-9DACEB6D60F4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E8C6-9A3E-42EF-BFF3-BB879CC3A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09303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84A28-5587-4D78-AAF4-4CE387D7AE28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D53E-78FC-4A8C-97F7-2A0282742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14322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CB32B-73BB-488D-B0F5-AAC880A723BC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ED02D-A38D-4953-B31E-3A5B4DDF0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7689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9A1D9-C833-4694-B3A6-4F94C530DB23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5B43-28D0-49EB-B8D6-FC9DCA05D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35233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90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ECA169-77C4-4E95-9130-CE1F4167B95F}" type="datetimeFigureOut">
              <a:rPr lang="ru-RU"/>
              <a:pPr>
                <a:defRPr/>
              </a:pPr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076F6F-58CC-4CC7-933B-B53AB43D9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2"/>
          <p:cNvSpPr>
            <a:spLocks noGrp="1"/>
          </p:cNvSpPr>
          <p:nvPr>
            <p:ph type="title" idx="4294967295"/>
          </p:nvPr>
        </p:nvSpPr>
        <p:spPr>
          <a:xfrm>
            <a:off x="3563938" y="1268413"/>
            <a:ext cx="5329237" cy="2290762"/>
          </a:xfrm>
        </p:spPr>
        <p:txBody>
          <a:bodyPr/>
          <a:lstStyle/>
          <a:p>
            <a:r>
              <a:rPr lang="ru-RU" sz="4000" dirty="0" smtClean="0">
                <a:latin typeface="Arial" charset="0"/>
              </a:rPr>
              <a:t> </a:t>
            </a:r>
            <a:r>
              <a:rPr lang="ru-RU" sz="4000" b="1" i="1" dirty="0" smtClean="0">
                <a:latin typeface="Aharoni" pitchFamily="2" charset="-79"/>
              </a:rPr>
              <a:t>Учитель русских учителей </a:t>
            </a:r>
            <a:br>
              <a:rPr lang="ru-RU" sz="4000" b="1" i="1" dirty="0" smtClean="0">
                <a:latin typeface="Aharoni" pitchFamily="2" charset="-79"/>
              </a:rPr>
            </a:br>
            <a:r>
              <a:rPr lang="ru-RU" sz="3200" b="1" dirty="0" smtClean="0">
                <a:latin typeface="Batang" pitchFamily="18" charset="-127"/>
              </a:rPr>
              <a:t>Константин Дмитриевич</a:t>
            </a:r>
            <a:br>
              <a:rPr lang="ru-RU" sz="3200" b="1" dirty="0" smtClean="0">
                <a:latin typeface="Batang" pitchFamily="18" charset="-127"/>
              </a:rPr>
            </a:br>
            <a:r>
              <a:rPr lang="ru-RU" sz="3200" b="1" dirty="0" smtClean="0">
                <a:latin typeface="Batang" pitchFamily="18" charset="-127"/>
              </a:rPr>
              <a:t> Ушинский</a:t>
            </a:r>
          </a:p>
        </p:txBody>
      </p:sp>
      <p:pic>
        <p:nvPicPr>
          <p:cNvPr id="2051" name="Picture 14" descr="00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41438"/>
            <a:ext cx="2620962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771775" y="4797425"/>
            <a:ext cx="612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400" smtClean="0"/>
              <a:t> 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dirty="0" smtClean="0"/>
              <a:t>К. Д. Ушинский - инспектор классов</a:t>
            </a:r>
            <a:br>
              <a:rPr lang="ru-RU" sz="2800" b="1" dirty="0" smtClean="0"/>
            </a:br>
            <a:r>
              <a:rPr lang="ru-RU" sz="2800" b="1" dirty="0" smtClean="0"/>
              <a:t> Смольного института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23850" y="1052513"/>
            <a:ext cx="8229600" cy="2185987"/>
          </a:xfrm>
        </p:spPr>
        <p:txBody>
          <a:bodyPr/>
          <a:lstStyle/>
          <a:p>
            <a:pPr marL="0" indent="185738" algn="just">
              <a:lnSpc>
                <a:spcPct val="80000"/>
              </a:lnSpc>
              <a:buFont typeface="Arial" charset="0"/>
              <a:buNone/>
            </a:pPr>
            <a:r>
              <a:rPr lang="ru-RU" sz="2000" dirty="0" smtClean="0"/>
              <a:t>В 1859 году Ушинский был назначен инспектором классов Смольного института благородных девиц. В этом учреждении, тесно связанном с царским двором, процветала атмосфера угодничества и заискивания перед ближайшим окружением царицы, ее фаворитами. Девушек воспитывали в духе христианской морали и превратного представления об обязанностях жены и матери, им давали очень мало реальных знаний и больше заботились о привитии им светских манер, преклонения перед царизмом.</a:t>
            </a:r>
          </a:p>
        </p:txBody>
      </p:sp>
      <p:pic>
        <p:nvPicPr>
          <p:cNvPr id="11268" name="Picture 5" descr="Смольный институт (Воспитательное общество благородных девиц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3141663"/>
            <a:ext cx="3889375" cy="2781300"/>
          </a:xfrm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211638" y="3141663"/>
            <a:ext cx="4392612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5113"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dirty="0"/>
              <a:t>Ушинский смело провел реформу института, ввел новый учебный план, главными предметами которого сделал русский язык, лучшие произведения русской литературы, естественные науки, широко применял наглядность в обучении, проводил опыты на уроках биологии и физики. В качестве преподавателей К. Д. Ушинским были приглашены видные педагоги-методисты: по литературе – В. И. Водовозов, по географии - Д. Д. Семенов, по истории -  М. И. </a:t>
            </a:r>
            <a:r>
              <a:rPr lang="ru-RU" dirty="0" err="1"/>
              <a:t>Семевский</a:t>
            </a:r>
            <a:r>
              <a:rPr lang="ru-RU" dirty="0"/>
              <a:t> и другие.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/>
          <a:lstStyle/>
          <a:p>
            <a:r>
              <a:rPr lang="ru-RU" sz="4000" dirty="0"/>
              <a:t>«О пользе педагогической литературы»</a:t>
            </a:r>
            <a:endParaRPr lang="ru-RU" sz="4000" dirty="0" smtClean="0"/>
          </a:p>
        </p:txBody>
      </p:sp>
      <p:sp>
        <p:nvSpPr>
          <p:cNvPr id="12291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484313"/>
            <a:ext cx="8229600" cy="506888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dirty="0" smtClean="0"/>
              <a:t>К. Д. Ушинский в первой своей статье «О пользе педагогической литературы» показал, что разработка вопросов школьного воспитания способствует соединению </a:t>
            </a:r>
            <a:r>
              <a:rPr lang="ru-RU" sz="1800" dirty="0" err="1" smtClean="0"/>
              <a:t>пед</a:t>
            </a:r>
            <a:r>
              <a:rPr lang="ru-RU" sz="1800" dirty="0" smtClean="0"/>
              <a:t>. теории с практикой.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 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Проблема соотношения научного и творческого в педагогике становится одной из главных проблем. Главная цель воспитания, по его мнению, — духовное развитие человека, достигнуть ее невозможно без опоры на культурно-исторические традиции народа, на особенности его национального характера. В статье «о народности в общественном образовании» на основе подробного анализа воспитательных традиций европейских стран, сделал вывод о том, что воспитание, созданное самим народом и основанное на народных традициях, имеет воспитательную силу. Основой воспитания является воспитание семейное, в котором конкретизируются цели и задачи общественного воспитания.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 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Применительно к России Ушинский выделил 3 основных принципа воспитания: народность, христианская духовность, наука.</a:t>
            </a:r>
          </a:p>
          <a:p>
            <a:pPr marL="0" indent="0">
              <a:buFont typeface="Arial" charset="0"/>
              <a:buNone/>
            </a:pPr>
            <a:endParaRPr lang="ru-RU" sz="1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«О пользе педагогической литературы»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484313"/>
            <a:ext cx="8229600" cy="4465637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dirty="0" smtClean="0"/>
              <a:t> 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Практика, факт – дело единичное, и если в воспитании признавать деятельность одной практики, то даже и такая передача невозможна. Передается мысль, выведенная из опыта, но не сам опыт. Педагог – практик не должен отвергать полезность теоретического изучения науки воспитания, основываясь лишь на достаточности его результатов, достигаемых без помощи теории. От каждого педагога – практика должно требовать, чтобы он добросовестно и сознательно выполнял долг свой, и взявшись за воспитание духовной стороны человека, употреблял все зависящее от него средства, чтобы познакомиться, сколько возможно ближе, с предметом деятельности всей своей жизни. Педагогическая литература представляется для этого могущественным средством. Она знакомит нас с психологическими наблюдениями множества умных и опытных педагогов, направляет нашу собственную мысль на такие предметы, которые легко могли бы ускользнуть от нашего внимания. </a:t>
            </a:r>
            <a:r>
              <a:rPr lang="ru-RU" sz="1800" dirty="0" err="1" smtClean="0"/>
              <a:t>Пед</a:t>
            </a:r>
            <a:r>
              <a:rPr lang="ru-RU" sz="1800" dirty="0" smtClean="0"/>
              <a:t>. литература устанавливает в обществе правильные требования в отношении воспитания и открывает средства для удовлетворения этих требований.</a:t>
            </a:r>
          </a:p>
          <a:p>
            <a:pPr marL="0" indent="0">
              <a:buFont typeface="Arial" charset="0"/>
              <a:buNone/>
            </a:pPr>
            <a:r>
              <a:rPr lang="ru-RU" sz="1800" dirty="0" smtClean="0"/>
              <a:t> </a:t>
            </a:r>
          </a:p>
          <a:p>
            <a:pPr marL="0" indent="0">
              <a:buFont typeface="Arial" charset="0"/>
              <a:buNone/>
            </a:pPr>
            <a:endParaRPr lang="ru-RU" sz="1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«О пользе педагогической литературы»</a:t>
            </a:r>
          </a:p>
        </p:txBody>
      </p:sp>
      <p:sp>
        <p:nvSpPr>
          <p:cNvPr id="16387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46370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dirty="0" smtClean="0"/>
              <a:t>Чтобы правильно воспитывать своих детей родители должны иметь ясные и здравые понятия о признаках различных наклонностей в детях, знать требования и цель различных родов воспитания и учения, уметь выбрать и оценить воспитателя, знать воспитательные заведения, их курсы, требования. Помощь в этом оказывает </a:t>
            </a:r>
            <a:r>
              <a:rPr lang="ru-RU" sz="1800" dirty="0" err="1" smtClean="0"/>
              <a:t>пед</a:t>
            </a:r>
            <a:r>
              <a:rPr lang="ru-RU" sz="1800" dirty="0" smtClean="0"/>
              <a:t>. литература. </a:t>
            </a:r>
            <a:r>
              <a:rPr lang="ru-RU" sz="1800" dirty="0" err="1" smtClean="0"/>
              <a:t>Пед</a:t>
            </a:r>
            <a:r>
              <a:rPr lang="ru-RU" sz="1800" dirty="0" smtClean="0"/>
              <a:t>. литература должна выражать, сохранять и делать для каждого доступными результаты </a:t>
            </a:r>
            <a:r>
              <a:rPr lang="ru-RU" sz="1800" dirty="0" err="1" smtClean="0"/>
              <a:t>пед</a:t>
            </a:r>
            <a:r>
              <a:rPr lang="ru-RU" sz="1800" dirty="0" smtClean="0"/>
              <a:t>. практики, на основе которых возможно дальнейшее развитие общественного воспитания.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4000" dirty="0"/>
              <a:t>«О нравственном элементе в русском воспитании»</a:t>
            </a:r>
            <a:endParaRPr lang="ru-RU" sz="4000" dirty="0" smtClean="0"/>
          </a:p>
        </p:txBody>
      </p:sp>
      <p:sp>
        <p:nvSpPr>
          <p:cNvPr id="13315" name="Объект 3"/>
          <p:cNvSpPr>
            <a:spLocks noGrp="1"/>
          </p:cNvSpPr>
          <p:nvPr>
            <p:ph sz="half" idx="2"/>
          </p:nvPr>
        </p:nvSpPr>
        <p:spPr>
          <a:xfrm>
            <a:off x="395288" y="1700213"/>
            <a:ext cx="8353425" cy="43926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dirty="0" smtClean="0"/>
              <a:t>В статье «О нравственном элементе в русском воспитании» высказал мысль об органической связи педагогики и религии. Сближение религиозного и светского образования -1 из главных задач русской народной школы. Большое значение в нравственном воспитании К. Д. придавал выработке у ребенка любви к труду («Труд в его психическом и воспитательном значении» — в данной работе сделал попытку обосновать значимость труда как фактора правильного психического развития ребенка и его воспитания). По мнению Ушинского предметом воспитания является человек («Человек как предмет воспитания» — в 3х томах). К. Д. рассмотрел физиологические законы деятельности человеческого организма и психические явления, ими обусловленные.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Человек как предмет воспитания»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628800"/>
            <a:ext cx="8229600" cy="3888432"/>
          </a:xfrm>
        </p:spPr>
        <p:txBody>
          <a:bodyPr/>
          <a:lstStyle/>
          <a:p>
            <a:pPr marL="0" indent="0">
              <a:buNone/>
            </a:pPr>
            <a:r>
              <a:rPr lang="ru-RU" sz="1500" dirty="0"/>
              <a:t>Ушинский предложил создать в каждом университете педагогический факультет, где изучался бы человек во всех его проявлениях. Он считал необходимым строить обучение на основе учета возрастных, индивидуальных и физиологических особенностей детей, специфики развития их психики. В качестве одного из важнейших условий оптимального развития ребенка в процессе обучения К. Д. обратил внимание на необходимость учитывать посильность содержания обучения и его последовательность. Особое значение придавал отбору содержания обучения. Реализм в образовании зависит не от набора предметов обучения, а от общей направленности образования. Большое значение придавал соблюдению принципа наглядности. Указывал, что важнейшим источником получения новых знаний для детей является опыт, приобретаемый с помощью внешних чувств. В связи с этим важнейшим, по мнению Ушинского, является использование в обучении игры, которая может использоваться до 16-23 лет. Дидактические идеи Ушинского опирались на такие принципы, как основательность и прочность усвоения знаний. Им были детально разработаны методики повторения учебного материала, методика формирования у детей общих представлений и понятий на основе наглядных представлений, методика одновременного развития мышления и речи у детей. Он протестовал против разделения функций воспитания и обучения, указывая на единство этих начал в воспитании гармонично развитой личности. </a:t>
            </a: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1831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«Человек как предмет воспитания»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/>
              <a:t>Главная форма организации обучения – урок. Основой классно урочной системы обучения является класс с твердым составом учащихся, твердое расписание занятий, сочетание фронтальных форм обучения с индивидуальными при ведущей роли учителя. Ушинский углубил классическое учение об уроке, определив его организационное строение, установив его отдельные виды. вид урока определяется его целью. Особое внимание уделял организации учебной деятельности в начальной школе, где целесообразно сочетание всех видов урока воедино. Главное место в теоретическом наследии занимает его теория воспитания, в основе которой должен быть положен принцип народности. Ушинский считал патриотическое чувство самым высоким. Целью нравственного воспитания детей является формирование личности, качествами которой стали бы уважение и любовь к людям, доброжелательное отношение к окружающему миру, чувство собственного достоинства. Он выступал против негуманного отношения к детям, против телесных наказаний. По его мнению, особенно важно соблюдение </a:t>
            </a:r>
            <a:r>
              <a:rPr lang="ru-RU" sz="1600" dirty="0" err="1"/>
              <a:t>пед</a:t>
            </a:r>
            <a:r>
              <a:rPr lang="ru-RU" sz="1600" dirty="0"/>
              <a:t>. такта. Он полагал, что воспитатель должен хвалить ребенка, сравнивая его успехи с другими, отмечая при этом не только его собственное продвижение. Моральное поощрение является лучшим способом нравственного воспитания. Важнейшими факторами, влияющими на ребенка, являются семья и личность учителя.</a:t>
            </a:r>
          </a:p>
        </p:txBody>
      </p:sp>
    </p:spTree>
    <p:extLst>
      <p:ext uri="{BB962C8B-B14F-4D97-AF65-F5344CB8AC3E}">
        <p14:creationId xmlns:p14="http://schemas.microsoft.com/office/powerpoint/2010/main" val="40095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1433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1800" smtClean="0"/>
              <a:t>Основная идея его педагогики – идея народности и родного языка. Школа и воспитание в каждой стране должны строиться в соответствии с потребностями и особенностями данного народа, подражание в деле воспитания одного народа другому ведет на ложную почву, принесет больше вреда, чем пользы. Идея народности была им не только разработана в теории, но и реализована на практике. Им были созданы книги для начальной школы «Родное слово», «Детский мир». В духе народности стала осуществляться подготовка народного учителя в педагогических учебных заведениях, созданных по его проекту.</a:t>
            </a:r>
          </a:p>
          <a:p>
            <a:pPr marL="0" indent="0">
              <a:buFont typeface="Arial" charset="0"/>
              <a:buNone/>
            </a:pPr>
            <a:endParaRPr lang="ru-RU" sz="180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/>
          <a:lstStyle/>
          <a:p>
            <a:r>
              <a:rPr lang="ru-RU" sz="2800" b="1" dirty="0" smtClean="0"/>
              <a:t>Пребывание за границей</a:t>
            </a:r>
          </a:p>
        </p:txBody>
      </p:sp>
      <p:pic>
        <p:nvPicPr>
          <p:cNvPr id="12291" name="Picture 9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05263"/>
            <a:ext cx="5400675" cy="2487612"/>
          </a:xfrm>
        </p:spPr>
      </p:pic>
      <p:sp>
        <p:nvSpPr>
          <p:cNvPr id="17412" name="Rectangle 11"/>
          <p:cNvSpPr>
            <a:spLocks noChangeArrowheads="1"/>
          </p:cNvSpPr>
          <p:nvPr/>
        </p:nvSpPr>
        <p:spPr bwMode="auto">
          <a:xfrm>
            <a:off x="6048374" y="4869160"/>
            <a:ext cx="2735263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i="1" dirty="0"/>
              <a:t>г. Вене в Швейцарии (на Женевском озере), где жил и лечился Ушинский</a:t>
            </a:r>
          </a:p>
        </p:txBody>
      </p:sp>
      <p:sp>
        <p:nvSpPr>
          <p:cNvPr id="17413" name="Rectangle 12"/>
          <p:cNvSpPr>
            <a:spLocks noChangeArrowheads="1"/>
          </p:cNvSpPr>
          <p:nvPr/>
        </p:nvSpPr>
        <p:spPr bwMode="auto">
          <a:xfrm>
            <a:off x="5867400" y="908050"/>
            <a:ext cx="3097213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1600" b="1" dirty="0"/>
              <a:t>Минута грусти</a:t>
            </a:r>
          </a:p>
          <a:p>
            <a:r>
              <a:rPr lang="ru-RU" sz="1600" b="1" dirty="0"/>
              <a:t>Скиталец невольный средь теплых полей,</a:t>
            </a:r>
          </a:p>
          <a:p>
            <a:r>
              <a:rPr lang="ru-RU" sz="1600" b="1" dirty="0"/>
              <a:t>Грущу я по Родине хладной                                                 моей:</a:t>
            </a:r>
          </a:p>
          <a:p>
            <a:r>
              <a:rPr lang="ru-RU" sz="1600" b="1" dirty="0"/>
              <a:t>По нашим глубоким снегам,</a:t>
            </a:r>
          </a:p>
          <a:p>
            <a:r>
              <a:rPr lang="ru-RU" sz="1600" b="1" dirty="0"/>
              <a:t>По нашим сосновым лесам,</a:t>
            </a:r>
          </a:p>
          <a:p>
            <a:r>
              <a:rPr lang="ru-RU" sz="1600" b="1" dirty="0"/>
              <a:t>Прекрасно здесь море и горы</a:t>
            </a:r>
          </a:p>
          <a:p>
            <a:r>
              <a:rPr lang="ru-RU" sz="1600" b="1" dirty="0"/>
              <a:t>                            чудесны,</a:t>
            </a:r>
          </a:p>
          <a:p>
            <a:r>
              <a:rPr lang="ru-RU" sz="1600" b="1" dirty="0"/>
              <a:t>И свет здесь прекрасен небесный,</a:t>
            </a:r>
          </a:p>
          <a:p>
            <a:r>
              <a:rPr lang="ru-RU" sz="1600" b="1" dirty="0"/>
              <a:t>Природа ж куда хороша!</a:t>
            </a:r>
          </a:p>
          <a:p>
            <a:r>
              <a:rPr lang="ru-RU" sz="1600" b="1" dirty="0"/>
              <a:t>Но стонет и ноет степная душа!</a:t>
            </a:r>
          </a:p>
          <a:p>
            <a:pPr algn="r"/>
            <a:r>
              <a:rPr lang="ru-RU" i="1" dirty="0"/>
              <a:t>Стих, написанный К. Д. Ушинским за границей. </a:t>
            </a:r>
          </a:p>
        </p:txBody>
      </p:sp>
      <p:sp>
        <p:nvSpPr>
          <p:cNvPr id="17414" name="Rectangle 13"/>
          <p:cNvSpPr>
            <a:spLocks noChangeArrowheads="1"/>
          </p:cNvSpPr>
          <p:nvPr/>
        </p:nvSpPr>
        <p:spPr bwMode="auto">
          <a:xfrm>
            <a:off x="179388" y="836613"/>
            <a:ext cx="5397500" cy="311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5113" algn="just"/>
            <a:r>
              <a:rPr lang="ru-RU" dirty="0"/>
              <a:t>В 1862 году Ушинский был направлен на пять лет за границу для лечения и изучения школьного дела. За это время он посетил Швейцарию, Германию, Францию, Бельгию и Италию, в которых он посещал и изучал учебные заведения — женские школы, детские сады, приюты и школы, особенно в Германии и Швейцарии, считавшиеся самыми передовыми в части новаций в педагогике. Свои заметки, наблюдения и письма этого периода он объединил в статье «Педагогическая поездка по Швейцарии».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68313" y="765175"/>
            <a:ext cx="4319587" cy="4105275"/>
          </a:xfrm>
        </p:spPr>
        <p:txBody>
          <a:bodyPr/>
          <a:lstStyle/>
          <a:p>
            <a:pPr marL="0" indent="357188" algn="just">
              <a:lnSpc>
                <a:spcPct val="80000"/>
              </a:lnSpc>
              <a:buFont typeface="Arial" charset="0"/>
              <a:buNone/>
            </a:pPr>
            <a:r>
              <a:rPr lang="ru-RU" sz="2000" dirty="0" smtClean="0"/>
              <a:t>За границей в 1864 году Ушинский написал и издал учебную книгу «Родное слово», которая вырабатывалась в кругу его семьи, так как отражала знакомые его детям природу и обычаи Новгород-Северского уезда, а также книгу «Детский мир». Фактически это были первые массовые и общедоступные российские учебники для начального обучения детей. Более того, он написал и издал особое руководство для родителей и учителей к своему «Родному слову» — «Руководство к преподаванию по „Родному слову“ для учителей и родителей». Это руководство оказало огромное, широчайшее влияние на русскую народную школу. Свою актуальность как пособие по методике преподавания родного языка оно не потеряло и по сей день. 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765175"/>
            <a:ext cx="377348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rush Script MT" pitchFamily="66" charset="0"/>
              </a:rPr>
              <a:t>Вступление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body"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 marL="184150" indent="1588">
              <a:lnSpc>
                <a:spcPct val="90000"/>
              </a:lnSpc>
              <a:buFont typeface="Arial" charset="0"/>
              <a:buNone/>
            </a:pPr>
            <a:r>
              <a:rPr lang="ru-RU" sz="2400" i="1" dirty="0" smtClean="0"/>
              <a:t>..Ушинский принадлежит не только прошлому: он продолжает жить и в нашей современности. Идеи создателя "Детского мира", "Родного слова", "Педагогической антропологии" сохраняют по сей день свою творческую силу. </a:t>
            </a:r>
          </a:p>
          <a:p>
            <a:pPr marL="184150" indent="1588">
              <a:lnSpc>
                <a:spcPct val="90000"/>
              </a:lnSpc>
            </a:pPr>
            <a:endParaRPr lang="ru-RU" sz="2400" i="1" dirty="0" smtClean="0"/>
          </a:p>
          <a:p>
            <a:pPr marL="184150" indent="1588" algn="r">
              <a:lnSpc>
                <a:spcPct val="90000"/>
              </a:lnSpc>
              <a:buFont typeface="Arial" charset="0"/>
              <a:buNone/>
            </a:pPr>
            <a:r>
              <a:rPr lang="ru-RU" sz="2400" dirty="0" smtClean="0"/>
              <a:t>В. П. ПОТЕМКИН</a:t>
            </a:r>
          </a:p>
        </p:txBody>
      </p:sp>
      <p:pic>
        <p:nvPicPr>
          <p:cNvPr id="3076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628775"/>
            <a:ext cx="4032250" cy="446563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288925"/>
          </a:xfrm>
        </p:spPr>
        <p:txBody>
          <a:bodyPr/>
          <a:lstStyle/>
          <a:p>
            <a:r>
              <a:rPr lang="ru-RU" sz="2400" b="1" dirty="0" smtClean="0"/>
              <a:t>Последние годы жизни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692150"/>
            <a:ext cx="3678237" cy="4679950"/>
          </a:xfrm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79388" y="5373688"/>
            <a:ext cx="45370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i="1" dirty="0"/>
              <a:t>Семейный портрет.</a:t>
            </a:r>
          </a:p>
          <a:p>
            <a:pPr algn="just"/>
            <a:r>
              <a:rPr lang="ru-RU" sz="1600" i="1" dirty="0"/>
              <a:t> К. Д. Ушинский, Н. С. Дорошенко (Ушинская), дети (слева на право); Павел (1852 г), Владимир (1861 г), Константин (1859 г), Вера (1855 г), Надежда (1856 г)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716463" y="836613"/>
            <a:ext cx="4248150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185738" algn="just"/>
            <a:r>
              <a:rPr lang="ru-RU" dirty="0"/>
              <a:t>В середине 1860-х годов К. Д. Ушинский с семьёй вернулся в Россию. </a:t>
            </a:r>
          </a:p>
          <a:p>
            <a:pPr indent="185738" algn="just"/>
            <a:r>
              <a:rPr lang="ru-RU" dirty="0"/>
              <a:t>Летом 1870 года он лечился кумысом в </a:t>
            </a:r>
            <a:r>
              <a:rPr lang="ru-RU" dirty="0" err="1"/>
              <a:t>Альме</a:t>
            </a:r>
            <a:r>
              <a:rPr lang="ru-RU" dirty="0"/>
              <a:t> возле Бахчисарая. Возвращаясь из Крыма, собирался заехать к Н. А. Корфу в село </a:t>
            </a:r>
            <a:r>
              <a:rPr lang="ru-RU" dirty="0" err="1"/>
              <a:t>Времевку</a:t>
            </a:r>
            <a:r>
              <a:rPr lang="ru-RU" dirty="0"/>
              <a:t> Александровского уезда на </a:t>
            </a:r>
            <a:r>
              <a:rPr lang="ru-RU" dirty="0" err="1"/>
              <a:t>Екатеринославщине</a:t>
            </a:r>
            <a:r>
              <a:rPr lang="ru-RU" dirty="0"/>
              <a:t>, но из-за болезни и большой отдаленности села от железнодорожной станции Благодатной не смог. Прибыв на хутор Богданку, узнал о трагической смерти старшего сына Павлуши. Найдя в себе силы перебороть постигшее его горе, он перевез свою семью в Киев, купив домик по ул. Тарасовской, а сам с сыновьями Константином и Владимиром поехал лечиться в Крым. Но в дороге простудился, заболел и остановился в    г. Одессе, где и умер 3 января 1871 года.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800" b="1" dirty="0" smtClean="0"/>
              <a:t>Последователи К. Д. Ушинского</a:t>
            </a:r>
          </a:p>
        </p:txBody>
      </p:sp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73463"/>
            <a:ext cx="1903412" cy="257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420938"/>
            <a:ext cx="1689100" cy="225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644900"/>
            <a:ext cx="1909763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2492375"/>
            <a:ext cx="1776412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468313" y="908050"/>
            <a:ext cx="828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177800" algn="just"/>
            <a:r>
              <a:rPr lang="ru-RU" sz="2000" dirty="0"/>
              <a:t>Труды и идеи К.Д. Ушинского стали предметом творческого освоения, переосмысления и состязательного, соревновательного подражания для целой плеяды педагогов-мыслителей: И. Я. Яковлева, Н.А. Корфа, В.П. </a:t>
            </a:r>
            <a:r>
              <a:rPr lang="ru-RU" sz="2000" dirty="0" err="1"/>
              <a:t>Вахтерова</a:t>
            </a:r>
            <a:r>
              <a:rPr lang="ru-RU" sz="2000" dirty="0"/>
              <a:t>, Х. Д. </a:t>
            </a:r>
            <a:r>
              <a:rPr lang="ru-RU" sz="2000" dirty="0" err="1"/>
              <a:t>Алчевской</a:t>
            </a:r>
            <a:r>
              <a:rPr lang="ru-RU" sz="2000" dirty="0"/>
              <a:t>, Т. Г. Лубенец</a:t>
            </a:r>
            <a:r>
              <a:rPr lang="ru-RU" dirty="0"/>
              <a:t> </a:t>
            </a:r>
            <a:r>
              <a:rPr lang="ru-RU" sz="2000" dirty="0"/>
              <a:t>и других. </a:t>
            </a:r>
          </a:p>
        </p:txBody>
      </p:sp>
      <p:pic>
        <p:nvPicPr>
          <p:cNvPr id="135192" name="Picture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3933825"/>
            <a:ext cx="182721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2400" b="1" smtClean="0"/>
              <a:t>Чествование памяти К. Д. Ушинского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xfrm>
            <a:off x="395288" y="836613"/>
            <a:ext cx="8229600" cy="4525962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ru-RU" sz="2000" smtClean="0"/>
              <a:t>  В истории русского просвещения Ушинскому принадлежит почетнейшее место. Один из наиболее одаренных, образованных и передовых людей своего времени, основоположник науки о воспитании, смелый преобразователь школы, он отдал всю свою жизнь жертвенному служению делу на-родного образования. Великий русский педагог был героем и подвижником своего высокого призвания. За это и воздается ему ныне всенародная дань признательности и почитания... 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6732588" y="2997200"/>
            <a:ext cx="18732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i="1"/>
              <a:t>В. П. ПОТЕМКИН. 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357563"/>
            <a:ext cx="1800225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3850" y="4149725"/>
            <a:ext cx="208915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i="1"/>
              <a:t>Серебряная медаль К. Д. Ушинского для награждения особо отличившихся учителей и деятелей в области педагогических наук</a:t>
            </a:r>
          </a:p>
        </p:txBody>
      </p:sp>
      <p:pic>
        <p:nvPicPr>
          <p:cNvPr id="1639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357563"/>
            <a:ext cx="3455987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5003800" y="5949950"/>
            <a:ext cx="37449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i="1"/>
              <a:t>Статьи в советской печати, посвященные К. Д. Ушинскому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404813"/>
            <a:ext cx="3024187" cy="3052762"/>
          </a:xfrm>
        </p:spPr>
      </p:pic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395288" y="908050"/>
            <a:ext cx="18732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Средняя школа №47 им.             К. Д. Ушинского в Ленинграде</a:t>
            </a:r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5105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5724525" y="5805488"/>
            <a:ext cx="3074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Улица им. Ушинского в Киеве</a:t>
            </a:r>
          </a:p>
        </p:txBody>
      </p:sp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60350"/>
            <a:ext cx="266382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Rectangle 10"/>
          <p:cNvSpPr>
            <a:spLocks noChangeArrowheads="1"/>
          </p:cNvSpPr>
          <p:nvPr/>
        </p:nvSpPr>
        <p:spPr bwMode="auto">
          <a:xfrm>
            <a:off x="5867400" y="3716338"/>
            <a:ext cx="280828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/>
              <a:t>Памятник К. Д. Ушинскому возле начальной школы его имени в с. Богданке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5"/>
          <p:cNvSpPr>
            <a:spLocks noGrp="1"/>
          </p:cNvSpPr>
          <p:nvPr>
            <p:ph idx="4294967295"/>
          </p:nvPr>
        </p:nvSpPr>
        <p:spPr>
          <a:xfrm>
            <a:off x="539750" y="476250"/>
            <a:ext cx="8258175" cy="6000750"/>
          </a:xfrm>
        </p:spPr>
        <p:txBody>
          <a:bodyPr/>
          <a:lstStyle/>
          <a:p>
            <a:pPr marL="0" indent="185738" algn="just">
              <a:buFont typeface="Arial" charset="0"/>
              <a:buNone/>
            </a:pPr>
            <a:r>
              <a:rPr lang="ru-RU" sz="2000" b="1" dirty="0" smtClean="0">
                <a:latin typeface="Arial" charset="0"/>
              </a:rPr>
              <a:t>Значение К. Д. Ушинского в развитии педагогики и школы</a:t>
            </a:r>
            <a:r>
              <a:rPr lang="ru-RU" sz="2000" dirty="0" smtClean="0">
                <a:latin typeface="Arial" charset="0"/>
              </a:rPr>
              <a:t> Ушинский является великим русским педагогом, основоположником народной школы в России, создателем глубокой, стройной педагогической системы, автором замечательных учебных книг, по которым в течение более полувека обучались десятки миллионов человек в России. Он - «учитель русских учителей» - разработал систему подготовки народных учителей в учительской семинарии, лучшие народные учителя в своей педагогической работе руководствовались сочинениями Ушинского.</a:t>
            </a:r>
          </a:p>
          <a:p>
            <a:pPr marL="0" indent="185738" algn="just">
              <a:buFont typeface="Arial" charset="0"/>
              <a:buNone/>
            </a:pPr>
            <a:r>
              <a:rPr lang="ru-RU" sz="2000" dirty="0" smtClean="0">
                <a:latin typeface="Arial" charset="0"/>
              </a:rPr>
              <a:t>Как поэтический гений Пушкина вызвал к жизни целую группу поэтов пушкинской школы, так и педагогический гений Ушинского способствовал появлению плеяды замечательных педагогов 60-70-х годов, последователей Ушинского, -  Н. Ф. </a:t>
            </a:r>
            <a:r>
              <a:rPr lang="ru-RU" sz="2000" dirty="0" err="1" smtClean="0">
                <a:latin typeface="Arial" charset="0"/>
              </a:rPr>
              <a:t>Бунакова</a:t>
            </a:r>
            <a:r>
              <a:rPr lang="ru-RU" sz="2000" dirty="0" smtClean="0">
                <a:latin typeface="Arial" charset="0"/>
              </a:rPr>
              <a:t>, Н. А. Корфа, В. И. </a:t>
            </a:r>
            <a:r>
              <a:rPr lang="ru-RU" sz="2000" dirty="0" err="1" smtClean="0">
                <a:latin typeface="Arial" charset="0"/>
              </a:rPr>
              <a:t>Водовозова</a:t>
            </a:r>
            <a:r>
              <a:rPr lang="ru-RU" sz="2000" dirty="0" smtClean="0">
                <a:latin typeface="Arial" charset="0"/>
              </a:rPr>
              <a:t>, Д. Д. Семенова, Л. Н. </a:t>
            </a:r>
            <a:r>
              <a:rPr lang="ru-RU" sz="2000" dirty="0" err="1" smtClean="0">
                <a:latin typeface="Arial" charset="0"/>
              </a:rPr>
              <a:t>Модзалевского</a:t>
            </a:r>
            <a:r>
              <a:rPr lang="ru-RU" sz="2000" dirty="0" smtClean="0">
                <a:latin typeface="Arial" charset="0"/>
              </a:rPr>
              <a:t> и других. </a:t>
            </a:r>
          </a:p>
          <a:p>
            <a:pPr marL="0" indent="185738" algn="just">
              <a:buFont typeface="Arial" charset="0"/>
              <a:buNone/>
            </a:pPr>
            <a:r>
              <a:rPr lang="ru-RU" sz="2000" dirty="0" smtClean="0">
                <a:latin typeface="Arial" charset="0"/>
              </a:rPr>
              <a:t>Большое влияние Ушинский оказал на передовых педагогов других народов России (Грузии, Армении, Казахстана), на педагогику Болгарии, Чехии и других славянских народов.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00"/>
    </mc:Choice>
    <mc:Fallback xmlns="">
      <p:transition advTm="15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468313" y="404813"/>
            <a:ext cx="8229600" cy="4525962"/>
          </a:xfrm>
        </p:spPr>
        <p:txBody>
          <a:bodyPr/>
          <a:lstStyle/>
          <a:p>
            <a:pPr marL="609600" indent="-609600" algn="ctr">
              <a:buFont typeface="Arial" charset="0"/>
              <a:buNone/>
            </a:pPr>
            <a:r>
              <a:rPr lang="ru-RU" sz="2000" b="1" dirty="0" smtClean="0"/>
              <a:t>В презентации использованы</a:t>
            </a:r>
          </a:p>
          <a:p>
            <a:pPr marL="609600" indent="-609600" algn="ctr">
              <a:buFont typeface="Arial" charset="0"/>
              <a:buNone/>
            </a:pPr>
            <a:r>
              <a:rPr lang="ru-RU" sz="2000" b="1" dirty="0" smtClean="0"/>
              <a:t>материалы </a:t>
            </a:r>
            <a:r>
              <a:rPr lang="ru-RU" sz="2000" b="1" dirty="0" err="1" smtClean="0"/>
              <a:t>интернет-ресурсов</a:t>
            </a:r>
            <a:r>
              <a:rPr lang="ru-RU" sz="2000" b="1" dirty="0" smtClean="0"/>
              <a:t>: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z="2800" dirty="0" smtClean="0">
                <a:latin typeface="Arial" charset="0"/>
              </a:rPr>
              <a:t>Педагогическая энциклопедия  - </a:t>
            </a:r>
            <a:r>
              <a:rPr lang="ru-RU" sz="2400" dirty="0" smtClean="0">
                <a:latin typeface="Arial" charset="0"/>
              </a:rPr>
              <a:t>www.pedagogic.ru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z="2800" dirty="0" smtClean="0">
                <a:latin typeface="Arial" charset="0"/>
              </a:rPr>
              <a:t>Википедия – </a:t>
            </a:r>
            <a:r>
              <a:rPr lang="ru-RU" sz="2400" dirty="0" smtClean="0">
                <a:latin typeface="Arial" charset="0"/>
              </a:rPr>
              <a:t>http://ru.wikipedia.org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z="2800" dirty="0" smtClean="0">
                <a:latin typeface="Arial" charset="0"/>
              </a:rPr>
              <a:t>Русский биографический словарь - </a:t>
            </a:r>
            <a:r>
              <a:rPr lang="ru-RU" sz="2400" dirty="0" smtClean="0">
                <a:latin typeface="Arial" charset="0"/>
              </a:rPr>
              <a:t>www.rulex.ru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z="2800" dirty="0" smtClean="0">
                <a:latin typeface="Arial" charset="0"/>
              </a:rPr>
              <a:t>Биография знаменитостей - </a:t>
            </a:r>
            <a:r>
              <a:rPr lang="ru-RU" sz="2400" dirty="0" smtClean="0">
                <a:latin typeface="Arial" charset="0"/>
              </a:rPr>
              <a:t>www.peoples.ru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z="2800" dirty="0" smtClean="0">
                <a:latin typeface="Arial" charset="0"/>
              </a:rPr>
              <a:t>Кроссворд-кафе -</a:t>
            </a:r>
            <a:r>
              <a:rPr lang="ru-RU" sz="2400" dirty="0" smtClean="0">
                <a:latin typeface="Arial" charset="0"/>
              </a:rPr>
              <a:t> www.c-cafe.ru</a:t>
            </a:r>
          </a:p>
          <a:p>
            <a:pPr marL="609600" indent="-609600" algn="ctr">
              <a:buFont typeface="Arial" charset="0"/>
              <a:buNone/>
            </a:pPr>
            <a:endParaRPr lang="ru-RU" sz="2400" dirty="0" smtClean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/>
          </p:cNvSpPr>
          <p:nvPr>
            <p:ph type="title" sz="quarter"/>
          </p:nvPr>
        </p:nvSpPr>
        <p:spPr>
          <a:xfrm>
            <a:off x="468313" y="333375"/>
            <a:ext cx="8229600" cy="706438"/>
          </a:xfrm>
        </p:spPr>
        <p:txBody>
          <a:bodyPr/>
          <a:lstStyle/>
          <a:p>
            <a:r>
              <a:rPr lang="ru-RU" sz="2800" b="1" dirty="0" smtClean="0"/>
              <a:t>Родители</a:t>
            </a:r>
          </a:p>
        </p:txBody>
      </p:sp>
      <p:pic>
        <p:nvPicPr>
          <p:cNvPr id="4099" name="Picture 18" descr="Детские и юношеские годы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125538"/>
            <a:ext cx="1627188" cy="2185987"/>
          </a:xfrm>
        </p:spPr>
      </p:pic>
      <p:pic>
        <p:nvPicPr>
          <p:cNvPr id="4100" name="Picture 19" descr="мать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1125538"/>
            <a:ext cx="1620837" cy="2185987"/>
          </a:xfrm>
        </p:spPr>
      </p:pic>
      <p:sp>
        <p:nvSpPr>
          <p:cNvPr id="4101" name="Rectangle 20"/>
          <p:cNvSpPr>
            <a:spLocks noGrp="1"/>
          </p:cNvSpPr>
          <p:nvPr>
            <p:ph sz="quarter" idx="3"/>
          </p:nvPr>
        </p:nvSpPr>
        <p:spPr>
          <a:xfrm>
            <a:off x="323528" y="3501008"/>
            <a:ext cx="3959225" cy="2881312"/>
          </a:xfrm>
        </p:spPr>
        <p:txBody>
          <a:bodyPr/>
          <a:lstStyle/>
          <a:p>
            <a:pPr marL="0" indent="14288" algn="ctr">
              <a:buFont typeface="Arial" charset="0"/>
              <a:buNone/>
              <a:tabLst>
                <a:tab pos="3590925" algn="l"/>
              </a:tabLst>
            </a:pPr>
            <a:r>
              <a:rPr lang="ru-RU" sz="2000" dirty="0" smtClean="0"/>
              <a:t>Отец К. Д. Ушинского </a:t>
            </a:r>
          </a:p>
          <a:p>
            <a:pPr marL="0" indent="14288" algn="just">
              <a:buFont typeface="Arial" charset="0"/>
              <a:buNone/>
              <a:tabLst>
                <a:tab pos="3590925" algn="l"/>
              </a:tabLst>
            </a:pPr>
            <a:r>
              <a:rPr lang="ru-RU" sz="2000" b="1" dirty="0" smtClean="0"/>
              <a:t>Дмитрий Григорьевич Ушинский</a:t>
            </a:r>
            <a:r>
              <a:rPr lang="ru-RU" sz="2000" dirty="0" smtClean="0"/>
              <a:t>  происходил из обедневших дворян. Много лет служил в русской армии, ветеран Отечественной войны 1812 года. Был преподавателем военного корпуса.</a:t>
            </a:r>
          </a:p>
        </p:txBody>
      </p:sp>
      <p:sp>
        <p:nvSpPr>
          <p:cNvPr id="4102" name="Rectangle 21"/>
          <p:cNvSpPr>
            <a:spLocks noGrp="1"/>
          </p:cNvSpPr>
          <p:nvPr>
            <p:ph sz="quarter" idx="4"/>
          </p:nvPr>
        </p:nvSpPr>
        <p:spPr>
          <a:xfrm>
            <a:off x="4572000" y="3500438"/>
            <a:ext cx="4176713" cy="2879725"/>
          </a:xfrm>
        </p:spPr>
        <p:txBody>
          <a:bodyPr/>
          <a:lstStyle/>
          <a:p>
            <a:pPr marL="0" indent="265113" algn="ctr">
              <a:buFont typeface="Arial" charset="0"/>
              <a:buNone/>
            </a:pPr>
            <a:r>
              <a:rPr lang="ru-RU" sz="2000" dirty="0" smtClean="0"/>
              <a:t>Мать К. Д. Ушинского</a:t>
            </a:r>
          </a:p>
          <a:p>
            <a:pPr marL="0" indent="265113" algn="just">
              <a:buFont typeface="Arial" charset="0"/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Любовь Степановна Ушинская (Капнист)</a:t>
            </a:r>
            <a:r>
              <a:rPr lang="ru-RU" sz="2000" dirty="0" smtClean="0"/>
              <a:t>  сама руководила первоначальным обучением сына, пробудив в нем любознательность и интерес к чтению. Она умерла, когда Ушинскому было 11 лет. О ней он сохранил на всю жизнь трогательно-нежные воспоминания.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Здание Новгород-Северской гимназии, в которой учился 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20713"/>
            <a:ext cx="446563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3"/>
          <p:cNvSpPr>
            <a:spLocks noChangeArrowheads="1"/>
          </p:cNvSpPr>
          <p:nvPr/>
        </p:nvSpPr>
        <p:spPr bwMode="auto">
          <a:xfrm>
            <a:off x="5292725" y="476250"/>
            <a:ext cx="3527425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57188" algn="just"/>
            <a:r>
              <a:rPr lang="ru-RU" dirty="0" err="1">
                <a:latin typeface="Arial" charset="0"/>
              </a:rPr>
              <a:t>К.Д.Ушинский</a:t>
            </a:r>
            <a:r>
              <a:rPr lang="ru-RU" dirty="0">
                <a:latin typeface="Arial" charset="0"/>
              </a:rPr>
              <a:t> учился в Новгород-Северской гимназии, где был примерным учеником, много читал, часто был инициатором диспутов на различные темы, не мог терпеть подхалимства среди учеников, несправедливости некоторых учителей. </a:t>
            </a:r>
          </a:p>
        </p:txBody>
      </p:sp>
      <p:pic>
        <p:nvPicPr>
          <p:cNvPr id="5124" name="Picture 24" descr="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644900"/>
            <a:ext cx="280828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25"/>
          <p:cNvSpPr>
            <a:spLocks noChangeArrowheads="1"/>
          </p:cNvSpPr>
          <p:nvPr/>
        </p:nvSpPr>
        <p:spPr bwMode="auto">
          <a:xfrm>
            <a:off x="539750" y="3413125"/>
            <a:ext cx="4968875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dirty="0">
                <a:latin typeface="Arial" charset="0"/>
              </a:rPr>
              <a:t>«Воспитание, которое мы получили... в бедной уездной гимназии маленького городка Малороссии Новгорода-Северского, было в учебном отношении не только не ниже, но даже выше того, которое в то время получалось во многих других гимназиях. Этому много способствовала страстная любовь к науке и несколько даже педантическое уважение к ней в покойном директоре Н-ской гимназии… Илье Федоровиче </a:t>
            </a:r>
            <a:r>
              <a:rPr lang="ru-RU" dirty="0" err="1">
                <a:latin typeface="Arial" charset="0"/>
              </a:rPr>
              <a:t>Тимковском</a:t>
            </a:r>
            <a:r>
              <a:rPr lang="ru-RU" dirty="0">
                <a:latin typeface="Arial" charset="0"/>
              </a:rPr>
              <a:t>». </a:t>
            </a:r>
          </a:p>
          <a:p>
            <a:pPr algn="r"/>
            <a:r>
              <a:rPr lang="ru-RU" sz="1400" b="1" dirty="0">
                <a:latin typeface="Arial" charset="0"/>
              </a:rPr>
              <a:t>К. Д. УШИНСКИЙ</a:t>
            </a:r>
            <a:r>
              <a:rPr lang="ru-RU" dirty="0">
                <a:latin typeface="Arial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Московский университ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456247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7" descr="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68413"/>
            <a:ext cx="276066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8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850900"/>
          </a:xfrm>
        </p:spPr>
        <p:txBody>
          <a:bodyPr/>
          <a:lstStyle/>
          <a:p>
            <a:r>
              <a:rPr lang="ru-RU" sz="2800" b="1" dirty="0" smtClean="0"/>
              <a:t>Обучение в Московском университете</a:t>
            </a:r>
          </a:p>
        </p:txBody>
      </p:sp>
      <p:sp>
        <p:nvSpPr>
          <p:cNvPr id="6149" name="Rectangle 9"/>
          <p:cNvSpPr>
            <a:spLocks noGrp="1"/>
          </p:cNvSpPr>
          <p:nvPr>
            <p:ph sz="half" idx="1"/>
          </p:nvPr>
        </p:nvSpPr>
        <p:spPr>
          <a:xfrm>
            <a:off x="395288" y="4292600"/>
            <a:ext cx="4681537" cy="1512888"/>
          </a:xfrm>
        </p:spPr>
        <p:txBody>
          <a:bodyPr/>
          <a:lstStyle/>
          <a:p>
            <a:pPr marL="92075" indent="0" algn="just">
              <a:buFont typeface="Arial" charset="0"/>
              <a:buNone/>
            </a:pPr>
            <a:r>
              <a:rPr lang="ru-RU" sz="2000" dirty="0" smtClean="0"/>
              <a:t>После окончания гимназии Ушинский  поступил в Московский университет на юридический факультет, который блестяще закончил в 1844 году.</a:t>
            </a:r>
          </a:p>
        </p:txBody>
      </p:sp>
      <p:sp>
        <p:nvSpPr>
          <p:cNvPr id="6150" name="Rectangle 10"/>
          <p:cNvSpPr>
            <a:spLocks noGrp="1"/>
          </p:cNvSpPr>
          <p:nvPr>
            <p:ph type="body" sz="half" idx="2"/>
          </p:nvPr>
        </p:nvSpPr>
        <p:spPr>
          <a:xfrm>
            <a:off x="5076825" y="4797425"/>
            <a:ext cx="3678238" cy="1584325"/>
          </a:xfrm>
        </p:spPr>
        <p:txBody>
          <a:bodyPr/>
          <a:lstStyle/>
          <a:p>
            <a:pPr indent="14288" algn="ctr">
              <a:buFont typeface="Arial" charset="0"/>
              <a:buNone/>
            </a:pPr>
            <a:r>
              <a:rPr lang="ru-RU" sz="2400" dirty="0" smtClean="0"/>
              <a:t>К. Д. Ушинский</a:t>
            </a:r>
          </a:p>
          <a:p>
            <a:pPr indent="14288" algn="ctr">
              <a:buFont typeface="Arial" charset="0"/>
              <a:buNone/>
            </a:pPr>
            <a:r>
              <a:rPr lang="ru-RU" sz="2400" dirty="0" smtClean="0"/>
              <a:t>студент Московского университета</a:t>
            </a:r>
          </a:p>
          <a:p>
            <a:pPr indent="14288">
              <a:buFont typeface="Arial" charset="0"/>
              <a:buNone/>
            </a:pPr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3200" b="1" dirty="0" smtClean="0"/>
              <a:t>Преподавательская работа в Ярославском юридическом лицее</a:t>
            </a:r>
          </a:p>
        </p:txBody>
      </p:sp>
      <p:sp>
        <p:nvSpPr>
          <p:cNvPr id="7171" name="Rectangle 8"/>
          <p:cNvSpPr>
            <a:spLocks noGrp="1"/>
          </p:cNvSpPr>
          <p:nvPr>
            <p:ph type="body" sz="half" idx="2"/>
          </p:nvPr>
        </p:nvSpPr>
        <p:spPr>
          <a:xfrm>
            <a:off x="4643438" y="1341438"/>
            <a:ext cx="4249737" cy="3887787"/>
          </a:xfrm>
        </p:spPr>
        <p:txBody>
          <a:bodyPr/>
          <a:lstStyle/>
          <a:p>
            <a:pPr marL="0" indent="193675" algn="just">
              <a:buFont typeface="Arial" charset="0"/>
              <a:buNone/>
            </a:pPr>
            <a:r>
              <a:rPr lang="ru-RU" sz="1800" dirty="0" smtClean="0"/>
              <a:t>«Увлечение Ушинского передается слушателям, и они все, вместе со своим лектором, не слышат звонка, не замечают, что уже настал конец лекции, что уже давно около дверей стоит другой профессор, дожидается своей очереди,- и только когда терпение этого последнего окончательно истощится и он обратится к Ушинскому с заявлением, что пора кончать, а то он, профессор, уйдет, - Ушинский, немедленно спустившись с облаков своей пламенной фантазии, страшно конфузится, просит извинения и летит стремглав из аудитории, покрываемый громом аплодисментов очарованных его речью студентов».</a:t>
            </a:r>
            <a:endParaRPr lang="ru-RU" sz="1800" dirty="0" smtClean="0">
              <a:latin typeface="Arial" charset="0"/>
            </a:endParaRPr>
          </a:p>
          <a:p>
            <a:pPr marL="0" indent="193675">
              <a:buFont typeface="Arial" charset="0"/>
              <a:buNone/>
            </a:pPr>
            <a:r>
              <a:rPr lang="ru-RU" sz="1800" dirty="0" smtClean="0"/>
              <a:t>В. Е. ЕРМИЛОВ «Народный учитель»</a:t>
            </a:r>
          </a:p>
        </p:txBody>
      </p:sp>
      <p:pic>
        <p:nvPicPr>
          <p:cNvPr id="7172" name="Picture 11" descr="Ярославский юридический лице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484313"/>
            <a:ext cx="3671888" cy="2808287"/>
          </a:xfrm>
        </p:spPr>
      </p:pic>
      <p:sp>
        <p:nvSpPr>
          <p:cNvPr id="7173" name="Rectangle 12"/>
          <p:cNvSpPr>
            <a:spLocks noChangeArrowheads="1"/>
          </p:cNvSpPr>
          <p:nvPr/>
        </p:nvSpPr>
        <p:spPr bwMode="auto">
          <a:xfrm>
            <a:off x="684213" y="4652963"/>
            <a:ext cx="36004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1600" dirty="0">
                <a:latin typeface="Arial" charset="0"/>
              </a:rPr>
              <a:t>В 1846 году стал преподавать  в Ярославском лицее. По рассказам бывших студентов, К. Д. Ушинский увлекательно излагал свои лекции по государственному праву.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Служба в Министерстве внутренних дел</a:t>
            </a:r>
          </a:p>
        </p:txBody>
      </p:sp>
      <p:pic>
        <p:nvPicPr>
          <p:cNvPr id="8195" name="Picture 6" descr="Титульные страницы журналов, в которых сотрудничал 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052513"/>
            <a:ext cx="5543550" cy="3397250"/>
          </a:xfrm>
        </p:spPr>
      </p:pic>
      <p:sp>
        <p:nvSpPr>
          <p:cNvPr id="8196" name="Rectangle 5"/>
          <p:cNvSpPr>
            <a:spLocks noGrp="1"/>
          </p:cNvSpPr>
          <p:nvPr>
            <p:ph type="body" sz="half" idx="3"/>
          </p:nvPr>
        </p:nvSpPr>
        <p:spPr>
          <a:xfrm>
            <a:off x="457200" y="4581525"/>
            <a:ext cx="8229600" cy="2087563"/>
          </a:xfrm>
        </p:spPr>
        <p:txBody>
          <a:bodyPr/>
          <a:lstStyle/>
          <a:p>
            <a:pPr indent="107950" algn="just">
              <a:lnSpc>
                <a:spcPct val="80000"/>
              </a:lnSpc>
              <a:buFont typeface="Arial" charset="0"/>
              <a:buNone/>
            </a:pPr>
            <a:r>
              <a:rPr lang="ru-RU" sz="1800" dirty="0" smtClean="0"/>
              <a:t>15 декабря 1849 года К. Д. Ушинский был отстранен от работы в Ярославском юридическом лицее за демократическое направление лекций. Ушинский вынужден был после этого служить мелким чиновником в министерстве внутренних дел, но чиновничья служба не удовлетворяла его. В своих дневниках он отзывался о службе с отвращением. Некоторое удовлетворение давала ему литературная работа в журналах «Современник» и «Библиотека для чтения», где он помещал переводы с английского, рефераты статей, обозрения материалов, опубликованных в иностранных журналах.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Женитьба</a:t>
            </a:r>
          </a:p>
        </p:txBody>
      </p:sp>
      <p:sp>
        <p:nvSpPr>
          <p:cNvPr id="9219" name="Rectangle 5"/>
          <p:cNvSpPr>
            <a:spLocks noGrp="1"/>
          </p:cNvSpPr>
          <p:nvPr>
            <p:ph type="body" sz="half" idx="1"/>
          </p:nvPr>
        </p:nvSpPr>
        <p:spPr>
          <a:xfrm>
            <a:off x="971550" y="1628775"/>
            <a:ext cx="3744913" cy="4525963"/>
          </a:xfrm>
        </p:spPr>
        <p:txBody>
          <a:bodyPr/>
          <a:lstStyle/>
          <a:p>
            <a:pPr marL="0" indent="265113">
              <a:buFont typeface="Arial" charset="0"/>
              <a:buNone/>
            </a:pPr>
            <a:r>
              <a:rPr lang="ru-RU" sz="2400" dirty="0" smtClean="0"/>
              <a:t>Летом 1851 года Константин Дмитриевич Ушинский находился в служебной командировке в Черниговской губернии. Здесь он женился на подруге своего детства Надежде Семеновне Дорошенко. </a:t>
            </a:r>
          </a:p>
        </p:txBody>
      </p:sp>
      <p:pic>
        <p:nvPicPr>
          <p:cNvPr id="9220" name="Picture 6" descr="Надежда Семеновна Дорошенко-Ушинская (жена 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59338" y="1700213"/>
            <a:ext cx="3611562" cy="452596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К. Д. Ушинский - преподаватель и инспектор Гатчинского сиротского института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 sz="half" idx="2"/>
          </p:nvPr>
        </p:nvSpPr>
        <p:spPr>
          <a:xfrm>
            <a:off x="4643438" y="1628775"/>
            <a:ext cx="4038600" cy="2376488"/>
          </a:xfrm>
        </p:spPr>
        <p:txBody>
          <a:bodyPr/>
          <a:lstStyle/>
          <a:p>
            <a:pPr marL="0" indent="265113" algn="just">
              <a:buFont typeface="Arial" charset="0"/>
              <a:buNone/>
            </a:pPr>
            <a:r>
              <a:rPr lang="ru-RU" sz="2000" dirty="0" smtClean="0"/>
              <a:t>В 1854 году Ушинскому удалось получить назначение сначала учителем, а затем инспектором Гатчинского сиротского института, где он значительно улучшил постановку обучения и воспитания.</a:t>
            </a:r>
          </a:p>
        </p:txBody>
      </p:sp>
      <p:pic>
        <p:nvPicPr>
          <p:cNvPr id="10244" name="Picture 4" descr="0000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3544887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1" descr="Гатчинский сиротский институ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005263"/>
            <a:ext cx="41767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2329</TotalTime>
  <Words>2329</Words>
  <Application>Microsoft Office PowerPoint</Application>
  <PresentationFormat>Экран (4:3)</PresentationFormat>
  <Paragraphs>92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Учитель русских учителей  Константин Дмитриевич  Ушинский</vt:lpstr>
      <vt:lpstr>Вступление</vt:lpstr>
      <vt:lpstr>Родители</vt:lpstr>
      <vt:lpstr>Презентация PowerPoint</vt:lpstr>
      <vt:lpstr>Обучение в Московском университете</vt:lpstr>
      <vt:lpstr>Преподавательская работа в Ярославском юридическом лицее</vt:lpstr>
      <vt:lpstr>Служба в Министерстве внутренних дел</vt:lpstr>
      <vt:lpstr>Женитьба</vt:lpstr>
      <vt:lpstr>К. Д. Ушинский - преподаватель и инспектор Гатчинского сиротского института</vt:lpstr>
      <vt:lpstr>К. Д. Ушинский - инспектор классов  Смольного института</vt:lpstr>
      <vt:lpstr>«О пользе педагогической литературы»</vt:lpstr>
      <vt:lpstr>«О пользе педагогической литературы»</vt:lpstr>
      <vt:lpstr>«О пользе педагогической литературы»</vt:lpstr>
      <vt:lpstr>«О нравственном элементе в русском воспитании»</vt:lpstr>
      <vt:lpstr>«Человек как предмет воспитания»</vt:lpstr>
      <vt:lpstr>«Человек как предмет воспитания»</vt:lpstr>
      <vt:lpstr>Презентация PowerPoint</vt:lpstr>
      <vt:lpstr>Пребывание за границей</vt:lpstr>
      <vt:lpstr>Презентация PowerPoint</vt:lpstr>
      <vt:lpstr>Последние годы жизни</vt:lpstr>
      <vt:lpstr>Последователи К. Д. Ушинского</vt:lpstr>
      <vt:lpstr>Чествование памяти К. Д. Ушинского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Тютчева</dc:title>
  <dc:creator>Илья</dc:creator>
  <dc:description>rusedu.ru</dc:description>
  <cp:lastModifiedBy>Власова </cp:lastModifiedBy>
  <cp:revision>147</cp:revision>
  <dcterms:created xsi:type="dcterms:W3CDTF">2010-04-17T08:18:47Z</dcterms:created>
  <dcterms:modified xsi:type="dcterms:W3CDTF">2015-04-21T06:41:49Z</dcterms:modified>
</cp:coreProperties>
</file>