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8" r:id="rId2"/>
  </p:sldMasterIdLst>
  <p:notesMasterIdLst>
    <p:notesMasterId r:id="rId24"/>
  </p:notesMasterIdLst>
  <p:sldIdLst>
    <p:sldId id="256" r:id="rId3"/>
    <p:sldId id="318" r:id="rId4"/>
    <p:sldId id="353" r:id="rId5"/>
    <p:sldId id="282" r:id="rId6"/>
    <p:sldId id="268" r:id="rId7"/>
    <p:sldId id="270" r:id="rId8"/>
    <p:sldId id="276" r:id="rId9"/>
    <p:sldId id="331" r:id="rId10"/>
    <p:sldId id="330" r:id="rId11"/>
    <p:sldId id="333" r:id="rId12"/>
    <p:sldId id="346" r:id="rId13"/>
    <p:sldId id="347" r:id="rId14"/>
    <p:sldId id="351" r:id="rId15"/>
    <p:sldId id="352" r:id="rId16"/>
    <p:sldId id="354" r:id="rId17"/>
    <p:sldId id="355" r:id="rId18"/>
    <p:sldId id="291" r:id="rId19"/>
    <p:sldId id="334" r:id="rId20"/>
    <p:sldId id="335" r:id="rId21"/>
    <p:sldId id="277" r:id="rId22"/>
    <p:sldId id="339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06" autoAdjust="0"/>
  </p:normalViewPr>
  <p:slideViewPr>
    <p:cSldViewPr>
      <p:cViewPr>
        <p:scale>
          <a:sx n="80" d="100"/>
          <a:sy n="80" d="100"/>
        </p:scale>
        <p:origin x="-750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4260F04-837F-48F5-8C65-57B3A0C98236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1471DD-8F4C-47EF-9AB9-E452ABE65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02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91707F-F6B3-4DE0-B7B3-E7A6DDBF916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386949-7146-4DEC-9317-60B360F3788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B1816-E6B8-45B4-9BFE-48B6DB6F0AD3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42244-0BBF-4B74-848A-D3F4F75FB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30767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0A54-1155-480F-B91D-AF3A761CE859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556B-B7FE-4FCE-89EC-3518BB1C9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28129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BFB1B-34AD-4981-B827-503326DB0832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F6EAC-9B14-41F4-8C5E-2BA6F36321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3714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4E985-557C-4C4B-859A-D3BCBCD1B067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34F3A-D3C7-4564-B403-C05C7BDCE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69740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49240-2395-4FEF-8AC0-C0B541EB331C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5A3EF-A2F2-4B55-8997-E37807601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07535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D6B19-89A3-4B4B-9C80-4EE0A2DC7715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75AF9-1BEA-4FFB-97E1-3BC1B5A09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05762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EE2-971A-4586-BD44-B2C85570D9EE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AECEF-305F-452F-B4ED-36ED28373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47371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5376B-9020-47A1-AEED-868A37B494F7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ED911-764C-459F-899F-46E29D15B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4501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ED1B1816-E6B8-45B4-9BFE-48B6DB6F0AD3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51F42244-0BBF-4B74-848A-D3F4F75FBE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42FEE48F-070F-429B-8E54-5B2D0C92288C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4642ACD7-CA08-4A89-A9DF-47AF9BF55C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9ACF47E6-6892-49E7-8459-A55F2036600F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F2A1A57D-8175-4F9C-B6B6-4B796D1D711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EE48F-070F-429B-8E54-5B2D0C92288C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ACD7-CA08-4A89-A9DF-47AF9BF55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10448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87F560-2524-41C6-A6F9-06D910239281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CA9132-812A-4BAA-B797-F0D0CB2EC6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020732-7534-42F1-B140-E391862DCFEF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2E958A-185B-4C17-85D4-9C7FBC9EC51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AC4364A3-5EC5-41BB-B759-9DACEB6D60F4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C9A7E8C6-9A3E-42EF-BFF3-BB879CC3A4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984A28-5587-4D78-AAF4-4CE387D7AE28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DCD53E-78FC-4A8C-97F7-2A02827422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913CB32B-73BB-488D-B0F5-AAC880A723BC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FC8ED02D-A38D-4953-B31E-3A5B4DDF00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58A9A1D9-C833-4694-B3A6-4F94C530DB23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A6BB5B43-28D0-49EB-B8D6-FC9DCA05D7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740A54-1155-480F-B91D-AF3A761CE859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D9556B-B7FE-4FCE-89EC-3518BB1C93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CBFB1B-34AD-4981-B827-503326DB0832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F6EAC-9B14-41F4-8C5E-2BA6F36321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F47E6-6892-49E7-8459-A55F2036600F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1A57D-8175-4F9C-B6B6-4B796D1D7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5885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7F560-2524-41C6-A6F9-06D910239281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A9132-812A-4BAA-B797-F0D0CB2EC6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51449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20732-7534-42F1-B140-E391862DCFEF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E958A-185B-4C17-85D4-9C7FBC9EC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1671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364A3-5EC5-41BB-B759-9DACEB6D60F4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E8C6-9A3E-42EF-BFF3-BB879CC3A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09303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84A28-5587-4D78-AAF4-4CE387D7AE28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D53E-78FC-4A8C-97F7-2A0282742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14322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CB32B-73BB-488D-B0F5-AAC880A723BC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ED02D-A38D-4953-B31E-3A5B4DDF0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76891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9A1D9-C833-4694-B3A6-4F94C530DB23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5B43-28D0-49EB-B8D6-FC9DCA05D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35233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90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ECA169-77C4-4E95-9130-CE1F4167B95F}" type="datetimeFigureOut">
              <a:rPr lang="ru-RU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076F6F-58CC-4CC7-933B-B53AB43D9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90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909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90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4ECA169-77C4-4E95-9130-CE1F4167B95F}" type="datetimeFigureOut">
              <a:rPr lang="ru-RU" smtClean="0"/>
              <a:pPr>
                <a:defRPr/>
              </a:pPr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6076F6F-58CC-4CC7-933B-B53AB43D91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2"/>
          <p:cNvSpPr>
            <a:spLocks noGrp="1"/>
          </p:cNvSpPr>
          <p:nvPr>
            <p:ph type="ctrTitle"/>
          </p:nvPr>
        </p:nvSpPr>
        <p:spPr>
          <a:xfrm>
            <a:off x="1475656" y="1556792"/>
            <a:ext cx="7488832" cy="226211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ЖИЗНЬ И ОБЩЕСТВЕННО-ПЕДАГОГИЧЕСКАЯ ДЕЯТЕЛЬНОСТЬ </a:t>
            </a:r>
            <a:r>
              <a:rPr lang="ru-RU" sz="4000" b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К.Д.УШИНСКОГО</a:t>
            </a:r>
            <a:endParaRPr lang="ru-RU" sz="3200" b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771775" y="4814295"/>
            <a:ext cx="6121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Базалий Р.В. – доцент кафедры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ТиМПО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канд.пед.наук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633412"/>
          </a:xfrm>
        </p:spPr>
        <p:txBody>
          <a:bodyPr/>
          <a:lstStyle/>
          <a:p>
            <a:r>
              <a:rPr lang="ru-RU" sz="2800" b="1" dirty="0" smtClean="0"/>
              <a:t>К. Д. Ушинский - инспектор классов</a:t>
            </a:r>
            <a:br>
              <a:rPr lang="ru-RU" sz="2800" b="1" dirty="0" smtClean="0"/>
            </a:br>
            <a:r>
              <a:rPr lang="ru-RU" sz="2800" b="1" dirty="0" smtClean="0"/>
              <a:t> Смольного института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23850" y="1052513"/>
            <a:ext cx="8229600" cy="2185987"/>
          </a:xfrm>
        </p:spPr>
        <p:txBody>
          <a:bodyPr/>
          <a:lstStyle/>
          <a:p>
            <a:pPr marL="0" indent="185738" algn="just"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1859 году Ушинский был назначен инспектором классов Смольного института благородных девиц. В этом учреждении, тесно связанном с царским двором, процветала атмосфера угодничества и заискивания перед ближайшим окружением царицы, ее фаворитами. Девушек воспитывали в духе христианской морали и превратного представления об обязанностях жены и матери, им давали очень мало реальных знаний и больше заботились о привитии им светских манер, преклонения перед царизмом.</a:t>
            </a:r>
          </a:p>
        </p:txBody>
      </p:sp>
      <p:pic>
        <p:nvPicPr>
          <p:cNvPr id="11268" name="Picture 5" descr="Смольный институт (Воспитательное общество благородных девиц)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3141663"/>
            <a:ext cx="3889375" cy="2781300"/>
          </a:xfrm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4427984" y="3068960"/>
            <a:ext cx="4392612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265113"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Ушинский смело провел реформу института, ввел новый учебный план, главными предметами которого сделал русский язык, лучшие произведения русской литературы, естественные науки, широко применял наглядность в обучении, проводил опыты на уроках биологии и физики. В качестве преподавателей К. Д. Ушинским были приглашены видные педагоги-методисты: по литературе – В. И. Водовозов, по географии - Д. Д. Семенов, по истории -  М. И.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Семевский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другие.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/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«О пользе педагогической литературы»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484313"/>
            <a:ext cx="8229600" cy="5068887"/>
          </a:xfrm>
        </p:spPr>
        <p:txBody>
          <a:bodyPr/>
          <a:lstStyle/>
          <a:p>
            <a:pPr marL="0" indent="447675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 Д. Ушинский в первой своей статье «О пользе педагогической литературы» показал, что разработка вопросов школьного воспитания способствует соединению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теории с практикой. </a:t>
            </a:r>
          </a:p>
          <a:p>
            <a:pPr marL="0" indent="447675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Проблема соотношения научного и творческого в педагогике становится одной из главных проблем. Главная цель воспитания, по его мнению, — духовное развитие человека, достигнуть ее невозможно без опоры на культурно-исторические традиции народа, на особенности его национального характера. В статье «о народности в общественном образовании» на основе подробного анализа воспитательных традиций европейских стран, сделал вывод о том, что воспитание, созданное самим народом и основанное на народных традициях, имеет воспитательную силу. Основой воспитания является воспитание семейное, в котором конкретизируются цели и задачи общественного воспитания. </a:t>
            </a:r>
          </a:p>
          <a:p>
            <a:pPr marL="0" indent="447675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Применительно к России Ушинский выделил 3 основных принципа воспитания: народность, христианская духовность, наука.</a:t>
            </a:r>
          </a:p>
          <a:p>
            <a:pPr marL="0" indent="0">
              <a:buFont typeface="Arial" charset="0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«О нравственном элементе в русском воспитании»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Объект 3"/>
          <p:cNvSpPr>
            <a:spLocks noGrp="1"/>
          </p:cNvSpPr>
          <p:nvPr>
            <p:ph sz="half" idx="2"/>
          </p:nvPr>
        </p:nvSpPr>
        <p:spPr>
          <a:xfrm>
            <a:off x="251520" y="1340768"/>
            <a:ext cx="8640960" cy="3477875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статье «О нравственном элементе в русском воспитании» высказал мысль об органической связи педагогики и религии. Сближение религиозного и светского образования -1 из главных задач русской народной школы. Большое значение в нравственном воспитании К. Д. Ушинский придавал выработке у ребенка любви к труду («Труд в его психическом и воспитательном значении» — в данной работе сделал попытку обосновать значимость труда как фактора правильного психического развития ребенка и его воспитания). По мнению Ушинского предметом воспитания является человек («Человек как предмет воспитания» — в 3х томах). К. Д. Ушинский рассмотрел физиологические законы деятельности человеческого организма и психические явления, ими обусловленные.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97152"/>
            <a:ext cx="3816424" cy="1936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68144" y="6093296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Улица им. Ушинского в Киеве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Человек как предмет воспитания»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052736"/>
            <a:ext cx="8640960" cy="5706177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Ушинский предложил создать в каждом университете педагогический факультет, где изучался бы человек во всех его проявлениях. Он считал необходимым строить обучение на основе учета возрастных, индивидуальных и физиологических особенностей детей, специфики развития их психики.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значение придавал соблюдению принципа наглядности. Указывал, что важнейшим источником получения новых знаний для детей является опыт, приобретаемый с помощью внешних чувств.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связи с этим важнейшим, по мнению Ушинского, является использование в обучении игры, которая может использоваться до 16-23 лет. Дидактические идеи Ушинского опирались на такие принципы, как основательность и прочность усвоения знаний. Им были детально разработаны методики повторения учебного материала, методика формирования у детей общих представлений и понятий на основе наглядных представлений, методика одновременного развития мышления и речи у детей. Он протестовал против разделения функций воспитания и обучения, указывая на единство этих начал в воспитании гармонично развитой личности. </a:t>
            </a: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1831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«Человек как предмет воспитания»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1520" y="1124744"/>
            <a:ext cx="5040560" cy="563231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Главная форма организации обучения – урок. Основой классно урочной системы обучения является класс с твердым составом учащихся, твердое расписание занятий, сочетание фронтальных форм обучения с индивидуальными при ведущей роли учителя. Ушинский углубил классическое учение об уроке, определив его организационное строение, установив его отдельные виды. вид урока определяется его целью. Особое внимание уделял организации учебной деятельности в начальной школе, где целесообразно сочетание всех видов урока воедино. Главное место в теоретическом наследии занимает его теория воспитания, в основе которой должен быть положен принцип народности. 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916" y="1268760"/>
            <a:ext cx="2960054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8104" y="4941168"/>
            <a:ext cx="3491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Памятник К. Д. Ушинскому возле начальной школы его имени в с.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Богданке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5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Начальное обучение и теория воспитания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79512" y="1124744"/>
            <a:ext cx="5472608" cy="5386090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Безусловной заслугой К.Д. Ушинского стала разработка им проблем начального обучения детей, чему посвящены такие его работы, как статья «О средствах распространения образования посредством грамотности» (1858), книга «Детс­кий мир и Хрестоматия.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Однако главное место в теоретическом наследии велико­го педагога занимает его теория воспитания, в основу кото­рой должен быть положен принцип народности, понимае­мый как соответствие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духовнонравственной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традиции пра­вославия, речь идет, конечно, о воспитании русских детей. Исходя из принципа народности, К.Д. Ушинский считал патриотическое чувство самым высоким, наиболее сильным нравственным чувством в человеке.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30541"/>
            <a:ext cx="3455987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52120" y="4510861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Статьи в советской печати, посвященные К. Д. Ушинскому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0095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</p:spPr>
        <p:txBody>
          <a:bodyPr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Нравственное воспитание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51520" y="1268760"/>
            <a:ext cx="4680520" cy="5078313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позиции нравственного воспитания рассматривал К.Д. Ушинский и проблему поощрения, стимулирования ак­тивности в обучении соревнованием. Он полагал, что воспи­татель должен хвалить ребенка, сравнивая его успехи с дру­гими, отмечая при этом не только его собственное продви­жение. Моральное поощрение является лучшим способом нравственного воспитания, развивающим в детях стремле­ние идти вперед, сделав это естественной потребностью каж­дого ребенка.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К.Д. Ушинский особо выделял два фактора воспитатель­ного воздействия на ребенка – семья и личность учителя.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8533"/>
            <a:ext cx="3495365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5302949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Средняя школа №47 им.             К. Д. Ушинского в Ленинграде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5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Пребывание за границей</a:t>
            </a:r>
          </a:p>
        </p:txBody>
      </p:sp>
      <p:pic>
        <p:nvPicPr>
          <p:cNvPr id="12291" name="Picture 9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4221088"/>
            <a:ext cx="5400675" cy="2487612"/>
          </a:xfrm>
        </p:spPr>
      </p:pic>
      <p:sp>
        <p:nvSpPr>
          <p:cNvPr id="17412" name="Rectangle 11"/>
          <p:cNvSpPr>
            <a:spLocks noChangeArrowheads="1"/>
          </p:cNvSpPr>
          <p:nvPr/>
        </p:nvSpPr>
        <p:spPr bwMode="auto">
          <a:xfrm>
            <a:off x="5724128" y="5805264"/>
            <a:ext cx="2735263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i="1" dirty="0"/>
              <a:t>г. Вене в Швейцарии (на Женевском озере), где жил и лечился Ушинский</a:t>
            </a:r>
          </a:p>
        </p:txBody>
      </p:sp>
      <p:sp>
        <p:nvSpPr>
          <p:cNvPr id="17413" name="Rectangle 12"/>
          <p:cNvSpPr>
            <a:spLocks noChangeArrowheads="1"/>
          </p:cNvSpPr>
          <p:nvPr/>
        </p:nvSpPr>
        <p:spPr bwMode="auto">
          <a:xfrm>
            <a:off x="5868144" y="836712"/>
            <a:ext cx="3097213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Минута грусти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Скиталец невольный средь теплых полей,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Грущу я по Родине хладной                                                 моей: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По нашим глубоким снегам,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По нашим сосновым лесам,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Прекрасно здесь море и горы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                            чудесны,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И свет здесь прекрасен небесный,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Природа ж куда хороша!</a:t>
            </a:r>
          </a:p>
          <a:p>
            <a:r>
              <a:rPr lang="ru-RU" sz="1600" b="1" dirty="0">
                <a:latin typeface="Arial" pitchFamily="34" charset="0"/>
                <a:cs typeface="Arial" pitchFamily="34" charset="0"/>
              </a:rPr>
              <a:t>Но стонет и ноет степная душа!</a:t>
            </a:r>
          </a:p>
          <a:p>
            <a:pPr algn="r"/>
            <a:r>
              <a:rPr lang="ru-RU" i="1" dirty="0"/>
              <a:t>Стих, написанный К. Д. Ушинским за границей. </a:t>
            </a:r>
          </a:p>
        </p:txBody>
      </p:sp>
      <p:sp>
        <p:nvSpPr>
          <p:cNvPr id="17414" name="Rectangle 13"/>
          <p:cNvSpPr>
            <a:spLocks noChangeArrowheads="1"/>
          </p:cNvSpPr>
          <p:nvPr/>
        </p:nvSpPr>
        <p:spPr bwMode="auto">
          <a:xfrm>
            <a:off x="179512" y="764704"/>
            <a:ext cx="5616748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265113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1862 году Ушинский был направлен на пять лет за границу для лечения и изучения школьного дела. За это время он посетил Швейцарию, Германию, Францию, Бельгию и Италию, в которых он посещал и изучал учебные заведения — женские школы, детские сады, приюты и школы, особенно в Германии и Швейцарии, считавшиеся самыми передовыми в части новаций в педагогике. Свои заметки, наблюдения и письма этого периода он объединил в статье «Педагогическая поездка по Швейцарии».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68313" y="765175"/>
            <a:ext cx="4319587" cy="4105275"/>
          </a:xfrm>
        </p:spPr>
        <p:txBody>
          <a:bodyPr/>
          <a:lstStyle/>
          <a:p>
            <a:pPr marL="0" indent="357188" algn="just"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границей в 1864 году Ушинский написал и издал учебную книгу «Родное слово», которая вырабатывалась в кругу его семьи, так как отражала знакомые его детям природу и обычаи Новгород-Северского уезда, а также книгу «Детский мир». Фактически это были первые массовые и общедоступные российские учебники для начального обучения детей. Более того, он написал и издал особое руководство для родителей и учителей к своему «Родному слову» — «Руководство к преподаванию по „Родному слову“ для учителей и родителей». Это руководство оказало огромное, широчайшее влияние на русскую народную школу. Свою актуальность как пособие по методике преподавания родного языка оно не потеряло и по сей день. 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765175"/>
            <a:ext cx="3773487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288925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Последние годы жизни</a:t>
            </a: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1" y="620688"/>
            <a:ext cx="3312368" cy="4214442"/>
          </a:xfrm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79512" y="5013176"/>
            <a:ext cx="35285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i="1" dirty="0"/>
              <a:t>Семейный портрет.</a:t>
            </a:r>
          </a:p>
          <a:p>
            <a:pPr algn="just"/>
            <a:r>
              <a:rPr lang="ru-RU" sz="1600" i="1" dirty="0"/>
              <a:t> К. Д. Ушинский, Н. С. Дорошенко (Ушинская), дети (слева на право); Павел (1852 г), Владимир (1861 г), Константин (1859 г), Вера (1855 г), Надежда (1856 г)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707904" y="836613"/>
            <a:ext cx="5256709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18573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середине 1860-х годов К. Д. Ушинский с семьёй вернулся в Россию. </a:t>
            </a:r>
          </a:p>
          <a:p>
            <a:pPr indent="185738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Летом 1870 года он лечился кумысом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Альме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возле Бахчисарая. Возвращаясь из Крыма, собирался заехать к Н. А. Корфу в село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Времевку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Александровского уезда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Екатеринославщине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но из-за болезни и большой отдаленности села от железнодорожной станции Благодатной не смог. Прибыв на хутор Богданку, узнал о трагической смерти старшего сына Павлуши. Найдя в себе силы перебороть постигшее его горе, он перевез свою семью в Киев, купив домик по ул. Тарасовской, а сам с сыновьями Константином и Владимиром поехал лечиться в Крым. Но в дороге простудился, заболел и остановился в    г. Одессе, где и умер 3 января 1871 года.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Вступление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Rectangle 6"/>
          <p:cNvSpPr>
            <a:spLocks noGrp="1"/>
          </p:cNvSpPr>
          <p:nvPr>
            <p:ph type="body" sz="half" idx="2"/>
          </p:nvPr>
        </p:nvSpPr>
        <p:spPr>
          <a:xfrm>
            <a:off x="4643438" y="1628775"/>
            <a:ext cx="4038600" cy="4525963"/>
          </a:xfrm>
        </p:spPr>
        <p:txBody>
          <a:bodyPr/>
          <a:lstStyle/>
          <a:p>
            <a:pPr marL="184150" indent="1588">
              <a:lnSpc>
                <a:spcPct val="90000"/>
              </a:lnSpc>
              <a:buFont typeface="Arial" charset="0"/>
              <a:buNone/>
            </a:pPr>
            <a:r>
              <a:rPr lang="ru-RU" sz="2400" i="1" dirty="0" smtClean="0"/>
              <a:t>..Ушинский принадлежит не только прошлому: он продолжает жить и в нашей современности. Идеи создателя "Детского мира", "Родного слова", "Педагогической антропологии" сохраняют по сей день свою творческую силу. </a:t>
            </a:r>
          </a:p>
          <a:p>
            <a:pPr marL="184150" indent="1588">
              <a:lnSpc>
                <a:spcPct val="90000"/>
              </a:lnSpc>
            </a:pPr>
            <a:endParaRPr lang="ru-RU" sz="2400" i="1" dirty="0" smtClean="0"/>
          </a:p>
          <a:p>
            <a:pPr marL="184150" indent="1588" algn="r">
              <a:lnSpc>
                <a:spcPct val="90000"/>
              </a:lnSpc>
              <a:buFont typeface="Arial" charset="0"/>
              <a:buNone/>
            </a:pPr>
            <a:r>
              <a:rPr lang="ru-RU" sz="2400" dirty="0" smtClean="0"/>
              <a:t>В. П. ПОТЕМКИН</a:t>
            </a:r>
          </a:p>
        </p:txBody>
      </p:sp>
      <p:pic>
        <p:nvPicPr>
          <p:cNvPr id="3076" name="Picture 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1628775"/>
            <a:ext cx="4032250" cy="446563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5"/>
          <p:cNvSpPr>
            <a:spLocks noGrp="1"/>
          </p:cNvSpPr>
          <p:nvPr>
            <p:ph idx="4294967295"/>
          </p:nvPr>
        </p:nvSpPr>
        <p:spPr>
          <a:xfrm>
            <a:off x="539750" y="476250"/>
            <a:ext cx="8258175" cy="6000750"/>
          </a:xfrm>
        </p:spPr>
        <p:txBody>
          <a:bodyPr/>
          <a:lstStyle/>
          <a:p>
            <a:pPr marL="0" indent="185738" algn="just">
              <a:buFont typeface="Arial" charset="0"/>
              <a:buNone/>
            </a:pPr>
            <a:r>
              <a:rPr lang="ru-RU" sz="2000" b="1" dirty="0" smtClean="0">
                <a:latin typeface="Arial" charset="0"/>
              </a:rPr>
              <a:t>Значение К. Д. Ушинского в развитии педагогики и школы</a:t>
            </a:r>
          </a:p>
          <a:p>
            <a:pPr marL="0" indent="185738" algn="just">
              <a:buFont typeface="Arial" charset="0"/>
              <a:buNone/>
            </a:pPr>
            <a:endParaRPr lang="ru-RU" sz="2000" b="1" dirty="0" smtClean="0">
              <a:latin typeface="Arial" charset="0"/>
            </a:endParaRPr>
          </a:p>
          <a:p>
            <a:pPr marL="0" indent="185738" algn="just">
              <a:buFont typeface="Arial" charset="0"/>
              <a:buNone/>
            </a:pPr>
            <a:r>
              <a:rPr lang="ru-RU" sz="2000" dirty="0" smtClean="0">
                <a:latin typeface="Arial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Ушинский является великим русским педагогом, основоположником народной школы в России, создателем глубокой, стройной педагогической системы, автором замечательных учебных книг, по которым в течение более полувека обучались десятки миллионов человек в России. Он - «учитель русских учителей» - разработал систему подготовки народных учителей в учительской семинарии, лучшие народные учителя в своей педагогической работе руководствовались сочинениями Ушинского.</a:t>
            </a:r>
          </a:p>
          <a:p>
            <a:pPr marL="0" indent="185738" algn="just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поэтический гений Пушкина вызвал к жизни целую группу поэтов пушкинской школы, так и педагогический гений Ушинского способствовал появлению плеяды замечательных педагогов 60-70-х годов, последователей Ушинского, -  Н. Ф.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Бунакова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Н. А. Корфа, В. И.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Водовозова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Д. Д. Семенова, Л. Н.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Модзалевского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других. </a:t>
            </a:r>
          </a:p>
          <a:p>
            <a:pPr marL="0" indent="185738" algn="just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Большое влияние Ушинский оказал на передовых педагогов других народов России (Грузии, Армении, Казахстана), на педагогику Болгарии, Чехии и других славянских народов.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00"/>
    </mc:Choice>
    <mc:Fallback xmlns="">
      <p:transition advTm="15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Спасибо за внимание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1628800"/>
            <a:ext cx="40629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 19 февраля (3 марта) 1823, в Туле — умер 22 декабря 1870 (3 января 1871)в Одессе.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К.Д Ушинский вошёл в историю российской педагогики как великий педагог и психолог. Он является основоположником народной школы в России, создателем глубокой, стройной педагогической системы, автором замечательных учебных книг.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08542" y="282770"/>
            <a:ext cx="6526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Константин Дмитриевич Ушинский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4" descr="000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456384" cy="455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424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/>
          </p:cNvSpPr>
          <p:nvPr>
            <p:ph type="title" sz="quarter"/>
          </p:nvPr>
        </p:nvSpPr>
        <p:spPr>
          <a:xfrm>
            <a:off x="468313" y="333375"/>
            <a:ext cx="8229600" cy="706438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Родители</a:t>
            </a:r>
          </a:p>
        </p:txBody>
      </p:sp>
      <p:pic>
        <p:nvPicPr>
          <p:cNvPr id="4099" name="Picture 18" descr="Детские и юношеские годы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125538"/>
            <a:ext cx="1627188" cy="2185987"/>
          </a:xfrm>
        </p:spPr>
      </p:pic>
      <p:pic>
        <p:nvPicPr>
          <p:cNvPr id="4100" name="Picture 19" descr="мать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1863" y="1125538"/>
            <a:ext cx="1620837" cy="2185987"/>
          </a:xfrm>
        </p:spPr>
      </p:pic>
      <p:sp>
        <p:nvSpPr>
          <p:cNvPr id="4101" name="Rectangle 20"/>
          <p:cNvSpPr>
            <a:spLocks noGrp="1"/>
          </p:cNvSpPr>
          <p:nvPr>
            <p:ph sz="quarter" idx="3"/>
          </p:nvPr>
        </p:nvSpPr>
        <p:spPr>
          <a:xfrm>
            <a:off x="323528" y="3501008"/>
            <a:ext cx="3959225" cy="2881312"/>
          </a:xfrm>
        </p:spPr>
        <p:txBody>
          <a:bodyPr/>
          <a:lstStyle/>
          <a:p>
            <a:pPr marL="0" indent="14288" algn="ctr">
              <a:buFont typeface="Arial" charset="0"/>
              <a:buNone/>
              <a:tabLst>
                <a:tab pos="3590925" algn="l"/>
              </a:tabLst>
            </a:pPr>
            <a:r>
              <a:rPr lang="ru-RU" sz="2000" dirty="0" smtClean="0"/>
              <a:t>Отец К. Д. Ушинского </a:t>
            </a:r>
          </a:p>
          <a:p>
            <a:pPr marL="0" indent="14288" algn="just">
              <a:buFont typeface="Arial" charset="0"/>
              <a:buNone/>
              <a:tabLst>
                <a:tab pos="3590925" algn="l"/>
              </a:tabLst>
            </a:pPr>
            <a:r>
              <a:rPr lang="ru-RU" sz="2000" b="1" dirty="0" smtClean="0"/>
              <a:t>Дмитрий Григорьевич Ушинский</a:t>
            </a:r>
            <a:r>
              <a:rPr lang="ru-RU" sz="2000" dirty="0" smtClean="0"/>
              <a:t>  происходил из обедневших дворян. Много лет служил в русской армии, ветеран Отечественной войны 1812 года. Был преподавателем военного корпуса.</a:t>
            </a:r>
          </a:p>
        </p:txBody>
      </p:sp>
      <p:sp>
        <p:nvSpPr>
          <p:cNvPr id="4102" name="Rectangle 21"/>
          <p:cNvSpPr>
            <a:spLocks noGrp="1"/>
          </p:cNvSpPr>
          <p:nvPr>
            <p:ph sz="quarter" idx="4"/>
          </p:nvPr>
        </p:nvSpPr>
        <p:spPr>
          <a:xfrm>
            <a:off x="4572000" y="3500438"/>
            <a:ext cx="4176713" cy="2879725"/>
          </a:xfrm>
        </p:spPr>
        <p:txBody>
          <a:bodyPr/>
          <a:lstStyle/>
          <a:p>
            <a:pPr marL="0" indent="265113" algn="ctr">
              <a:buFont typeface="Arial" charset="0"/>
              <a:buNone/>
            </a:pPr>
            <a:r>
              <a:rPr lang="ru-RU" sz="2000" dirty="0" smtClean="0"/>
              <a:t>Мать К. Д. Ушинского</a:t>
            </a:r>
          </a:p>
          <a:p>
            <a:pPr marL="0" indent="265113" algn="just">
              <a:buFont typeface="Arial" charset="0"/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Любовь Степановна Ушинская (Капнист)</a:t>
            </a:r>
            <a:r>
              <a:rPr lang="ru-RU" sz="2000" dirty="0" smtClean="0"/>
              <a:t>  сама руководила первоначальным обучением сына, пробудив в нем любознательность и интерес к чтению. Она умерла, когда Ушинскому было 11 лет. О ней он сохранил на всю жизнь трогательно-нежные воспоминания.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Здание Новгород-Северской гимназии, в которой учился 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465637" cy="270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3"/>
          <p:cNvSpPr>
            <a:spLocks noChangeArrowheads="1"/>
          </p:cNvSpPr>
          <p:nvPr/>
        </p:nvSpPr>
        <p:spPr bwMode="auto">
          <a:xfrm>
            <a:off x="5292725" y="326996"/>
            <a:ext cx="35274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57188" algn="just"/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К.Д.Ушинский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учился в Новгород-Северской гимназии, где был примерным учеником, много читал, часто был инициатором диспутов на различные темы, не мог терпеть подхалимства среди учеников, несправедливости некоторых учителей. </a:t>
            </a:r>
          </a:p>
        </p:txBody>
      </p:sp>
      <p:pic>
        <p:nvPicPr>
          <p:cNvPr id="5124" name="Picture 24" descr="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644900"/>
            <a:ext cx="2808288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25"/>
          <p:cNvSpPr>
            <a:spLocks noChangeArrowheads="1"/>
          </p:cNvSpPr>
          <p:nvPr/>
        </p:nvSpPr>
        <p:spPr bwMode="auto">
          <a:xfrm>
            <a:off x="323528" y="3103126"/>
            <a:ext cx="4968875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«Воспитание, которое мы получили... в бедной уездной гимназии маленького городка Малороссии Новгорода-Северского, было в учебном отношении не только не ниже, но даже выше того, которое в то время получалось во многих других гимназиях. Этому много способствовала страстная любовь к науке и несколько даже педантическое уважение к ней в покойном директоре Н-ской гимназии… Илье Федоровиче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Тимковском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algn="r"/>
            <a:r>
              <a:rPr lang="ru-RU" sz="1400" b="1" dirty="0">
                <a:latin typeface="Arial" charset="0"/>
              </a:rPr>
              <a:t>К. Д. УШИНСКИЙ</a:t>
            </a:r>
            <a:r>
              <a:rPr lang="ru-RU" dirty="0">
                <a:latin typeface="Arial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Московский университе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456247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7" descr="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1268413"/>
            <a:ext cx="276066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8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850900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Обучение в Московском университете</a:t>
            </a:r>
          </a:p>
        </p:txBody>
      </p:sp>
      <p:sp>
        <p:nvSpPr>
          <p:cNvPr id="6149" name="Rectangle 9"/>
          <p:cNvSpPr>
            <a:spLocks noGrp="1"/>
          </p:cNvSpPr>
          <p:nvPr>
            <p:ph sz="half" idx="1"/>
          </p:nvPr>
        </p:nvSpPr>
        <p:spPr>
          <a:xfrm>
            <a:off x="395288" y="4292600"/>
            <a:ext cx="4681537" cy="1512888"/>
          </a:xfrm>
        </p:spPr>
        <p:txBody>
          <a:bodyPr/>
          <a:lstStyle/>
          <a:p>
            <a:pPr marL="92075" indent="0" algn="just"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окончания гимназии Ушинский  поступил в Московский университет на юридический факультет, который блестяще закончил в 1844 году.</a:t>
            </a:r>
          </a:p>
        </p:txBody>
      </p:sp>
      <p:sp>
        <p:nvSpPr>
          <p:cNvPr id="6150" name="Rectangle 10"/>
          <p:cNvSpPr>
            <a:spLocks noGrp="1"/>
          </p:cNvSpPr>
          <p:nvPr>
            <p:ph type="body" sz="half" idx="2"/>
          </p:nvPr>
        </p:nvSpPr>
        <p:spPr>
          <a:xfrm>
            <a:off x="5076825" y="4797425"/>
            <a:ext cx="3678238" cy="1584325"/>
          </a:xfrm>
        </p:spPr>
        <p:txBody>
          <a:bodyPr/>
          <a:lstStyle/>
          <a:p>
            <a:pPr indent="14288" algn="ctr">
              <a:buFont typeface="Arial" charset="0"/>
              <a:buNone/>
            </a:pPr>
            <a:r>
              <a:rPr lang="ru-RU" sz="2400" dirty="0" smtClean="0"/>
              <a:t>К. Д. Ушинский</a:t>
            </a:r>
          </a:p>
          <a:p>
            <a:pPr indent="14288" algn="ctr">
              <a:buFont typeface="Arial" charset="0"/>
              <a:buNone/>
            </a:pPr>
            <a:r>
              <a:rPr lang="ru-RU" sz="2400" dirty="0" smtClean="0"/>
              <a:t>студент Московского университета</a:t>
            </a:r>
          </a:p>
          <a:p>
            <a:pPr indent="14288">
              <a:buFont typeface="Arial" charset="0"/>
              <a:buNone/>
            </a:pPr>
            <a:endParaRPr lang="ru-RU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Преподавательская работа в Ярославском юридическом лицее</a:t>
            </a:r>
          </a:p>
        </p:txBody>
      </p:sp>
      <p:sp>
        <p:nvSpPr>
          <p:cNvPr id="7171" name="Rectangle 8"/>
          <p:cNvSpPr>
            <a:spLocks noGrp="1"/>
          </p:cNvSpPr>
          <p:nvPr>
            <p:ph type="body" sz="half" idx="2"/>
          </p:nvPr>
        </p:nvSpPr>
        <p:spPr>
          <a:xfrm>
            <a:off x="4643438" y="1341438"/>
            <a:ext cx="4249737" cy="3887787"/>
          </a:xfrm>
        </p:spPr>
        <p:txBody>
          <a:bodyPr/>
          <a:lstStyle/>
          <a:p>
            <a:pPr marL="0" indent="193675" algn="just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«Увлечение Ушинского передается слушателям, и они все, вместе со своим лектором, не слышат звонка, не замечают, что уже настал конец лекции, что уже давно около дверей стоит другой профессор, дожидается своей очереди,- и только когда терпение этого последнего окончательно истощится и он обратится к Ушинскому с заявлением, что пора кончать, а то он, профессор, уйдет, - Ушинский, немедленно спустившись с облаков своей пламенной фантазии, страшно конфузится, просит извинения и летит стремглав из аудитории, покрываемый громом аплодисментов очарованных его речью студентов».</a:t>
            </a:r>
          </a:p>
          <a:p>
            <a:pPr marL="0" indent="193675">
              <a:buFont typeface="Arial" charset="0"/>
              <a:buNone/>
            </a:pPr>
            <a:r>
              <a:rPr lang="ru-RU" sz="1800" dirty="0" smtClean="0"/>
              <a:t>В. Е. ЕРМИЛОВ «Народный учитель»</a:t>
            </a:r>
          </a:p>
        </p:txBody>
      </p:sp>
      <p:pic>
        <p:nvPicPr>
          <p:cNvPr id="7172" name="Picture 11" descr="Ярославский юридический лице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650" y="1484313"/>
            <a:ext cx="3671888" cy="2808287"/>
          </a:xfrm>
        </p:spPr>
      </p:pic>
      <p:sp>
        <p:nvSpPr>
          <p:cNvPr id="7173" name="Rectangle 12"/>
          <p:cNvSpPr>
            <a:spLocks noChangeArrowheads="1"/>
          </p:cNvSpPr>
          <p:nvPr/>
        </p:nvSpPr>
        <p:spPr bwMode="auto">
          <a:xfrm>
            <a:off x="684213" y="4652963"/>
            <a:ext cx="360045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1846 году стал преподавать  в Ярославском лицее. По рассказам бывших студентов, К. Д. Ушинский увлекательно излагал свои лекции по государственному праву.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Служба в Министерстве внутренних дел</a:t>
            </a:r>
          </a:p>
        </p:txBody>
      </p:sp>
      <p:pic>
        <p:nvPicPr>
          <p:cNvPr id="8195" name="Picture 6" descr="Титульные страницы журналов, в которых сотрудничал 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672" y="980728"/>
            <a:ext cx="5543550" cy="3397250"/>
          </a:xfrm>
        </p:spPr>
      </p:pic>
      <p:sp>
        <p:nvSpPr>
          <p:cNvPr id="8196" name="Rectangle 5"/>
          <p:cNvSpPr>
            <a:spLocks noGrp="1"/>
          </p:cNvSpPr>
          <p:nvPr>
            <p:ph type="body" sz="half" idx="3"/>
          </p:nvPr>
        </p:nvSpPr>
        <p:spPr>
          <a:xfrm>
            <a:off x="467544" y="4437112"/>
            <a:ext cx="8229600" cy="2087563"/>
          </a:xfrm>
        </p:spPr>
        <p:txBody>
          <a:bodyPr/>
          <a:lstStyle/>
          <a:p>
            <a:pPr indent="107950" algn="just">
              <a:lnSpc>
                <a:spcPct val="80000"/>
              </a:lnSpc>
              <a:buFont typeface="Arial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 декабря 1849 года К. Д. Ушинский был отстранен от работы в Ярославском юридическом лицее за демократическое направление лекций. Ушинский вынужден был после этого служить мелким чиновником в министерстве внутренних дел, но чиновничья служба не удовлетворяла его. В своих дневниках он отзывался о службе с отвращением. Некоторое удовлетворение давала ему литературная работа в журналах «Современник» и «Библиотека для чтения», где он помещал переводы с английского, рефераты статей, обозрения материалов, опубликованных в иностранных журналах.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К. Д. Ушинский - преподаватель и инспектор Гатчинского сиротского института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 sz="half" idx="2"/>
          </p:nvPr>
        </p:nvSpPr>
        <p:spPr>
          <a:xfrm>
            <a:off x="4643438" y="1628775"/>
            <a:ext cx="4038600" cy="2376488"/>
          </a:xfrm>
        </p:spPr>
        <p:txBody>
          <a:bodyPr/>
          <a:lstStyle/>
          <a:p>
            <a:pPr marL="0" indent="265113" algn="just">
              <a:buFont typeface="Arial" charset="0"/>
              <a:buNone/>
            </a:pPr>
            <a:r>
              <a:rPr lang="ru-RU" sz="2000" dirty="0" smtClean="0"/>
              <a:t>В 1854 году Ушинскому удалось получить назначение сначала учителем, а затем инспектором Гатчинского сиротского института, где он значительно улучшил постановку обучения и воспитания.</a:t>
            </a:r>
          </a:p>
        </p:txBody>
      </p:sp>
      <p:pic>
        <p:nvPicPr>
          <p:cNvPr id="10244" name="Picture 4" descr="0000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3544887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1" descr="Гатчинский сиротский институ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005263"/>
            <a:ext cx="41767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Тема 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2490</TotalTime>
  <Words>1992</Words>
  <Application>Microsoft Office PowerPoint</Application>
  <PresentationFormat>Экран (4:3)</PresentationFormat>
  <Paragraphs>83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Эркер</vt:lpstr>
      <vt:lpstr>ЖИЗНЬ И ОБЩЕСТВЕННО-ПЕДАГОГИЧЕСКАЯ ДЕЯТЕЛЬНОСТЬ К.Д.УШИНСКОГО</vt:lpstr>
      <vt:lpstr>Вступление</vt:lpstr>
      <vt:lpstr>Презентация PowerPoint</vt:lpstr>
      <vt:lpstr>Родители</vt:lpstr>
      <vt:lpstr>Презентация PowerPoint</vt:lpstr>
      <vt:lpstr>Обучение в Московском университете</vt:lpstr>
      <vt:lpstr>Преподавательская работа в Ярославском юридическом лицее</vt:lpstr>
      <vt:lpstr>Служба в Министерстве внутренних дел</vt:lpstr>
      <vt:lpstr>К. Д. Ушинский - преподаватель и инспектор Гатчинского сиротского института</vt:lpstr>
      <vt:lpstr>К. Д. Ушинский - инспектор классов  Смольного института</vt:lpstr>
      <vt:lpstr>«О пользе педагогической литературы»</vt:lpstr>
      <vt:lpstr>«О нравственном элементе в русском воспитании»</vt:lpstr>
      <vt:lpstr>«Человек как предмет воспитания»</vt:lpstr>
      <vt:lpstr>«Человек как предмет воспитания»</vt:lpstr>
      <vt:lpstr>Начальное обучение и теория воспитания</vt:lpstr>
      <vt:lpstr>Нравственное воспитание</vt:lpstr>
      <vt:lpstr>Пребывание за границей</vt:lpstr>
      <vt:lpstr>Презентация PowerPoint</vt:lpstr>
      <vt:lpstr>Последние годы жизни</vt:lpstr>
      <vt:lpstr>Презентация PowerPoint</vt:lpstr>
      <vt:lpstr>Спасибо за внимание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Биография Тютчева</dc:title>
  <dc:creator>Илья</dc:creator>
  <dc:description>rusedu.ru</dc:description>
  <cp:lastModifiedBy>ASUS</cp:lastModifiedBy>
  <cp:revision>159</cp:revision>
  <dcterms:created xsi:type="dcterms:W3CDTF">2010-04-17T08:18:47Z</dcterms:created>
  <dcterms:modified xsi:type="dcterms:W3CDTF">2016-01-04T11:00:39Z</dcterms:modified>
</cp:coreProperties>
</file>