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82" r:id="rId2"/>
    <p:sldId id="273" r:id="rId3"/>
    <p:sldId id="257" r:id="rId4"/>
    <p:sldId id="258" r:id="rId5"/>
    <p:sldId id="260" r:id="rId6"/>
    <p:sldId id="280" r:id="rId7"/>
    <p:sldId id="281" r:id="rId8"/>
    <p:sldId id="277" r:id="rId9"/>
    <p:sldId id="276" r:id="rId10"/>
    <p:sldId id="278" r:id="rId11"/>
    <p:sldId id="279" r:id="rId12"/>
    <p:sldId id="262" r:id="rId13"/>
    <p:sldId id="263" r:id="rId14"/>
    <p:sldId id="264" r:id="rId15"/>
    <p:sldId id="267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2D130D-3DDB-4682-8725-46EA73BA4B86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DE2BEA-3C16-4172-B903-046835B1CC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E3A3C2-5646-4EBF-A2E7-ECD5172E483D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1AF29C-166F-43A9-AABF-9E8F9F2655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776474-013E-43D4-91A0-A0643A82C796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1C0392-3D73-402B-A128-70E4917F6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B00E9B-E7DD-4D08-BB1E-11945B2D9C13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22CAEF-DC0F-434D-B13D-EDD37EDD9F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702DD3D-B2F9-4808-AC5B-5B61F57C24B0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A5CC48-B1DF-4302-B64D-428E9C285A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9C9B75-1653-4C34-9FB6-98F3EA821A2A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1BD2B9-308B-4910-BBF5-4303A9A6B6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A03032-0F1F-4FAD-A122-4FD9E7E35796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2E9BA6-0149-4A4A-9D75-F81E182C88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EC0B58-1E72-4EF4-AE7C-426A4D726E9D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87D18C-9488-4941-BD17-21590507A7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79C51B-0DE8-48D0-A805-4F0B5C926261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0F4B0-C956-426E-84A5-D91297F1D3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38F9BC-BD8A-49C0-A394-983AD84487EB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84DD64-A54F-4C83-BB7C-07AA10F91E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1FA37D-5F23-4249-BCDD-A8B642ECE4E5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543685-C28B-4B8F-BBCF-027F40D982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1A1446-3FD2-4E70-A2E8-168D72291CAB}" type="datetimeFigureOut">
              <a:rPr lang="ru-RU" smtClean="0"/>
              <a:pPr>
                <a:defRPr/>
              </a:pPr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CA266AF-C454-4EE7-B36F-93E7479412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flipH="1">
            <a:off x="714348" y="548680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3600" b="1" i="1" dirty="0">
                <a:latin typeface="Century" pitchFamily="18" charset="0"/>
              </a:rPr>
              <a:t>Развитие воспитания, образования и педагогической мысли в истории мировой культуры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4348" y="1785926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: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4929198"/>
            <a:ext cx="6304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 Базалий Р.В. –доцент кафедры </a:t>
            </a:r>
            <a:r>
              <a:rPr lang="ru-RU" sz="2400" b="1" dirty="0" err="1" smtClean="0"/>
              <a:t>ТиМПО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канд.пед.наук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8013" y="1484313"/>
            <a:ext cx="2090737" cy="2506662"/>
          </a:xfr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9925" y="2200275"/>
            <a:ext cx="22002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539750" y="4149725"/>
            <a:ext cx="23034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Жан-Жак Руссо</a:t>
            </a: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2651125" y="4903788"/>
            <a:ext cx="30956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Иоган Генрих Песталоцци</a:t>
            </a:r>
          </a:p>
        </p:txBody>
      </p:sp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2366963"/>
            <a:ext cx="2359025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5" name="Прямоугольник 5"/>
          <p:cNvSpPr>
            <a:spLocks noChangeArrowheads="1"/>
          </p:cNvSpPr>
          <p:nvPr/>
        </p:nvSpPr>
        <p:spPr bwMode="auto">
          <a:xfrm>
            <a:off x="6019800" y="5465763"/>
            <a:ext cx="23590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Адольф Дистервег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2988" y="476250"/>
            <a:ext cx="6697662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Новое время. 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Теория свободного и развивающего воспитания.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218487" cy="5416550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Новое время. Отечественные представители.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825625"/>
            <a:ext cx="2160587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1042988" y="4652963"/>
            <a:ext cx="3024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Monotype Corsiva" pitchFamily="66" charset="0"/>
              </a:rPr>
              <a:t>В.Н. Татищев</a:t>
            </a:r>
            <a:br>
              <a:rPr lang="ru-RU" sz="3200">
                <a:latin typeface="Monotype Corsiva" pitchFamily="66" charset="0"/>
              </a:rPr>
            </a:br>
            <a:r>
              <a:rPr lang="ru-RU" sz="3200">
                <a:latin typeface="Monotype Corsiva" pitchFamily="66" charset="0"/>
              </a:rPr>
              <a:t> (1686—1750 гг.)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773238"/>
            <a:ext cx="2303463" cy="274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5148263" y="4724400"/>
            <a:ext cx="28082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Monotype Corsiva" pitchFamily="66" charset="0"/>
              </a:rPr>
              <a:t>М. В. Ломоносов </a:t>
            </a:r>
            <a:br>
              <a:rPr lang="ru-RU" sz="3200">
                <a:latin typeface="Monotype Corsiva" pitchFamily="66" charset="0"/>
              </a:rPr>
            </a:br>
            <a:r>
              <a:rPr lang="ru-RU" sz="3200">
                <a:latin typeface="Monotype Corsiva" pitchFamily="66" charset="0"/>
              </a:rPr>
              <a:t>(1711—1765 гг.)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8327928" cy="382677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tx1"/>
                </a:solidFill>
              </a:rPr>
              <a:t>История образования и педагогическая мысль </a:t>
            </a:r>
            <a:r>
              <a:rPr lang="ru-RU" sz="3600" b="0" dirty="0" smtClean="0">
                <a:solidFill>
                  <a:schemeClr val="tx1">
                    <a:lumMod val="95000"/>
                  </a:schemeClr>
                </a:solidFill>
              </a:rPr>
              <a:t>– </a:t>
            </a:r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</a:rPr>
              <a:t>это часть гражданской истории, отразившая тысячелетний сложный и противоречивый опыт человечества в организации  воспитания подрастающего поколения.</a:t>
            </a:r>
            <a:endParaRPr lang="ru-RU" sz="36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305800" cy="450059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u="sng" dirty="0" smtClean="0"/>
              <a:t>Объектом</a:t>
            </a:r>
            <a:r>
              <a:rPr lang="ru-RU" sz="4000" dirty="0" smtClean="0"/>
              <a:t> изучения мирового историко-педагогического процесса являются </a:t>
            </a:r>
            <a:r>
              <a:rPr lang="ru-RU" sz="4000" u="sng" dirty="0" smtClean="0"/>
              <a:t>закономерности</a:t>
            </a:r>
            <a:r>
              <a:rPr lang="ru-RU" sz="4000" dirty="0" smtClean="0"/>
              <a:t> </a:t>
            </a:r>
            <a:r>
              <a:rPr lang="ru-RU" sz="4000" u="sng" dirty="0" smtClean="0"/>
              <a:t>развития</a:t>
            </a:r>
            <a:r>
              <a:rPr lang="ru-RU" sz="4000" dirty="0" smtClean="0"/>
              <a:t> в единстве теории и практики воспитания, образования и обучения у всех народов в различные исторические эпохи и обнаружение на этой основе тенденций указанных явлений в будущем.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305800" cy="400052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>История мировой педагогики </a:t>
            </a:r>
            <a:r>
              <a:rPr lang="ru-RU" sz="3600" dirty="0" smtClean="0"/>
              <a:t>– не только составная необходимая часть самой педагогики, но и существенный компонент общей истории культуры, науки, общественной мысли, органически включенный в процесс их исторического развития.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93935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/>
              <a:t>«Педагогическая концепция (теория)» - </a:t>
            </a:r>
            <a:r>
              <a:rPr lang="ru-RU" sz="3600" dirty="0" smtClean="0"/>
              <a:t>это система идей, выводов о закономерностях и сущности педагогического процесса, принципах его организации и методах осуществления.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305800" cy="507209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Методологические принципы: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i="1" dirty="0" smtClean="0">
                <a:solidFill>
                  <a:schemeClr val="tx1">
                    <a:lumMod val="95000"/>
                  </a:schemeClr>
                </a:solidFill>
              </a:rPr>
              <a:t>1. Аксиологический принцип </a:t>
            </a:r>
            <a:r>
              <a:rPr lang="ru-RU" sz="3200" dirty="0" smtClean="0"/>
              <a:t>позволяет проводить анализ различных педагогических идей с позиции ценностных отношений развития воспитания и образования.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             П. Лапи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2. </a:t>
            </a:r>
            <a:r>
              <a:rPr lang="ru-RU" sz="3200" i="1" dirty="0" smtClean="0">
                <a:solidFill>
                  <a:schemeClr val="tx1"/>
                </a:solidFill>
              </a:rPr>
              <a:t>Культурологический принцип </a:t>
            </a:r>
            <a:r>
              <a:rPr lang="ru-RU" sz="3200" dirty="0" smtClean="0"/>
              <a:t>в педагогике означает учет в образовании «времени», «места» культуры человека, где родился и живет человек.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  Адольф Дистервег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4395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1"/>
                </a:solidFill>
              </a:rPr>
              <a:t>3. Антропологический принцип</a:t>
            </a:r>
            <a:r>
              <a:rPr lang="ru-RU" sz="3200" dirty="0" smtClean="0">
                <a:solidFill>
                  <a:schemeClr val="tx1"/>
                </a:solidFill>
              </a:rPr>
              <a:t>.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«Если педагогика хочет воспитать человека во всех отношениях, то она должна знать человека во всех отношениях».</a:t>
            </a:r>
            <a:br>
              <a:rPr lang="ru-RU" sz="3200" dirty="0" smtClean="0"/>
            </a:br>
            <a:r>
              <a:rPr lang="ru-RU" sz="3200" dirty="0" smtClean="0"/>
              <a:t>                                                            К.Д. Ушинский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i="1" dirty="0" smtClean="0">
                <a:solidFill>
                  <a:schemeClr val="tx1"/>
                </a:solidFill>
              </a:rPr>
              <a:t>4. Гуманизация образования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предполагает развитие образовательной системы с учетом признания приоритетных ценностей – личность педагога и учащихся, гармонизацию их интересов, взаимоотношений и условий для их развития и саморазвития.</a:t>
            </a:r>
            <a:endParaRPr lang="ru-RU" sz="32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6672"/>
            <a:ext cx="8262966" cy="573841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tx1"/>
                </a:solidFill>
              </a:rPr>
              <a:t>5. Синергетический принцип</a:t>
            </a:r>
            <a:r>
              <a:rPr lang="ru-RU" sz="3200" dirty="0" smtClean="0"/>
              <a:t>, главный акцент делается на изучении открытых систем, способных обмениваться энергией, информацией с внешним миром. Система рассматривается с позиции самоуправления, самоорганизации и саморазвития.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i="1" dirty="0" smtClean="0">
                <a:solidFill>
                  <a:schemeClr val="tx1"/>
                </a:solidFill>
              </a:rPr>
              <a:t>6. Герменевтический принцип </a:t>
            </a:r>
            <a:r>
              <a:rPr lang="ru-RU" sz="3200" dirty="0" smtClean="0"/>
              <a:t>– позволяющий философски осмыслить и переосмыслить ранее наработанный педагогический опыт и приобщить педагогов к осознанному овладению различными формами и видами педагогических инноваций.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305800" cy="500066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Человек становится тем, что он есть,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- способным к созидательной деятельности в определенной сфере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труда и творчества, к общению с другими членами общества посредством многообразных форм личностных и деловых контактов, основанных на общечеловеческих социальных и нравственных  нормах,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только благодаря образованию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8223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Нет иного пути, кроме образования, чтобы подготовить индивида к самой высокой, по словам М.Горького, должности на земле – быть человеком.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5823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Без образования и воспитания невозможно обеспечить и профессиональную подготовку человека, дать ему навыки в определенной отрасли труда.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305800" cy="500066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В настоящее время под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образованием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понимается процесс и результат усвоения систематизированных знаний и связанных с ними способов практической и познавательной деятельности.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Формирование нравственного облика человека в процессе образование представляет собой </a:t>
            </a:r>
            <a:r>
              <a:rPr lang="ru-RU" sz="3600" i="1" dirty="0" smtClean="0">
                <a:solidFill>
                  <a:schemeClr val="accent1">
                    <a:lumMod val="75000"/>
                  </a:schemeClr>
                </a:solidFill>
              </a:rPr>
              <a:t>воспитательную функцию.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848350"/>
          </a:xfrm>
        </p:spPr>
        <p:txBody>
          <a:bodyPr>
            <a:normAutofit/>
          </a:bodyPr>
          <a:lstStyle/>
          <a:p>
            <a:pPr marL="0" indent="0" algn="ctr">
              <a:buFont typeface="Wingdings 2" pitchFamily="18" charset="2"/>
              <a:buNone/>
              <a:defRPr/>
            </a:pPr>
            <a:endParaRPr lang="ru-RU" dirty="0"/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Педагогика</a:t>
            </a:r>
            <a:r>
              <a:rPr lang="ru-RU" dirty="0" smtClean="0"/>
              <a:t> (греч. </a:t>
            </a:r>
            <a:r>
              <a:rPr lang="ru-RU" dirty="0" err="1" smtClean="0"/>
              <a:t>paidagogike</a:t>
            </a:r>
            <a:r>
              <a:rPr lang="ru-RU" dirty="0" smtClean="0"/>
              <a:t>), наука о специально организованной целенаправленной и систематической деятельности по формированию человека, о содержании, формах и методах воспитания, образования и обучения.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Педаго́гика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/>
              <a:t>(др.-греч. </a:t>
            </a:r>
            <a:r>
              <a:rPr lang="el-GR" dirty="0" smtClean="0"/>
              <a:t>Π</a:t>
            </a:r>
            <a:r>
              <a:rPr lang="ru-RU" dirty="0" smtClean="0"/>
              <a:t>α</a:t>
            </a:r>
            <a:r>
              <a:rPr lang="ru-RU" dirty="0" err="1" smtClean="0"/>
              <a:t>ιδ</a:t>
            </a:r>
            <a:r>
              <a:rPr lang="ru-RU" dirty="0" smtClean="0"/>
              <a:t>αγωγική) — искусство воспитания.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ru-RU" dirty="0"/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Педагог</a:t>
            </a:r>
            <a:r>
              <a:rPr lang="ru-RU" dirty="0" smtClean="0"/>
              <a:t> — у греков ученый раб, сопровождавший детей своего господина в школу; теперь учитель, воспитатель, сведущий в воспитании.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Воспитание</a:t>
            </a:r>
            <a:r>
              <a:rPr lang="ru-RU" sz="3200" dirty="0" smtClean="0">
                <a:solidFill>
                  <a:prstClr val="black"/>
                </a:solidFill>
              </a:rPr>
              <a:t>, </a:t>
            </a:r>
            <a:r>
              <a:rPr lang="ru-RU" sz="3200" dirty="0">
                <a:solidFill>
                  <a:prstClr val="black"/>
                </a:solidFill>
              </a:rPr>
              <a:t>процесс целенаправленного, систематического формирования личности в целях подготовки её к активному участию в общественной, производственной и культурной жизни.</a:t>
            </a:r>
          </a:p>
          <a:p>
            <a:pPr algn="ctr">
              <a:defRPr/>
            </a:pPr>
            <a:endParaRPr lang="ru-RU" dirty="0">
              <a:solidFill>
                <a:prstClr val="black"/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8888" y="1260475"/>
            <a:ext cx="2309812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250950"/>
            <a:ext cx="21732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5" name="Прямоугольник 3"/>
          <p:cNvSpPr>
            <a:spLocks noChangeArrowheads="1"/>
          </p:cNvSpPr>
          <p:nvPr/>
        </p:nvSpPr>
        <p:spPr bwMode="auto">
          <a:xfrm>
            <a:off x="179388" y="4149725"/>
            <a:ext cx="2841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Сократ</a:t>
            </a:r>
            <a:br>
              <a:rPr lang="ru-RU" sz="2800">
                <a:latin typeface="Monotype Corsiva" pitchFamily="66" charset="0"/>
              </a:rPr>
            </a:br>
            <a:r>
              <a:rPr lang="ru-RU" sz="2800">
                <a:latin typeface="Monotype Corsiva" pitchFamily="66" charset="0"/>
              </a:rPr>
              <a:t> (469-399 гг. до н.э.)</a:t>
            </a:r>
          </a:p>
        </p:txBody>
      </p:sp>
      <p:sp>
        <p:nvSpPr>
          <p:cNvPr id="15366" name="Прямоугольник 4"/>
          <p:cNvSpPr>
            <a:spLocks noChangeArrowheads="1"/>
          </p:cNvSpPr>
          <p:nvPr/>
        </p:nvSpPr>
        <p:spPr bwMode="auto">
          <a:xfrm>
            <a:off x="6084888" y="4149725"/>
            <a:ext cx="27352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Аристотель</a:t>
            </a:r>
            <a:br>
              <a:rPr lang="ru-RU" sz="2800">
                <a:latin typeface="Monotype Corsiva" pitchFamily="66" charset="0"/>
              </a:rPr>
            </a:br>
            <a:r>
              <a:rPr lang="ru-RU" sz="2800">
                <a:latin typeface="Monotype Corsiva" pitchFamily="66" charset="0"/>
              </a:rPr>
              <a:t>(384-322 гг. до н.э.)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0113" y="487363"/>
            <a:ext cx="74882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Воспитание и школа  в античном мире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273175"/>
            <a:ext cx="2090737" cy="2457450"/>
          </a:xfrm>
          <a:noFill/>
        </p:spPr>
      </p:pic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8338" y="2143125"/>
            <a:ext cx="259715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7775" y="1341438"/>
            <a:ext cx="22320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9" name="Прямоугольник 3"/>
          <p:cNvSpPr>
            <a:spLocks noChangeArrowheads="1"/>
          </p:cNvSpPr>
          <p:nvPr/>
        </p:nvSpPr>
        <p:spPr bwMode="auto">
          <a:xfrm>
            <a:off x="6019800" y="4017963"/>
            <a:ext cx="28717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Мишель Де Монтенъ</a:t>
            </a:r>
          </a:p>
          <a:p>
            <a:pPr algn="ctr"/>
            <a:r>
              <a:rPr lang="ru-RU" sz="2800">
                <a:latin typeface="Monotype Corsiva" pitchFamily="66" charset="0"/>
              </a:rPr>
              <a:t> </a:t>
            </a:r>
          </a:p>
        </p:txBody>
      </p:sp>
      <p:sp>
        <p:nvSpPr>
          <p:cNvPr id="16390" name="Прямоугольник 4"/>
          <p:cNvSpPr>
            <a:spLocks noChangeArrowheads="1"/>
          </p:cNvSpPr>
          <p:nvPr/>
        </p:nvSpPr>
        <p:spPr bwMode="auto">
          <a:xfrm>
            <a:off x="900113" y="4003675"/>
            <a:ext cx="1958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Джон Локк</a:t>
            </a:r>
          </a:p>
        </p:txBody>
      </p:sp>
      <p:sp>
        <p:nvSpPr>
          <p:cNvPr id="16391" name="Прямоугольник 5"/>
          <p:cNvSpPr>
            <a:spLocks noChangeArrowheads="1"/>
          </p:cNvSpPr>
          <p:nvPr/>
        </p:nvSpPr>
        <p:spPr bwMode="auto">
          <a:xfrm>
            <a:off x="3349625" y="5229225"/>
            <a:ext cx="2913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Ян Амос Коменский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42988" y="620713"/>
            <a:ext cx="770572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Воспитание и образование в эпоху средневековья и Возрождения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213</TotalTime>
  <Words>389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NewsPrint</vt:lpstr>
      <vt:lpstr>Презентация PowerPoint</vt:lpstr>
      <vt:lpstr>Человек становится тем, что он есть,  - способным к созидательной деятельности в определенной сфере  труда и творчества, к общению с другими членами общества посредством многообразных форм личностных и деловых контактов, основанных на общечеловеческих социальных и нравственных  нормах,  - только благодаря образованию. </vt:lpstr>
      <vt:lpstr>Нет иного пути, кроме образования, чтобы подготовить индивида к самой высокой, по словам М.Горького, должности на земле – быть человеком.</vt:lpstr>
      <vt:lpstr>Без образования и воспитания невозможно обеспечить и профессиональную подготовку человека, дать ему навыки в определенной отрасли труда.</vt:lpstr>
      <vt:lpstr>В настоящее время под образованием понимается процесс и результат усвоения систематизированных знаний и связанных с ними способов практической и познавательной деятельности.  Формирование нравственного облика человека в процессе образование представляет собой воспитательную функцию.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образования и педагогическая мысль – это часть гражданской истории, отразившая тысячелетний сложный и противоречивый опыт человечества в организации  воспитания подрастающего поколения.</vt:lpstr>
      <vt:lpstr>Объектом изучения мирового историко-педагогического процесса являются закономерности развития в единстве теории и практики воспитания, образования и обучения у всех народов в различные исторические эпохи и обнаружение на этой основе тенденций указанных явлений в будущем.</vt:lpstr>
      <vt:lpstr>История мировой педагогики – не только составная необходимая часть самой педагогики, но и существенный компонент общей истории культуры, науки, общественной мысли, органически включенный в процесс их исторического развития.</vt:lpstr>
      <vt:lpstr>«Педагогическая концепция (теория)» - это система идей, выводов о закономерностях и сущности педагогического процесса, принципах его организации и методах осуществления.</vt:lpstr>
      <vt:lpstr>Методологические принципы:  1. Аксиологический принцип позволяет проводить анализ различных педагогических идей с позиции ценностных отношений развития воспитания и образования.                                                                          П. Лапи  2. Культурологический принцип в педагогике означает учет в образовании «времени», «места» культуры человека, где родился и живет человек.                                                               Адольф Дистервег</vt:lpstr>
      <vt:lpstr>3. Антропологический принцип.  «Если педагогика хочет воспитать человека во всех отношениях, то она должна знать человека во всех отношениях».                                                             К.Д. Ушинский  4. Гуманизация образования предполагает развитие образовательной системы с учетом признания приоритетных ценностей – личность педагога и учащихся, гармонизацию их интересов, взаимоотношений и условий для их развития и саморазвития.</vt:lpstr>
      <vt:lpstr>5. Синергетический принцип, главный акцент делается на изучении открытых систем, способных обмениваться энергией, информацией с внешним миром. Система рассматривается с позиции самоуправления, самоорганизации и саморазвития.  6. Герменевтический принцип – позволяющий философски осмыслить и переосмыслить ранее наработанный педагогический опыт и приобщить педагогов к осознанному овладению различными формами и видами педагогических инноваций.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становится тем, что он есть, - способным к созидательной деятельности в определенной сфере труда и творчества, к общению с другими членами общества посредством многообразных форм личностных и деловых контактов, основанных на общечеловеческих социальных и нравственных  нормах, - только благодаря образованию.</dc:title>
  <dc:creator>Лена</dc:creator>
  <cp:lastModifiedBy>ASUS</cp:lastModifiedBy>
  <cp:revision>24</cp:revision>
  <dcterms:created xsi:type="dcterms:W3CDTF">2010-08-23T06:02:00Z</dcterms:created>
  <dcterms:modified xsi:type="dcterms:W3CDTF">2016-01-08T13:38:23Z</dcterms:modified>
</cp:coreProperties>
</file>