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 id="260" r:id="rId7"/>
    <p:sldId id="262" r:id="rId8"/>
    <p:sldId id="264" r:id="rId9"/>
    <p:sldId id="265" r:id="rId10"/>
    <p:sldId id="266" r:id="rId11"/>
    <p:sldId id="267" r:id="rId12"/>
    <p:sldId id="268" r:id="rId13"/>
    <p:sldId id="269" r:id="rId14"/>
    <p:sldId id="270" r:id="rId15"/>
    <p:sldId id="271" r:id="rId16"/>
    <p:sldId id="272"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7" autoAdjust="0"/>
    <p:restoredTop sz="94669" autoAdjust="0"/>
  </p:normalViewPr>
  <p:slideViewPr>
    <p:cSldViewPr>
      <p:cViewPr varScale="1">
        <p:scale>
          <a:sx n="70" d="100"/>
          <a:sy n="70" d="100"/>
        </p:scale>
        <p:origin x="-138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B4C71EC6-210F-42DE-9C53-41977AD35B3D}" type="datetimeFigureOut">
              <a:rPr lang="ru-RU" smtClean="0"/>
              <a:t>08.01.2016</a:t>
            </a:fld>
            <a:endParaRPr lang="ru-RU"/>
          </a:p>
        </p:txBody>
      </p:sp>
      <p:sp>
        <p:nvSpPr>
          <p:cNvPr id="16" name="Номер слайда 15"/>
          <p:cNvSpPr>
            <a:spLocks noGrp="1"/>
          </p:cNvSpPr>
          <p:nvPr>
            <p:ph type="sldNum" sz="quarter" idx="11"/>
          </p:nvPr>
        </p:nvSpPr>
        <p:spPr/>
        <p:txBody>
          <a:bodyPr/>
          <a:lstStyle/>
          <a:p>
            <a:fld id="{B19B0651-EE4F-4900-A07F-96A6BFA9D0F0}" type="slidenum">
              <a:rPr lang="ru-RU" smtClean="0"/>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t>08.01.2016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t>08.01.2016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Объект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B4C71EC6-210F-42DE-9C53-41977AD35B3D}" type="datetimeFigureOut">
              <a:rPr lang="ru-RU" smtClean="0"/>
              <a:t>08.01.2016</a:t>
            </a:fld>
            <a:endParaRPr lang="ru-RU"/>
          </a:p>
        </p:txBody>
      </p:sp>
      <p:sp>
        <p:nvSpPr>
          <p:cNvPr id="15" name="Номер слайда 14"/>
          <p:cNvSpPr>
            <a:spLocks noGrp="1"/>
          </p:cNvSpPr>
          <p:nvPr>
            <p:ph type="sldNum" sz="quarter" idx="15"/>
          </p:nvPr>
        </p:nvSpPr>
        <p:spPr/>
        <p:txBody>
          <a:bodyPr/>
          <a:lstStyle>
            <a:lvl1pPr algn="ctr">
              <a:defRPr/>
            </a:lvl1pPr>
          </a:lstStyle>
          <a:p>
            <a:fld id="{B19B0651-EE4F-4900-A07F-96A6BFA9D0F0}" type="slidenum">
              <a:rPr lang="ru-RU" smtClean="0"/>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B4C71EC6-210F-42DE-9C53-41977AD35B3D}" type="datetimeFigureOut">
              <a:rPr lang="ru-RU" smtClean="0"/>
              <a:t>08.01.2016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B4C71EC6-210F-42DE-9C53-41977AD35B3D}" type="datetimeFigureOut">
              <a:rPr lang="ru-RU" smtClean="0"/>
              <a:t>08.01.2016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Объект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B4C71EC6-210F-42DE-9C53-41977AD35B3D}" type="datetimeFigureOut">
              <a:rPr lang="ru-RU" smtClean="0"/>
              <a:t>08.01.2016</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Объект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Объект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B4C71EC6-210F-42DE-9C53-41977AD35B3D}" type="datetimeFigureOut">
              <a:rPr lang="ru-RU" smtClean="0"/>
              <a:t>08.01.2016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08.01.2016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Объект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B4C71EC6-210F-42DE-9C53-41977AD35B3D}" type="datetimeFigureOut">
              <a:rPr lang="ru-RU" smtClean="0"/>
              <a:t>08.01.2016</a:t>
            </a:fld>
            <a:endParaRPr lang="ru-RU"/>
          </a:p>
        </p:txBody>
      </p:sp>
      <p:sp>
        <p:nvSpPr>
          <p:cNvPr id="9" name="Номер слайда 8"/>
          <p:cNvSpPr>
            <a:spLocks noGrp="1"/>
          </p:cNvSpPr>
          <p:nvPr>
            <p:ph type="sldNum" sz="quarter" idx="15"/>
          </p:nvPr>
        </p:nvSpPr>
        <p:spPr/>
        <p:txBody>
          <a:bodyPr/>
          <a:lstStyle/>
          <a:p>
            <a:fld id="{B19B0651-EE4F-4900-A07F-96A6BFA9D0F0}" type="slidenum">
              <a:rPr lang="ru-RU" smtClean="0"/>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B4C71EC6-210F-42DE-9C53-41977AD35B3D}" type="datetimeFigureOut">
              <a:rPr lang="ru-RU" smtClean="0"/>
              <a:t>08.01.2016</a:t>
            </a:fld>
            <a:endParaRPr lang="ru-RU"/>
          </a:p>
        </p:txBody>
      </p:sp>
      <p:sp>
        <p:nvSpPr>
          <p:cNvPr id="9" name="Номер слайда 8"/>
          <p:cNvSpPr>
            <a:spLocks noGrp="1"/>
          </p:cNvSpPr>
          <p:nvPr>
            <p:ph type="sldNum" sz="quarter" idx="11"/>
          </p:nvPr>
        </p:nvSpPr>
        <p:spPr/>
        <p:txBody>
          <a:bodyPr/>
          <a:lstStyle/>
          <a:p>
            <a:fld id="{B19B0651-EE4F-4900-A07F-96A6BFA9D0F0}" type="slidenum">
              <a:rPr lang="ru-RU" smtClean="0"/>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B4C71EC6-210F-42DE-9C53-41977AD35B3D}" type="datetimeFigureOut">
              <a:rPr lang="ru-RU" smtClean="0"/>
              <a:t>08.01.2016</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B19B0651-EE4F-4900-A07F-96A6BFA9D0F0}" type="slidenum">
              <a:rPr lang="ru-RU" smtClean="0"/>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pPr algn="r"/>
            <a:r>
              <a:rPr lang="ru-RU" dirty="0" smtClean="0">
                <a:solidFill>
                  <a:srgbClr val="FF0000"/>
                </a:solidFill>
              </a:rPr>
              <a:t> </a:t>
            </a:r>
            <a:r>
              <a:rPr lang="ru-RU" sz="2800" b="1" dirty="0" smtClean="0">
                <a:solidFill>
                  <a:srgbClr val="FF0000"/>
                </a:solidFill>
              </a:rPr>
              <a:t>Базалий Р.В. –доцент кафедры </a:t>
            </a:r>
            <a:r>
              <a:rPr lang="ru-RU" sz="2800" b="1" dirty="0" err="1" smtClean="0">
                <a:solidFill>
                  <a:srgbClr val="FF0000"/>
                </a:solidFill>
              </a:rPr>
              <a:t>ТиМПО</a:t>
            </a:r>
            <a:r>
              <a:rPr lang="ru-RU" sz="2800" b="1" dirty="0" smtClean="0">
                <a:solidFill>
                  <a:srgbClr val="FF0000"/>
                </a:solidFill>
              </a:rPr>
              <a:t>, </a:t>
            </a:r>
            <a:r>
              <a:rPr lang="ru-RU" sz="2800" b="1" dirty="0" err="1" smtClean="0">
                <a:solidFill>
                  <a:srgbClr val="FF0000"/>
                </a:solidFill>
              </a:rPr>
              <a:t>канд.пед.наук</a:t>
            </a:r>
            <a:endParaRPr lang="ru-RU" sz="2800" b="1" dirty="0">
              <a:solidFill>
                <a:srgbClr val="FF0000"/>
              </a:solidFill>
            </a:endParaRPr>
          </a:p>
        </p:txBody>
      </p:sp>
      <p:sp>
        <p:nvSpPr>
          <p:cNvPr id="2" name="Заголовок 1"/>
          <p:cNvSpPr>
            <a:spLocks noGrp="1"/>
          </p:cNvSpPr>
          <p:nvPr>
            <p:ph type="ctrTitle"/>
          </p:nvPr>
        </p:nvSpPr>
        <p:spPr/>
        <p:txBody>
          <a:bodyPr/>
          <a:lstStyle/>
          <a:p>
            <a:r>
              <a:rPr lang="ru-RU" sz="4000" dirty="0" smtClean="0"/>
              <a:t> </a:t>
            </a:r>
            <a:r>
              <a:rPr lang="ru-RU" sz="4000" b="1" dirty="0" smtClean="0">
                <a:solidFill>
                  <a:srgbClr val="002060"/>
                </a:solidFill>
              </a:rPr>
              <a:t>«</a:t>
            </a:r>
            <a:r>
              <a:rPr lang="ru-RU" sz="4000" b="1" dirty="0">
                <a:solidFill>
                  <a:srgbClr val="002060"/>
                </a:solidFill>
              </a:rPr>
              <a:t>Развитие воспитания, образования и педагогической мысли в истории мировой </a:t>
            </a:r>
            <a:r>
              <a:rPr lang="ru-RU" sz="4000" b="1" dirty="0" smtClean="0">
                <a:solidFill>
                  <a:srgbClr val="002060"/>
                </a:solidFill>
              </a:rPr>
              <a:t>культуры»</a:t>
            </a:r>
            <a:endParaRPr lang="ru-RU" sz="4000" b="1" dirty="0">
              <a:solidFill>
                <a:srgbClr val="002060"/>
              </a:solidFill>
            </a:endParaRPr>
          </a:p>
        </p:txBody>
      </p:sp>
    </p:spTree>
    <p:extLst>
      <p:ext uri="{BB962C8B-B14F-4D97-AF65-F5344CB8AC3E}">
        <p14:creationId xmlns:p14="http://schemas.microsoft.com/office/powerpoint/2010/main" val="33972772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67544" y="1268760"/>
            <a:ext cx="4040188" cy="639762"/>
          </a:xfrm>
        </p:spPr>
        <p:txBody>
          <a:bodyPr/>
          <a:lstStyle/>
          <a:p>
            <a:r>
              <a:rPr lang="ru-RU" dirty="0"/>
              <a:t>Франсуа Рабле (1494-1553)</a:t>
            </a:r>
          </a:p>
        </p:txBody>
      </p:sp>
      <p:sp>
        <p:nvSpPr>
          <p:cNvPr id="4" name="Объект 3"/>
          <p:cNvSpPr>
            <a:spLocks noGrp="1"/>
          </p:cNvSpPr>
          <p:nvPr>
            <p:ph sz="half" idx="2"/>
          </p:nvPr>
        </p:nvSpPr>
        <p:spPr>
          <a:xfrm>
            <a:off x="467544" y="2132856"/>
            <a:ext cx="4040188" cy="4320480"/>
          </a:xfrm>
        </p:spPr>
        <p:txBody>
          <a:bodyPr>
            <a:normAutofit fontScale="92500"/>
          </a:bodyPr>
          <a:lstStyle/>
          <a:p>
            <a:r>
              <a:rPr lang="ru-RU" dirty="0"/>
              <a:t>Приводит модель гуманистического воспитания ребенка с разумным и полезным режимом; </a:t>
            </a:r>
            <a:r>
              <a:rPr lang="ru-RU" dirty="0" smtClean="0"/>
              <a:t>совмещением </a:t>
            </a:r>
            <a:r>
              <a:rPr lang="ru-RU" dirty="0"/>
              <a:t>и чередованием занятий и отдыха, досуга и обучения; развитием самостоятельности мышления, творчества, активности ученика</a:t>
            </a:r>
          </a:p>
        </p:txBody>
      </p:sp>
      <p:sp>
        <p:nvSpPr>
          <p:cNvPr id="6" name="Объект 5"/>
          <p:cNvSpPr>
            <a:spLocks noGrp="1"/>
          </p:cNvSpPr>
          <p:nvPr>
            <p:ph sz="quarter" idx="4"/>
          </p:nvPr>
        </p:nvSpPr>
        <p:spPr/>
        <p:txBody>
          <a:bodyPr>
            <a:normAutofit lnSpcReduction="10000"/>
          </a:bodyPr>
          <a:lstStyle/>
          <a:p>
            <a:r>
              <a:rPr lang="ru-RU" dirty="0"/>
              <a:t>Цель воспитания и обучения - образование личности ученика. Цель нравственного воспитания </a:t>
            </a:r>
            <a:r>
              <a:rPr lang="ru-RU" dirty="0" smtClean="0"/>
              <a:t>- </a:t>
            </a:r>
            <a:r>
              <a:rPr lang="ru-RU" dirty="0"/>
              <a:t>не привить мораль, а помочь растущему человеку любить делать хорошее.</a:t>
            </a:r>
          </a:p>
        </p:txBody>
      </p:sp>
      <p:sp>
        <p:nvSpPr>
          <p:cNvPr id="2" name="Заголовок 1"/>
          <p:cNvSpPr>
            <a:spLocks noGrp="1"/>
          </p:cNvSpPr>
          <p:nvPr>
            <p:ph type="title"/>
          </p:nvPr>
        </p:nvSpPr>
        <p:spPr>
          <a:xfrm>
            <a:off x="457200" y="274638"/>
            <a:ext cx="8229600" cy="994122"/>
          </a:xfrm>
        </p:spPr>
        <p:txBody>
          <a:bodyPr/>
          <a:lstStyle/>
          <a:p>
            <a:r>
              <a:rPr lang="ru-RU" dirty="0" smtClean="0"/>
              <a:t>РЕНЕССАНС</a:t>
            </a:r>
            <a:endParaRPr lang="ru-RU" dirty="0"/>
          </a:p>
        </p:txBody>
      </p:sp>
      <p:sp>
        <p:nvSpPr>
          <p:cNvPr id="5" name="Текст 4"/>
          <p:cNvSpPr>
            <a:spLocks noGrp="1"/>
          </p:cNvSpPr>
          <p:nvPr>
            <p:ph type="body" idx="3"/>
          </p:nvPr>
        </p:nvSpPr>
        <p:spPr>
          <a:xfrm>
            <a:off x="4644008" y="1268760"/>
            <a:ext cx="4104456" cy="639762"/>
          </a:xfrm>
        </p:spPr>
        <p:txBody>
          <a:bodyPr>
            <a:noAutofit/>
          </a:bodyPr>
          <a:lstStyle/>
          <a:p>
            <a:r>
              <a:rPr lang="ru-RU" dirty="0"/>
              <a:t>Мишель </a:t>
            </a:r>
            <a:r>
              <a:rPr lang="ru-RU" dirty="0" smtClean="0"/>
              <a:t>Монтень(1533-1592)</a:t>
            </a:r>
            <a:endParaRPr lang="ru-RU" dirty="0"/>
          </a:p>
        </p:txBody>
      </p:sp>
    </p:spTree>
    <p:extLst>
      <p:ext uri="{BB962C8B-B14F-4D97-AF65-F5344CB8AC3E}">
        <p14:creationId xmlns:p14="http://schemas.microsoft.com/office/powerpoint/2010/main" val="9307958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57200" y="1268760"/>
            <a:ext cx="4040188" cy="906115"/>
          </a:xfrm>
        </p:spPr>
        <p:txBody>
          <a:bodyPr>
            <a:normAutofit fontScale="32500" lnSpcReduction="20000"/>
          </a:bodyPr>
          <a:lstStyle/>
          <a:p>
            <a:endParaRPr lang="ru-RU" dirty="0" smtClean="0"/>
          </a:p>
          <a:p>
            <a:r>
              <a:rPr lang="ru-RU" sz="7400" dirty="0" smtClean="0"/>
              <a:t>Эразм </a:t>
            </a:r>
            <a:r>
              <a:rPr lang="ru-RU" sz="7400" dirty="0" err="1"/>
              <a:t>Роттердамский</a:t>
            </a:r>
            <a:r>
              <a:rPr lang="ru-RU" sz="7400" dirty="0"/>
              <a:t> </a:t>
            </a:r>
            <a:endParaRPr lang="ru-RU" sz="7400" dirty="0" smtClean="0"/>
          </a:p>
          <a:p>
            <a:r>
              <a:rPr lang="ru-RU" sz="7400" dirty="0" smtClean="0"/>
              <a:t>(</a:t>
            </a:r>
            <a:r>
              <a:rPr lang="ru-RU" sz="7400" dirty="0"/>
              <a:t>1467-1536)</a:t>
            </a:r>
          </a:p>
          <a:p>
            <a:endParaRPr lang="ru-RU" dirty="0"/>
          </a:p>
        </p:txBody>
      </p:sp>
      <p:sp>
        <p:nvSpPr>
          <p:cNvPr id="4" name="Объект 3"/>
          <p:cNvSpPr>
            <a:spLocks noGrp="1"/>
          </p:cNvSpPr>
          <p:nvPr>
            <p:ph sz="half" idx="2"/>
          </p:nvPr>
        </p:nvSpPr>
        <p:spPr/>
        <p:txBody>
          <a:bodyPr/>
          <a:lstStyle/>
          <a:p>
            <a:r>
              <a:rPr lang="ru-RU" dirty="0"/>
              <a:t>Высочайшая цель формирования ребенка - воспитание ощущения морального долга и религиозного послушания. </a:t>
            </a:r>
          </a:p>
        </p:txBody>
      </p:sp>
      <p:sp>
        <p:nvSpPr>
          <p:cNvPr id="6" name="Объект 5"/>
          <p:cNvSpPr>
            <a:spLocks noGrp="1"/>
          </p:cNvSpPr>
          <p:nvPr>
            <p:ph sz="quarter" idx="4"/>
          </p:nvPr>
        </p:nvSpPr>
        <p:spPr/>
        <p:txBody>
          <a:bodyPr/>
          <a:lstStyle/>
          <a:p>
            <a:r>
              <a:rPr lang="ru-RU" dirty="0" smtClean="0"/>
              <a:t>Воспитание -целенаправленный </a:t>
            </a:r>
            <a:r>
              <a:rPr lang="ru-RU" dirty="0"/>
              <a:t>и организованный процесс  формирования ребенка в специально организованной среде под непосредственным руководством воспитателя-учителя. </a:t>
            </a:r>
          </a:p>
        </p:txBody>
      </p:sp>
      <p:sp>
        <p:nvSpPr>
          <p:cNvPr id="2" name="Заголовок 1"/>
          <p:cNvSpPr>
            <a:spLocks noGrp="1"/>
          </p:cNvSpPr>
          <p:nvPr>
            <p:ph type="title"/>
          </p:nvPr>
        </p:nvSpPr>
        <p:spPr>
          <a:xfrm>
            <a:off x="457200" y="274638"/>
            <a:ext cx="8229600" cy="994122"/>
          </a:xfrm>
        </p:spPr>
        <p:txBody>
          <a:bodyPr/>
          <a:lstStyle/>
          <a:p>
            <a:r>
              <a:rPr lang="ru-RU" dirty="0" smtClean="0"/>
              <a:t>РЕНЕССАНС</a:t>
            </a:r>
            <a:endParaRPr lang="ru-RU" dirty="0"/>
          </a:p>
        </p:txBody>
      </p:sp>
      <p:sp>
        <p:nvSpPr>
          <p:cNvPr id="5" name="Текст 4"/>
          <p:cNvSpPr>
            <a:spLocks noGrp="1"/>
          </p:cNvSpPr>
          <p:nvPr>
            <p:ph type="body" idx="3"/>
          </p:nvPr>
        </p:nvSpPr>
        <p:spPr>
          <a:xfrm>
            <a:off x="4645025" y="1340768"/>
            <a:ext cx="4041775" cy="834107"/>
          </a:xfrm>
        </p:spPr>
        <p:txBody>
          <a:bodyPr>
            <a:normAutofit fontScale="55000" lnSpcReduction="20000"/>
          </a:bodyPr>
          <a:lstStyle/>
          <a:p>
            <a:endParaRPr lang="ru-RU" sz="2200" dirty="0" smtClean="0"/>
          </a:p>
          <a:p>
            <a:r>
              <a:rPr lang="ru-RU" sz="4200" dirty="0" smtClean="0"/>
              <a:t>Ян </a:t>
            </a:r>
            <a:r>
              <a:rPr lang="ru-RU" sz="4200" dirty="0" err="1"/>
              <a:t>Амос</a:t>
            </a:r>
            <a:r>
              <a:rPr lang="ru-RU" sz="4200" dirty="0"/>
              <a:t> Коменский </a:t>
            </a:r>
            <a:endParaRPr lang="ru-RU" sz="4200" dirty="0" smtClean="0"/>
          </a:p>
          <a:p>
            <a:r>
              <a:rPr lang="ru-RU" sz="4200" dirty="0" smtClean="0"/>
              <a:t>(</a:t>
            </a:r>
            <a:r>
              <a:rPr lang="ru-RU" sz="4200" dirty="0"/>
              <a:t>1592-1670)</a:t>
            </a:r>
          </a:p>
          <a:p>
            <a:endParaRPr lang="ru-RU" dirty="0"/>
          </a:p>
        </p:txBody>
      </p:sp>
    </p:spTree>
    <p:extLst>
      <p:ext uri="{BB962C8B-B14F-4D97-AF65-F5344CB8AC3E}">
        <p14:creationId xmlns:p14="http://schemas.microsoft.com/office/powerpoint/2010/main" val="9183854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fontScale="85000" lnSpcReduction="20000"/>
          </a:bodyPr>
          <a:lstStyle/>
          <a:p>
            <a:r>
              <a:rPr lang="ru-RU" dirty="0"/>
              <a:t>Идеи просветительства обусловлены научной революцией XVII в. (экспериментально-математическое естествознание было необходимо для стимулирования и развития производства), философскими материалистическими идеями Нового времени (Ф. Бэкона, Р. Декарта, Т. Гоббса и др. ), выводящими на первое место рациональное мышление, подчинение веры разуму. Эпоха зарождения капиталистического способа производства требовала нового подхода к знаниям, обучению. Сторонники Просвещения считали возможным изменить общественное устройство согласно требованиям разума, путем просвещения, воспитания «особой породы людей». Наука в педагогике просвещения приобрела мировоззренческие функции, развитие нравственности и гражданственности ставились в зависимость от прогресса науки и искусства.</a:t>
            </a:r>
          </a:p>
        </p:txBody>
      </p:sp>
      <p:sp>
        <p:nvSpPr>
          <p:cNvPr id="3" name="Заголовок 2"/>
          <p:cNvSpPr>
            <a:spLocks noGrp="1"/>
          </p:cNvSpPr>
          <p:nvPr>
            <p:ph type="title"/>
          </p:nvPr>
        </p:nvSpPr>
        <p:spPr/>
        <p:txBody>
          <a:bodyPr>
            <a:normAutofit/>
          </a:bodyPr>
          <a:lstStyle/>
          <a:p>
            <a:r>
              <a:rPr lang="ru-RU" b="1" dirty="0">
                <a:effectLst/>
              </a:rPr>
              <a:t>ЭПОХА </a:t>
            </a:r>
            <a:r>
              <a:rPr lang="ru-RU" b="1" dirty="0" smtClean="0">
                <a:effectLst/>
              </a:rPr>
              <a:t>ПРОСВЕЩЕНИЯ</a:t>
            </a:r>
            <a:endParaRPr lang="ru-RU" dirty="0"/>
          </a:p>
        </p:txBody>
      </p:sp>
    </p:spTree>
    <p:extLst>
      <p:ext uri="{BB962C8B-B14F-4D97-AF65-F5344CB8AC3E}">
        <p14:creationId xmlns:p14="http://schemas.microsoft.com/office/powerpoint/2010/main" val="456192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467544" y="1340768"/>
            <a:ext cx="4040188" cy="820825"/>
          </a:xfrm>
        </p:spPr>
        <p:txBody>
          <a:bodyPr/>
          <a:lstStyle/>
          <a:p>
            <a:endParaRPr lang="ru-RU" dirty="0" smtClean="0"/>
          </a:p>
          <a:p>
            <a:endParaRPr lang="ru-RU" dirty="0"/>
          </a:p>
          <a:p>
            <a:endParaRPr lang="ru-RU" dirty="0" smtClean="0"/>
          </a:p>
          <a:p>
            <a:r>
              <a:rPr lang="ru-RU" dirty="0" smtClean="0"/>
              <a:t>Джон </a:t>
            </a:r>
            <a:r>
              <a:rPr lang="ru-RU" dirty="0"/>
              <a:t>Локк </a:t>
            </a:r>
            <a:endParaRPr lang="ru-RU" dirty="0" smtClean="0"/>
          </a:p>
          <a:p>
            <a:r>
              <a:rPr lang="ru-RU" dirty="0" smtClean="0"/>
              <a:t>(</a:t>
            </a:r>
            <a:r>
              <a:rPr lang="ru-RU" dirty="0"/>
              <a:t>1632-1704</a:t>
            </a:r>
            <a:r>
              <a:rPr lang="ru-RU" dirty="0" smtClean="0"/>
              <a:t>)</a:t>
            </a:r>
            <a:endParaRPr lang="ru-RU" dirty="0"/>
          </a:p>
        </p:txBody>
      </p:sp>
      <p:sp>
        <p:nvSpPr>
          <p:cNvPr id="3" name="Объект 2"/>
          <p:cNvSpPr>
            <a:spLocks noGrp="1"/>
          </p:cNvSpPr>
          <p:nvPr>
            <p:ph sz="half" idx="2"/>
          </p:nvPr>
        </p:nvSpPr>
        <p:spPr/>
        <p:txBody>
          <a:bodyPr>
            <a:normAutofit fontScale="92500"/>
          </a:bodyPr>
          <a:lstStyle/>
          <a:p>
            <a:r>
              <a:rPr lang="ru-RU" dirty="0"/>
              <a:t>Главные средства воспитания: пример, среда, окружение ребенка, выработка привычек. </a:t>
            </a:r>
            <a:endParaRPr lang="ru-RU" dirty="0" smtClean="0"/>
          </a:p>
          <a:p>
            <a:r>
              <a:rPr lang="ru-RU" dirty="0"/>
              <a:t>Цель воспитания: становление гражданина, формирование нравственного характера.</a:t>
            </a:r>
          </a:p>
        </p:txBody>
      </p:sp>
      <p:sp>
        <p:nvSpPr>
          <p:cNvPr id="4" name="Объект 3"/>
          <p:cNvSpPr>
            <a:spLocks noGrp="1"/>
          </p:cNvSpPr>
          <p:nvPr>
            <p:ph sz="quarter" idx="4"/>
          </p:nvPr>
        </p:nvSpPr>
        <p:spPr/>
        <p:txBody>
          <a:bodyPr>
            <a:normAutofit fontScale="85000" lnSpcReduction="10000"/>
          </a:bodyPr>
          <a:lstStyle/>
          <a:p>
            <a:r>
              <a:rPr lang="ru-RU" dirty="0"/>
              <a:t>О</a:t>
            </a:r>
            <a:r>
              <a:rPr lang="ru-RU" dirty="0" smtClean="0"/>
              <a:t>бразование </a:t>
            </a:r>
            <a:r>
              <a:rPr lang="ru-RU" dirty="0"/>
              <a:t>все - бедные и </a:t>
            </a:r>
            <a:r>
              <a:rPr lang="ru-RU" dirty="0" smtClean="0"/>
              <a:t>богатые </a:t>
            </a:r>
            <a:r>
              <a:rPr lang="ru-RU" dirty="0"/>
              <a:t>- могли бы получить в </a:t>
            </a:r>
            <a:r>
              <a:rPr lang="ru-RU" dirty="0" err="1"/>
              <a:t>воспитательно</a:t>
            </a:r>
            <a:r>
              <a:rPr lang="ru-RU" dirty="0"/>
              <a:t>-образовательных учреждениях, совмещающих промышленное предприятие и школу. </a:t>
            </a:r>
            <a:endParaRPr lang="ru-RU" dirty="0" smtClean="0"/>
          </a:p>
          <a:p>
            <a:r>
              <a:rPr lang="ru-RU" dirty="0" smtClean="0"/>
              <a:t>Его </a:t>
            </a:r>
            <a:r>
              <a:rPr lang="ru-RU" dirty="0"/>
              <a:t>концепция воспитания была основана на принципе: «Не трудящийся да не ест!».</a:t>
            </a:r>
          </a:p>
        </p:txBody>
      </p:sp>
      <p:sp>
        <p:nvSpPr>
          <p:cNvPr id="5" name="Заголовок 4"/>
          <p:cNvSpPr>
            <a:spLocks noGrp="1"/>
          </p:cNvSpPr>
          <p:nvPr>
            <p:ph type="title"/>
          </p:nvPr>
        </p:nvSpPr>
        <p:spPr>
          <a:xfrm>
            <a:off x="457200" y="155448"/>
            <a:ext cx="8229600" cy="1041304"/>
          </a:xfrm>
        </p:spPr>
        <p:txBody>
          <a:bodyPr>
            <a:normAutofit/>
          </a:bodyPr>
          <a:lstStyle/>
          <a:p>
            <a:r>
              <a:rPr lang="ru-RU" b="1" dirty="0">
                <a:effectLst/>
              </a:rPr>
              <a:t>ЭПОХА </a:t>
            </a:r>
            <a:r>
              <a:rPr lang="ru-RU" b="1" dirty="0" smtClean="0">
                <a:effectLst/>
              </a:rPr>
              <a:t>ПРОСВЕЩЕНИЯ</a:t>
            </a:r>
            <a:endParaRPr lang="ru-RU" dirty="0"/>
          </a:p>
        </p:txBody>
      </p:sp>
      <p:sp>
        <p:nvSpPr>
          <p:cNvPr id="6" name="Текст 5"/>
          <p:cNvSpPr>
            <a:spLocks noGrp="1"/>
          </p:cNvSpPr>
          <p:nvPr>
            <p:ph type="body" idx="3"/>
          </p:nvPr>
        </p:nvSpPr>
        <p:spPr/>
        <p:txBody>
          <a:bodyPr/>
          <a:lstStyle/>
          <a:p>
            <a:r>
              <a:rPr lang="ru-RU" dirty="0"/>
              <a:t>Джон </a:t>
            </a:r>
            <a:r>
              <a:rPr lang="ru-RU" dirty="0" err="1"/>
              <a:t>Беллерс</a:t>
            </a:r>
            <a:r>
              <a:rPr lang="ru-RU" dirty="0"/>
              <a:t> </a:t>
            </a:r>
            <a:endParaRPr lang="ru-RU" dirty="0" smtClean="0"/>
          </a:p>
          <a:p>
            <a:r>
              <a:rPr lang="ru-RU" dirty="0" smtClean="0"/>
              <a:t>(</a:t>
            </a:r>
            <a:r>
              <a:rPr lang="ru-RU" dirty="0"/>
              <a:t>1654-1725</a:t>
            </a:r>
            <a:r>
              <a:rPr lang="ru-RU" dirty="0" smtClean="0"/>
              <a:t>)</a:t>
            </a:r>
            <a:endParaRPr lang="ru-RU" dirty="0"/>
          </a:p>
        </p:txBody>
      </p:sp>
    </p:spTree>
    <p:extLst>
      <p:ext uri="{BB962C8B-B14F-4D97-AF65-F5344CB8AC3E}">
        <p14:creationId xmlns:p14="http://schemas.microsoft.com/office/powerpoint/2010/main" val="40275344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p:txBody>
          <a:bodyPr/>
          <a:lstStyle/>
          <a:p>
            <a:r>
              <a:rPr lang="ru-RU" dirty="0"/>
              <a:t>Томас </a:t>
            </a:r>
            <a:r>
              <a:rPr lang="ru-RU" dirty="0" err="1"/>
              <a:t>Пейн</a:t>
            </a:r>
            <a:r>
              <a:rPr lang="ru-RU" dirty="0"/>
              <a:t> </a:t>
            </a:r>
            <a:endParaRPr lang="ru-RU" dirty="0" smtClean="0"/>
          </a:p>
          <a:p>
            <a:r>
              <a:rPr lang="ru-RU" dirty="0" smtClean="0"/>
              <a:t>(</a:t>
            </a:r>
            <a:r>
              <a:rPr lang="ru-RU" dirty="0"/>
              <a:t>1737-1809</a:t>
            </a:r>
            <a:r>
              <a:rPr lang="ru-RU" dirty="0" smtClean="0"/>
              <a:t>)</a:t>
            </a:r>
            <a:endParaRPr lang="ru-RU" dirty="0"/>
          </a:p>
        </p:txBody>
      </p:sp>
      <p:sp>
        <p:nvSpPr>
          <p:cNvPr id="3" name="Объект 2"/>
          <p:cNvSpPr>
            <a:spLocks noGrp="1"/>
          </p:cNvSpPr>
          <p:nvPr>
            <p:ph sz="half" idx="2"/>
          </p:nvPr>
        </p:nvSpPr>
        <p:spPr/>
        <p:txBody>
          <a:bodyPr>
            <a:normAutofit fontScale="92500" lnSpcReduction="20000"/>
          </a:bodyPr>
          <a:lstStyle/>
          <a:p>
            <a:r>
              <a:rPr lang="ru-RU" dirty="0"/>
              <a:t>В «Правах человека» выдвинул идею бесплатного всеобщего обучения. </a:t>
            </a:r>
            <a:endParaRPr lang="ru-RU" dirty="0" smtClean="0"/>
          </a:p>
          <a:p>
            <a:r>
              <a:rPr lang="ru-RU" dirty="0" smtClean="0"/>
              <a:t>Считал</a:t>
            </a:r>
            <a:r>
              <a:rPr lang="ru-RU" dirty="0"/>
              <a:t>, что не просвещение масс приведет к социальным преобразованиям, а социальные изменения создадут условия для равноправного свободного образования.</a:t>
            </a:r>
          </a:p>
        </p:txBody>
      </p:sp>
      <p:sp>
        <p:nvSpPr>
          <p:cNvPr id="4" name="Объект 3"/>
          <p:cNvSpPr>
            <a:spLocks noGrp="1"/>
          </p:cNvSpPr>
          <p:nvPr>
            <p:ph sz="quarter" idx="4"/>
          </p:nvPr>
        </p:nvSpPr>
        <p:spPr/>
        <p:txBody>
          <a:bodyPr>
            <a:normAutofit lnSpcReduction="10000"/>
          </a:bodyPr>
          <a:lstStyle/>
          <a:p>
            <a:r>
              <a:rPr lang="ru-RU" dirty="0"/>
              <a:t>предложил заменить сословную школу системой демократического национального образования, воспитанием на идеалах конституционного государства.</a:t>
            </a:r>
          </a:p>
        </p:txBody>
      </p:sp>
      <p:sp>
        <p:nvSpPr>
          <p:cNvPr id="5" name="Заголовок 4"/>
          <p:cNvSpPr>
            <a:spLocks noGrp="1"/>
          </p:cNvSpPr>
          <p:nvPr>
            <p:ph type="title"/>
          </p:nvPr>
        </p:nvSpPr>
        <p:spPr/>
        <p:txBody>
          <a:bodyPr/>
          <a:lstStyle/>
          <a:p>
            <a:r>
              <a:rPr lang="ru-RU" b="1" dirty="0">
                <a:effectLst/>
              </a:rPr>
              <a:t>ЭПОХА ПРОСВЕЩЕНИЯ</a:t>
            </a:r>
            <a:endParaRPr lang="ru-RU" dirty="0"/>
          </a:p>
        </p:txBody>
      </p:sp>
      <p:sp>
        <p:nvSpPr>
          <p:cNvPr id="6" name="Текст 5"/>
          <p:cNvSpPr>
            <a:spLocks noGrp="1"/>
          </p:cNvSpPr>
          <p:nvPr>
            <p:ph type="body" idx="3"/>
          </p:nvPr>
        </p:nvSpPr>
        <p:spPr/>
        <p:txBody>
          <a:bodyPr/>
          <a:lstStyle/>
          <a:p>
            <a:r>
              <a:rPr lang="ru-RU" dirty="0"/>
              <a:t>Шарль Луи Монтескье (1689-1755</a:t>
            </a:r>
            <a:r>
              <a:rPr lang="ru-RU" dirty="0" smtClean="0"/>
              <a:t>)</a:t>
            </a:r>
            <a:endParaRPr lang="ru-RU" dirty="0"/>
          </a:p>
        </p:txBody>
      </p:sp>
    </p:spTree>
    <p:extLst>
      <p:ext uri="{BB962C8B-B14F-4D97-AF65-F5344CB8AC3E}">
        <p14:creationId xmlns:p14="http://schemas.microsoft.com/office/powerpoint/2010/main" val="36831539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p:txBody>
          <a:bodyPr/>
          <a:lstStyle/>
          <a:p>
            <a:r>
              <a:rPr lang="ru-RU" dirty="0"/>
              <a:t>Жан-Жак Руссо </a:t>
            </a:r>
            <a:endParaRPr lang="ru-RU" dirty="0" smtClean="0"/>
          </a:p>
          <a:p>
            <a:r>
              <a:rPr lang="ru-RU" dirty="0" smtClean="0"/>
              <a:t>(</a:t>
            </a:r>
            <a:r>
              <a:rPr lang="ru-RU" dirty="0"/>
              <a:t>1712-1778</a:t>
            </a:r>
            <a:r>
              <a:rPr lang="ru-RU" dirty="0" smtClean="0"/>
              <a:t>)</a:t>
            </a:r>
            <a:endParaRPr lang="ru-RU" dirty="0"/>
          </a:p>
        </p:txBody>
      </p:sp>
      <p:sp>
        <p:nvSpPr>
          <p:cNvPr id="3" name="Объект 2"/>
          <p:cNvSpPr>
            <a:spLocks noGrp="1"/>
          </p:cNvSpPr>
          <p:nvPr>
            <p:ph sz="half" idx="2"/>
          </p:nvPr>
        </p:nvSpPr>
        <p:spPr/>
        <p:txBody>
          <a:bodyPr>
            <a:normAutofit fontScale="92500" lnSpcReduction="10000"/>
          </a:bodyPr>
          <a:lstStyle/>
          <a:p>
            <a:r>
              <a:rPr lang="ru-RU" dirty="0"/>
              <a:t>Воспитание должно следовать индивидуальной природе ребенка</a:t>
            </a:r>
            <a:r>
              <a:rPr lang="ru-RU" dirty="0" smtClean="0"/>
              <a:t>.</a:t>
            </a:r>
          </a:p>
          <a:p>
            <a:r>
              <a:rPr lang="ru-RU" dirty="0"/>
              <a:t>«Естественное воспитание» - воспитание как процесс естественного развития ребенка согласно его индивидуальной природе.</a:t>
            </a:r>
          </a:p>
        </p:txBody>
      </p:sp>
      <p:sp>
        <p:nvSpPr>
          <p:cNvPr id="4" name="Объект 3"/>
          <p:cNvSpPr>
            <a:spLocks noGrp="1"/>
          </p:cNvSpPr>
          <p:nvPr>
            <p:ph sz="quarter" idx="4"/>
          </p:nvPr>
        </p:nvSpPr>
        <p:spPr/>
        <p:txBody>
          <a:bodyPr>
            <a:normAutofit fontScale="92500" lnSpcReduction="20000"/>
          </a:bodyPr>
          <a:lstStyle/>
          <a:p>
            <a:r>
              <a:rPr lang="ru-RU" dirty="0"/>
              <a:t>Возражал против ранней профессионализации в школе</a:t>
            </a:r>
            <a:r>
              <a:rPr lang="ru-RU" dirty="0" smtClean="0"/>
              <a:t>.</a:t>
            </a:r>
          </a:p>
          <a:p>
            <a:r>
              <a:rPr lang="ru-RU" dirty="0"/>
              <a:t>По его проекту </a:t>
            </a:r>
            <a:r>
              <a:rPr lang="ru-RU" dirty="0" smtClean="0"/>
              <a:t>была </a:t>
            </a:r>
            <a:r>
              <a:rPr lang="ru-RU" dirty="0"/>
              <a:t>открыта «Академия», состоящая из трех школ: классической, математической и английской, где предоставлялось право выбора типа образования.</a:t>
            </a:r>
          </a:p>
        </p:txBody>
      </p:sp>
      <p:sp>
        <p:nvSpPr>
          <p:cNvPr id="5" name="Заголовок 4"/>
          <p:cNvSpPr>
            <a:spLocks noGrp="1"/>
          </p:cNvSpPr>
          <p:nvPr>
            <p:ph type="title"/>
          </p:nvPr>
        </p:nvSpPr>
        <p:spPr/>
        <p:txBody>
          <a:bodyPr/>
          <a:lstStyle/>
          <a:p>
            <a:r>
              <a:rPr lang="ru-RU" b="1" dirty="0">
                <a:effectLst/>
              </a:rPr>
              <a:t>ЭПОХА ПРОСВЕЩЕНИЯ</a:t>
            </a:r>
            <a:endParaRPr lang="ru-RU" dirty="0"/>
          </a:p>
        </p:txBody>
      </p:sp>
      <p:sp>
        <p:nvSpPr>
          <p:cNvPr id="6" name="Текст 5"/>
          <p:cNvSpPr>
            <a:spLocks noGrp="1"/>
          </p:cNvSpPr>
          <p:nvPr>
            <p:ph type="body" idx="3"/>
          </p:nvPr>
        </p:nvSpPr>
        <p:spPr/>
        <p:txBody>
          <a:bodyPr/>
          <a:lstStyle/>
          <a:p>
            <a:r>
              <a:rPr lang="ru-RU" dirty="0"/>
              <a:t>Бенджамин Франклин (1706-1790</a:t>
            </a:r>
            <a:r>
              <a:rPr lang="ru-RU" dirty="0" smtClean="0"/>
              <a:t>)</a:t>
            </a:r>
            <a:endParaRPr lang="ru-RU" dirty="0"/>
          </a:p>
        </p:txBody>
      </p:sp>
    </p:spTree>
    <p:extLst>
      <p:ext uri="{BB962C8B-B14F-4D97-AF65-F5344CB8AC3E}">
        <p14:creationId xmlns:p14="http://schemas.microsoft.com/office/powerpoint/2010/main" val="11428187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ctrTitle"/>
          </p:nvPr>
        </p:nvSpPr>
        <p:spPr/>
        <p:txBody>
          <a:bodyPr/>
          <a:lstStyle/>
          <a:p>
            <a:r>
              <a:rPr lang="ru-RU" dirty="0" smtClean="0"/>
              <a:t>СПАСИБО ЗА ВНИМАНИЕ</a:t>
            </a:r>
            <a:endParaRPr lang="ru-RU" dirty="0"/>
          </a:p>
        </p:txBody>
      </p:sp>
    </p:spTree>
    <p:extLst>
      <p:ext uri="{BB962C8B-B14F-4D97-AF65-F5344CB8AC3E}">
        <p14:creationId xmlns:p14="http://schemas.microsoft.com/office/powerpoint/2010/main" val="2381547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marL="0" indent="0">
              <a:buNone/>
            </a:pPr>
            <a:r>
              <a:rPr lang="ru-RU" dirty="0">
                <a:latin typeface="Arial"/>
              </a:rPr>
              <a:t>В античных школах закладывалось все великое и прекрасное, что оставили нам философская мысль того времени и вдохновенный труд архитекторов, скульпторов, ученых и поэтов.</a:t>
            </a:r>
            <a:endParaRPr lang="ru-RU" dirty="0"/>
          </a:p>
        </p:txBody>
      </p:sp>
      <p:sp>
        <p:nvSpPr>
          <p:cNvPr id="2" name="Заголовок 1"/>
          <p:cNvSpPr>
            <a:spLocks noGrp="1"/>
          </p:cNvSpPr>
          <p:nvPr>
            <p:ph type="title"/>
          </p:nvPr>
        </p:nvSpPr>
        <p:spPr/>
        <p:txBody>
          <a:bodyPr/>
          <a:lstStyle/>
          <a:p>
            <a:r>
              <a:rPr lang="ru-RU" dirty="0" smtClean="0"/>
              <a:t>Античность</a:t>
            </a:r>
            <a:endParaRPr lang="ru-RU" dirty="0"/>
          </a:p>
        </p:txBody>
      </p:sp>
    </p:spTree>
    <p:extLst>
      <p:ext uri="{BB962C8B-B14F-4D97-AF65-F5344CB8AC3E}">
        <p14:creationId xmlns:p14="http://schemas.microsoft.com/office/powerpoint/2010/main" val="2112347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Античность</a:t>
            </a:r>
            <a:endParaRPr lang="ru-RU" dirty="0"/>
          </a:p>
        </p:txBody>
      </p:sp>
      <p:sp>
        <p:nvSpPr>
          <p:cNvPr id="3" name="Объект 2"/>
          <p:cNvSpPr>
            <a:spLocks noGrp="1"/>
          </p:cNvSpPr>
          <p:nvPr>
            <p:ph sz="half" idx="1"/>
          </p:nvPr>
        </p:nvSpPr>
        <p:spPr/>
        <p:txBody>
          <a:bodyPr/>
          <a:lstStyle/>
          <a:p>
            <a:r>
              <a:rPr lang="ru-RU" b="1" dirty="0" smtClean="0">
                <a:latin typeface="Times New Roman"/>
              </a:rPr>
              <a:t>Гераклит</a:t>
            </a:r>
          </a:p>
          <a:p>
            <a:pPr marL="0" indent="0">
              <a:buNone/>
            </a:pPr>
            <a:r>
              <a:rPr lang="ru-RU" b="1" dirty="0" smtClean="0">
                <a:latin typeface="Times New Roman"/>
              </a:rPr>
              <a:t> </a:t>
            </a:r>
            <a:r>
              <a:rPr lang="ru-RU" b="1" dirty="0">
                <a:latin typeface="Times New Roman"/>
              </a:rPr>
              <a:t>(544-483 до р. Х. )</a:t>
            </a:r>
          </a:p>
          <a:p>
            <a:pPr marL="0" indent="0">
              <a:buNone/>
            </a:pPr>
            <a:endParaRPr lang="ru-RU" dirty="0" smtClean="0"/>
          </a:p>
          <a:p>
            <a:r>
              <a:rPr lang="ru-RU" dirty="0" smtClean="0"/>
              <a:t>Интеллектуальное </a:t>
            </a:r>
            <a:r>
              <a:rPr lang="ru-RU" dirty="0"/>
              <a:t>и нравственное воспитание - единый процесс. </a:t>
            </a:r>
          </a:p>
        </p:txBody>
      </p:sp>
      <p:sp>
        <p:nvSpPr>
          <p:cNvPr id="4" name="Объект 3"/>
          <p:cNvSpPr>
            <a:spLocks noGrp="1"/>
          </p:cNvSpPr>
          <p:nvPr>
            <p:ph sz="half" idx="2"/>
          </p:nvPr>
        </p:nvSpPr>
        <p:spPr>
          <a:xfrm>
            <a:off x="4499992" y="1524000"/>
            <a:ext cx="4208144" cy="4572000"/>
          </a:xfrm>
        </p:spPr>
        <p:txBody>
          <a:bodyPr/>
          <a:lstStyle/>
          <a:p>
            <a:r>
              <a:rPr lang="ru-RU" b="1" dirty="0" err="1"/>
              <a:t>Демокрит</a:t>
            </a:r>
            <a:r>
              <a:rPr lang="ru-RU" b="1" dirty="0"/>
              <a:t> </a:t>
            </a:r>
            <a:endParaRPr lang="ru-RU" b="1" dirty="0" smtClean="0"/>
          </a:p>
          <a:p>
            <a:pPr marL="0" indent="0">
              <a:buNone/>
            </a:pPr>
            <a:r>
              <a:rPr lang="ru-RU" b="1" dirty="0" smtClean="0"/>
              <a:t>(470/460 </a:t>
            </a:r>
            <a:r>
              <a:rPr lang="ru-RU" b="1" dirty="0"/>
              <a:t>- </a:t>
            </a:r>
            <a:r>
              <a:rPr lang="ru-RU" b="1" dirty="0" err="1"/>
              <a:t>ок</a:t>
            </a:r>
            <a:r>
              <a:rPr lang="ru-RU" b="1" dirty="0"/>
              <a:t>. 371 до р. Х. )</a:t>
            </a:r>
          </a:p>
          <a:p>
            <a:endParaRPr lang="ru-RU" dirty="0" smtClean="0"/>
          </a:p>
          <a:p>
            <a:r>
              <a:rPr lang="ru-RU" dirty="0" smtClean="0"/>
              <a:t>Труд </a:t>
            </a:r>
            <a:r>
              <a:rPr lang="ru-RU" dirty="0"/>
              <a:t>-важное условие воспитания, необходимо приучение к труду, а не принуждение. </a:t>
            </a:r>
          </a:p>
        </p:txBody>
      </p:sp>
    </p:spTree>
    <p:extLst>
      <p:ext uri="{BB962C8B-B14F-4D97-AF65-F5344CB8AC3E}">
        <p14:creationId xmlns:p14="http://schemas.microsoft.com/office/powerpoint/2010/main" val="29843266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67544" y="1124744"/>
            <a:ext cx="4040188" cy="639762"/>
          </a:xfrm>
        </p:spPr>
        <p:txBody>
          <a:bodyPr/>
          <a:lstStyle/>
          <a:p>
            <a:r>
              <a:rPr lang="ru-RU" dirty="0"/>
              <a:t>Сократ </a:t>
            </a:r>
            <a:endParaRPr lang="ru-RU" dirty="0" smtClean="0"/>
          </a:p>
          <a:p>
            <a:r>
              <a:rPr lang="ru-RU" dirty="0" smtClean="0"/>
              <a:t>(</a:t>
            </a:r>
            <a:r>
              <a:rPr lang="ru-RU" dirty="0"/>
              <a:t>469-399 до р. Х. )</a:t>
            </a:r>
          </a:p>
        </p:txBody>
      </p:sp>
      <p:sp>
        <p:nvSpPr>
          <p:cNvPr id="4" name="Объект 3"/>
          <p:cNvSpPr>
            <a:spLocks noGrp="1"/>
          </p:cNvSpPr>
          <p:nvPr>
            <p:ph sz="half" idx="2"/>
          </p:nvPr>
        </p:nvSpPr>
        <p:spPr/>
        <p:txBody>
          <a:bodyPr>
            <a:normAutofit/>
          </a:bodyPr>
          <a:lstStyle/>
          <a:p>
            <a:r>
              <a:rPr lang="en-US" sz="2000" dirty="0"/>
              <a:t>C</a:t>
            </a:r>
            <a:r>
              <a:rPr lang="ru-RU" sz="2000" dirty="0" err="1" smtClean="0"/>
              <a:t>тановление</a:t>
            </a:r>
            <a:r>
              <a:rPr lang="ru-RU" sz="2000" dirty="0" smtClean="0"/>
              <a:t> гуманистического </a:t>
            </a:r>
            <a:r>
              <a:rPr lang="ru-RU" sz="2000" dirty="0"/>
              <a:t>подхода в образовании, направленного на изучение и развитие </a:t>
            </a:r>
            <a:r>
              <a:rPr lang="ru-RU" sz="2000" dirty="0" smtClean="0"/>
              <a:t>личности</a:t>
            </a:r>
            <a:r>
              <a:rPr lang="en-US" sz="2000" dirty="0"/>
              <a:t>.</a:t>
            </a:r>
            <a:r>
              <a:rPr lang="ru-RU" sz="2000" dirty="0" smtClean="0"/>
              <a:t> </a:t>
            </a:r>
          </a:p>
          <a:p>
            <a:r>
              <a:rPr lang="ru-RU" sz="2000" dirty="0" smtClean="0"/>
              <a:t>Становление </a:t>
            </a:r>
            <a:r>
              <a:rPr lang="ru-RU" sz="2000" dirty="0"/>
              <a:t>эвристического метода обучения, диалогического подхода в образовании.</a:t>
            </a:r>
          </a:p>
        </p:txBody>
      </p:sp>
      <p:sp>
        <p:nvSpPr>
          <p:cNvPr id="6" name="Объект 5"/>
          <p:cNvSpPr>
            <a:spLocks noGrp="1"/>
          </p:cNvSpPr>
          <p:nvPr>
            <p:ph sz="quarter" idx="4"/>
          </p:nvPr>
        </p:nvSpPr>
        <p:spPr/>
        <p:txBody>
          <a:bodyPr/>
          <a:lstStyle/>
          <a:p>
            <a:r>
              <a:rPr lang="ru-RU" dirty="0"/>
              <a:t>Основное средство воспитания - личный пример учителя</a:t>
            </a:r>
            <a:r>
              <a:rPr lang="ru-RU" dirty="0" smtClean="0"/>
              <a:t>.</a:t>
            </a:r>
            <a:endParaRPr lang="en-US" dirty="0" smtClean="0"/>
          </a:p>
          <a:p>
            <a:r>
              <a:rPr lang="ru-RU" dirty="0"/>
              <a:t>Самая важная задача </a:t>
            </a:r>
            <a:r>
              <a:rPr lang="ru-RU" dirty="0" smtClean="0"/>
              <a:t>школы </a:t>
            </a:r>
            <a:r>
              <a:rPr lang="ru-RU" dirty="0"/>
              <a:t>- обучение добродетели, воспитание силы воли.</a:t>
            </a:r>
          </a:p>
        </p:txBody>
      </p:sp>
      <p:sp>
        <p:nvSpPr>
          <p:cNvPr id="2" name="Заголовок 1"/>
          <p:cNvSpPr>
            <a:spLocks noGrp="1"/>
          </p:cNvSpPr>
          <p:nvPr>
            <p:ph type="title"/>
          </p:nvPr>
        </p:nvSpPr>
        <p:spPr>
          <a:xfrm>
            <a:off x="457200" y="274638"/>
            <a:ext cx="8229600" cy="778098"/>
          </a:xfrm>
        </p:spPr>
        <p:txBody>
          <a:bodyPr/>
          <a:lstStyle/>
          <a:p>
            <a:r>
              <a:rPr lang="ru-RU" dirty="0" smtClean="0"/>
              <a:t>Античность</a:t>
            </a:r>
            <a:endParaRPr lang="ru-RU" dirty="0"/>
          </a:p>
        </p:txBody>
      </p:sp>
      <p:sp>
        <p:nvSpPr>
          <p:cNvPr id="5" name="Текст 4"/>
          <p:cNvSpPr>
            <a:spLocks noGrp="1"/>
          </p:cNvSpPr>
          <p:nvPr>
            <p:ph type="body" idx="3"/>
          </p:nvPr>
        </p:nvSpPr>
        <p:spPr>
          <a:xfrm>
            <a:off x="4644008" y="1124744"/>
            <a:ext cx="4041775" cy="639762"/>
          </a:xfrm>
        </p:spPr>
        <p:txBody>
          <a:bodyPr>
            <a:noAutofit/>
          </a:bodyPr>
          <a:lstStyle/>
          <a:p>
            <a:r>
              <a:rPr lang="ru-RU" dirty="0" err="1"/>
              <a:t>Антисфен</a:t>
            </a:r>
            <a:r>
              <a:rPr lang="ru-RU" dirty="0"/>
              <a:t> </a:t>
            </a:r>
            <a:endParaRPr lang="ru-RU" dirty="0" smtClean="0"/>
          </a:p>
          <a:p>
            <a:r>
              <a:rPr lang="ru-RU" dirty="0" smtClean="0"/>
              <a:t>(435-370 </a:t>
            </a:r>
            <a:r>
              <a:rPr lang="ru-RU" dirty="0"/>
              <a:t>до р. Х. )</a:t>
            </a:r>
          </a:p>
        </p:txBody>
      </p:sp>
    </p:spTree>
    <p:extLst>
      <p:ext uri="{BB962C8B-B14F-4D97-AF65-F5344CB8AC3E}">
        <p14:creationId xmlns:p14="http://schemas.microsoft.com/office/powerpoint/2010/main" val="2414894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lnSpcReduction="10000"/>
          </a:bodyPr>
          <a:lstStyle/>
          <a:p>
            <a:r>
              <a:rPr lang="ru-RU" dirty="0"/>
              <a:t>Греко-римская культура. Патриархальное семейное устройство, власть отца, ответственность за воспитание детей перед общиной. Развиты сельское хозяйство, военное искусство, врачевание, право и риторика. Грамматический идеал образования (со II в до р. X. ): изучение грамматики, законов. Математика, по сравнению со школами Древней Греции, отходит на второй план, музыка и гимнастика отсутствуют, вместо этого обучают фехтованию, верховой езде и плаванию. </a:t>
            </a:r>
            <a:br>
              <a:rPr lang="ru-RU" dirty="0"/>
            </a:br>
            <a:endParaRPr lang="ru-RU" dirty="0"/>
          </a:p>
        </p:txBody>
      </p:sp>
      <p:sp>
        <p:nvSpPr>
          <p:cNvPr id="2" name="Заголовок 1"/>
          <p:cNvSpPr>
            <a:spLocks noGrp="1"/>
          </p:cNvSpPr>
          <p:nvPr>
            <p:ph type="title"/>
          </p:nvPr>
        </p:nvSpPr>
        <p:spPr/>
        <p:txBody>
          <a:bodyPr/>
          <a:lstStyle/>
          <a:p>
            <a:r>
              <a:rPr lang="ru-RU" dirty="0"/>
              <a:t>ДРЕВНИЙ РИМ</a:t>
            </a:r>
          </a:p>
        </p:txBody>
      </p:sp>
    </p:spTree>
    <p:extLst>
      <p:ext uri="{BB962C8B-B14F-4D97-AF65-F5344CB8AC3E}">
        <p14:creationId xmlns:p14="http://schemas.microsoft.com/office/powerpoint/2010/main" val="3171039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p:txBody>
          <a:bodyPr>
            <a:normAutofit fontScale="92500" lnSpcReduction="10000"/>
          </a:bodyPr>
          <a:lstStyle/>
          <a:p>
            <a:r>
              <a:rPr lang="ru-RU" dirty="0"/>
              <a:t>Марк Туллий Цицерон </a:t>
            </a:r>
            <a:endParaRPr lang="ru-RU" dirty="0" smtClean="0"/>
          </a:p>
          <a:p>
            <a:r>
              <a:rPr lang="ru-RU" dirty="0" smtClean="0"/>
              <a:t>(</a:t>
            </a:r>
            <a:r>
              <a:rPr lang="ru-RU" dirty="0"/>
              <a:t>106-43 до р. Х. )</a:t>
            </a:r>
          </a:p>
        </p:txBody>
      </p:sp>
      <p:sp>
        <p:nvSpPr>
          <p:cNvPr id="4" name="Объект 3"/>
          <p:cNvSpPr>
            <a:spLocks noGrp="1"/>
          </p:cNvSpPr>
          <p:nvPr>
            <p:ph sz="half" idx="2"/>
          </p:nvPr>
        </p:nvSpPr>
        <p:spPr/>
        <p:txBody>
          <a:bodyPr/>
          <a:lstStyle/>
          <a:p>
            <a:r>
              <a:rPr lang="ru-RU" dirty="0" smtClean="0"/>
              <a:t>Учебное </a:t>
            </a:r>
            <a:r>
              <a:rPr lang="ru-RU" dirty="0"/>
              <a:t>пособие по риторике</a:t>
            </a:r>
            <a:r>
              <a:rPr lang="ru-RU" dirty="0" smtClean="0"/>
              <a:t>.</a:t>
            </a:r>
          </a:p>
          <a:p>
            <a:r>
              <a:rPr lang="ru-RU" dirty="0" smtClean="0"/>
              <a:t>Идеал </a:t>
            </a:r>
            <a:r>
              <a:rPr lang="ru-RU" dirty="0"/>
              <a:t>воспитания - совершенный оратор, художник слова и общественный деятель. </a:t>
            </a:r>
          </a:p>
        </p:txBody>
      </p:sp>
      <p:sp>
        <p:nvSpPr>
          <p:cNvPr id="6" name="Объект 5"/>
          <p:cNvSpPr>
            <a:spLocks noGrp="1"/>
          </p:cNvSpPr>
          <p:nvPr>
            <p:ph sz="quarter" idx="4"/>
          </p:nvPr>
        </p:nvSpPr>
        <p:spPr/>
        <p:txBody>
          <a:bodyPr>
            <a:normAutofit fontScale="92500"/>
          </a:bodyPr>
          <a:lstStyle/>
          <a:p>
            <a:r>
              <a:rPr lang="ru-RU" dirty="0"/>
              <a:t>Цель воспитания и обучения - подготовка общественного деятеля. </a:t>
            </a:r>
            <a:endParaRPr lang="en-US" dirty="0" smtClean="0"/>
          </a:p>
          <a:p>
            <a:r>
              <a:rPr lang="ru-RU" dirty="0"/>
              <a:t>Призывал к свободному, творческому, а не догматическому применению рекомендаций учителем. </a:t>
            </a:r>
            <a:endParaRPr lang="en-US" dirty="0"/>
          </a:p>
          <a:p>
            <a:endParaRPr lang="ru-RU" dirty="0"/>
          </a:p>
        </p:txBody>
      </p:sp>
      <p:sp>
        <p:nvSpPr>
          <p:cNvPr id="2" name="Заголовок 1"/>
          <p:cNvSpPr>
            <a:spLocks noGrp="1"/>
          </p:cNvSpPr>
          <p:nvPr>
            <p:ph type="title"/>
          </p:nvPr>
        </p:nvSpPr>
        <p:spPr/>
        <p:txBody>
          <a:bodyPr/>
          <a:lstStyle/>
          <a:p>
            <a:r>
              <a:rPr lang="ru-RU" dirty="0"/>
              <a:t>ДРЕВНИЙ РИМ</a:t>
            </a:r>
          </a:p>
        </p:txBody>
      </p:sp>
      <p:sp>
        <p:nvSpPr>
          <p:cNvPr id="5" name="Текст 4"/>
          <p:cNvSpPr>
            <a:spLocks noGrp="1"/>
          </p:cNvSpPr>
          <p:nvPr>
            <p:ph type="body" idx="3"/>
          </p:nvPr>
        </p:nvSpPr>
        <p:spPr/>
        <p:txBody>
          <a:bodyPr>
            <a:normAutofit fontScale="92500" lnSpcReduction="10000"/>
          </a:bodyPr>
          <a:lstStyle/>
          <a:p>
            <a:r>
              <a:rPr lang="ru-RU" dirty="0"/>
              <a:t>Марк Фабий </a:t>
            </a:r>
            <a:r>
              <a:rPr lang="ru-RU" dirty="0" err="1"/>
              <a:t>Квинтилиан</a:t>
            </a:r>
            <a:r>
              <a:rPr lang="ru-RU" dirty="0"/>
              <a:t> (42 г. - </a:t>
            </a:r>
            <a:r>
              <a:rPr lang="ru-RU" dirty="0" err="1"/>
              <a:t>ок</a:t>
            </a:r>
            <a:r>
              <a:rPr lang="ru-RU" dirty="0"/>
              <a:t>. 118 г. )</a:t>
            </a:r>
          </a:p>
        </p:txBody>
      </p:sp>
    </p:spTree>
    <p:extLst>
      <p:ext uri="{BB962C8B-B14F-4D97-AF65-F5344CB8AC3E}">
        <p14:creationId xmlns:p14="http://schemas.microsoft.com/office/powerpoint/2010/main" val="37569906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lnSpcReduction="10000"/>
          </a:bodyPr>
          <a:lstStyle/>
          <a:p>
            <a:r>
              <a:rPr lang="ru-RU" dirty="0"/>
              <a:t>Этот период характеризуется влиянием христианской религии и церкви как идеологического оплота государства. Христианство наделило земную жизнь человека особым смыслом, придав всем человеческим деяниям духовную направленность (идеи милосердия, человеколюбия, святости, веры, праведности жизни). Церковь имеет монополию на образование. Образование приобретает богословский характер. </a:t>
            </a:r>
            <a:r>
              <a:rPr lang="ru-RU" dirty="0" smtClean="0"/>
              <a:t>Отрицается </a:t>
            </a:r>
            <a:r>
              <a:rPr lang="ru-RU" dirty="0"/>
              <a:t>наследие Античности как языческой культуры, но сохраняется большой авторитет Аристотеля. </a:t>
            </a:r>
          </a:p>
        </p:txBody>
      </p:sp>
      <p:sp>
        <p:nvSpPr>
          <p:cNvPr id="2" name="Заголовок 1"/>
          <p:cNvSpPr>
            <a:spLocks noGrp="1"/>
          </p:cNvSpPr>
          <p:nvPr>
            <p:ph type="title"/>
          </p:nvPr>
        </p:nvSpPr>
        <p:spPr/>
        <p:txBody>
          <a:bodyPr/>
          <a:lstStyle/>
          <a:p>
            <a:r>
              <a:rPr lang="ru-RU" dirty="0"/>
              <a:t>СРЕДНЕВЕКОВЬЕ</a:t>
            </a:r>
          </a:p>
        </p:txBody>
      </p:sp>
    </p:spTree>
    <p:extLst>
      <p:ext uri="{BB962C8B-B14F-4D97-AF65-F5344CB8AC3E}">
        <p14:creationId xmlns:p14="http://schemas.microsoft.com/office/powerpoint/2010/main" val="2294907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p:txBody>
          <a:bodyPr>
            <a:normAutofit fontScale="92500" lnSpcReduction="10000"/>
          </a:bodyPr>
          <a:lstStyle/>
          <a:p>
            <a:r>
              <a:rPr lang="ru-RU" dirty="0"/>
              <a:t>Св. Августин </a:t>
            </a:r>
            <a:r>
              <a:rPr lang="ru-RU" dirty="0" smtClean="0"/>
              <a:t>Блаженный</a:t>
            </a:r>
            <a:endParaRPr lang="en-US" dirty="0" smtClean="0"/>
          </a:p>
          <a:p>
            <a:r>
              <a:rPr lang="ru-RU" dirty="0" smtClean="0"/>
              <a:t>(353-430</a:t>
            </a:r>
            <a:r>
              <a:rPr lang="ru-RU" dirty="0"/>
              <a:t>)</a:t>
            </a:r>
          </a:p>
        </p:txBody>
      </p:sp>
      <p:sp>
        <p:nvSpPr>
          <p:cNvPr id="4" name="Объект 3"/>
          <p:cNvSpPr>
            <a:spLocks noGrp="1"/>
          </p:cNvSpPr>
          <p:nvPr>
            <p:ph sz="half" idx="2"/>
          </p:nvPr>
        </p:nvSpPr>
        <p:spPr/>
        <p:txBody>
          <a:bodyPr>
            <a:normAutofit fontScale="92500"/>
          </a:bodyPr>
          <a:lstStyle/>
          <a:p>
            <a:r>
              <a:rPr lang="ru-RU" dirty="0"/>
              <a:t>Задачи воспитания связывал с постижением сердцем Божественного откровения, на котором основывается любовь к Богу</a:t>
            </a:r>
            <a:r>
              <a:rPr lang="ru-RU" dirty="0" smtClean="0"/>
              <a:t>.</a:t>
            </a:r>
            <a:endParaRPr lang="en-US" dirty="0" smtClean="0"/>
          </a:p>
          <a:p>
            <a:r>
              <a:rPr lang="ru-RU" dirty="0"/>
              <a:t>Главное место отводил изучению Библии, светские знания считал второстепенными.</a:t>
            </a:r>
          </a:p>
        </p:txBody>
      </p:sp>
      <p:sp>
        <p:nvSpPr>
          <p:cNvPr id="6" name="Объект 5"/>
          <p:cNvSpPr>
            <a:spLocks noGrp="1"/>
          </p:cNvSpPr>
          <p:nvPr>
            <p:ph sz="quarter" idx="4"/>
          </p:nvPr>
        </p:nvSpPr>
        <p:spPr/>
        <p:txBody>
          <a:bodyPr/>
          <a:lstStyle/>
          <a:p>
            <a:r>
              <a:rPr lang="ru-RU" dirty="0" smtClean="0"/>
              <a:t>Основатель схоластики.</a:t>
            </a:r>
            <a:endParaRPr lang="en-US" dirty="0" smtClean="0"/>
          </a:p>
          <a:p>
            <a:r>
              <a:rPr lang="ru-RU" dirty="0" smtClean="0"/>
              <a:t>Понимал </a:t>
            </a:r>
            <a:r>
              <a:rPr lang="ru-RU" dirty="0"/>
              <a:t>разум как сущностную потенцию человека, независимую от веры.</a:t>
            </a:r>
          </a:p>
        </p:txBody>
      </p:sp>
      <p:sp>
        <p:nvSpPr>
          <p:cNvPr id="2" name="Заголовок 1"/>
          <p:cNvSpPr>
            <a:spLocks noGrp="1"/>
          </p:cNvSpPr>
          <p:nvPr>
            <p:ph type="title"/>
          </p:nvPr>
        </p:nvSpPr>
        <p:spPr/>
        <p:txBody>
          <a:bodyPr/>
          <a:lstStyle/>
          <a:p>
            <a:r>
              <a:rPr lang="ru-RU" dirty="0"/>
              <a:t>СРЕДНЕВЕКОВЬЕ</a:t>
            </a:r>
          </a:p>
        </p:txBody>
      </p:sp>
      <p:sp>
        <p:nvSpPr>
          <p:cNvPr id="5" name="Текст 4"/>
          <p:cNvSpPr>
            <a:spLocks noGrp="1"/>
          </p:cNvSpPr>
          <p:nvPr>
            <p:ph type="body" idx="3"/>
          </p:nvPr>
        </p:nvSpPr>
        <p:spPr/>
        <p:txBody>
          <a:bodyPr>
            <a:normAutofit fontScale="92500" lnSpcReduction="10000"/>
          </a:bodyPr>
          <a:lstStyle/>
          <a:p>
            <a:r>
              <a:rPr lang="ru-RU" dirty="0"/>
              <a:t>Фома </a:t>
            </a:r>
            <a:r>
              <a:rPr lang="ru-RU" dirty="0" smtClean="0"/>
              <a:t>Аквинский</a:t>
            </a:r>
            <a:endParaRPr lang="en-US" dirty="0" smtClean="0"/>
          </a:p>
          <a:p>
            <a:r>
              <a:rPr lang="ru-RU" dirty="0" smtClean="0"/>
              <a:t>(1225/6-1274</a:t>
            </a:r>
            <a:r>
              <a:rPr lang="ru-RU" dirty="0"/>
              <a:t>)</a:t>
            </a:r>
          </a:p>
        </p:txBody>
      </p:sp>
    </p:spTree>
    <p:extLst>
      <p:ext uri="{BB962C8B-B14F-4D97-AF65-F5344CB8AC3E}">
        <p14:creationId xmlns:p14="http://schemas.microsoft.com/office/powerpoint/2010/main" val="1045840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764704"/>
            <a:ext cx="8229600" cy="4525963"/>
          </a:xfrm>
        </p:spPr>
        <p:txBody>
          <a:bodyPr>
            <a:noAutofit/>
          </a:bodyPr>
          <a:lstStyle/>
          <a:p>
            <a:r>
              <a:rPr lang="ru-RU" sz="2700" dirty="0"/>
              <a:t>Эпоха Возрождения (ренессанс) связана с новым этапом развития европейской культуры 14-16 вв. Возрождение - поворот к наследию Античности, с ее активным отношением к жизни, интересом к человеку. Развитие производства, новые изобретения, начало книгопечатания, развитие естественных наук возобновили интерес к изучению природы, укрепили уверенность в могуществе человека. </a:t>
            </a:r>
            <a:r>
              <a:rPr lang="ru-RU" sz="2700" dirty="0" smtClean="0"/>
              <a:t>Мыслители </a:t>
            </a:r>
            <a:r>
              <a:rPr lang="ru-RU" sz="2700" dirty="0"/>
              <a:t>и педагоги Эпохи Гуманизма продолжали своими философскими идеями развитие двух подходов в образовании, наметившихся еще в Античности: развивающего (традиция Сократа) </a:t>
            </a:r>
            <a:r>
              <a:rPr lang="ru-RU" sz="2700" dirty="0" smtClean="0"/>
              <a:t>и </a:t>
            </a:r>
            <a:r>
              <a:rPr lang="ru-RU" sz="2700" dirty="0"/>
              <a:t>формирующего (традиция Платона</a:t>
            </a:r>
            <a:r>
              <a:rPr lang="ru-RU" sz="2700" dirty="0" smtClean="0"/>
              <a:t>)</a:t>
            </a:r>
            <a:endParaRPr lang="ru-RU" sz="2700" dirty="0"/>
          </a:p>
        </p:txBody>
      </p:sp>
      <p:sp>
        <p:nvSpPr>
          <p:cNvPr id="2" name="Заголовок 1"/>
          <p:cNvSpPr>
            <a:spLocks noGrp="1"/>
          </p:cNvSpPr>
          <p:nvPr>
            <p:ph type="title"/>
          </p:nvPr>
        </p:nvSpPr>
        <p:spPr>
          <a:xfrm>
            <a:off x="457200" y="274638"/>
            <a:ext cx="8229600" cy="778098"/>
          </a:xfrm>
        </p:spPr>
        <p:txBody>
          <a:bodyPr>
            <a:noAutofit/>
          </a:bodyPr>
          <a:lstStyle/>
          <a:p>
            <a:r>
              <a:rPr lang="ru-RU" sz="2800" b="1" dirty="0" smtClean="0"/>
              <a:t>РЕНЕССАНС</a:t>
            </a:r>
            <a:r>
              <a:rPr lang="ru-RU" sz="2800" b="1" dirty="0"/>
              <a:t/>
            </a:r>
            <a:br>
              <a:rPr lang="ru-RU" sz="2800" b="1" dirty="0"/>
            </a:br>
            <a:endParaRPr lang="ru-RU" sz="2800" dirty="0"/>
          </a:p>
        </p:txBody>
      </p:sp>
    </p:spTree>
    <p:extLst>
      <p:ext uri="{BB962C8B-B14F-4D97-AF65-F5344CB8AC3E}">
        <p14:creationId xmlns:p14="http://schemas.microsoft.com/office/powerpoint/2010/main" val="3396381152"/>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277</TotalTime>
  <Words>896</Words>
  <Application>Microsoft Office PowerPoint</Application>
  <PresentationFormat>Экран (4:3)</PresentationFormat>
  <Paragraphs>89</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Бумажная</vt:lpstr>
      <vt:lpstr> «Развитие воспитания, образования и педагогической мысли в истории мировой культуры»</vt:lpstr>
      <vt:lpstr>Античность</vt:lpstr>
      <vt:lpstr>Античность</vt:lpstr>
      <vt:lpstr>Античность</vt:lpstr>
      <vt:lpstr>ДРЕВНИЙ РИМ</vt:lpstr>
      <vt:lpstr>ДРЕВНИЙ РИМ</vt:lpstr>
      <vt:lpstr>СРЕДНЕВЕКОВЬЕ</vt:lpstr>
      <vt:lpstr>СРЕДНЕВЕКОВЬЕ</vt:lpstr>
      <vt:lpstr>РЕНЕССАНС </vt:lpstr>
      <vt:lpstr>РЕНЕССАНС</vt:lpstr>
      <vt:lpstr>РЕНЕССАНС</vt:lpstr>
      <vt:lpstr>ЭПОХА ПРОСВЕЩЕНИЯ</vt:lpstr>
      <vt:lpstr>ЭПОХА ПРОСВЕЩЕНИЯ</vt:lpstr>
      <vt:lpstr>ЭПОХА ПРОСВЕЩЕНИЯ</vt:lpstr>
      <vt:lpstr>ЭПОХА ПРОСВЕЩЕНИЯ</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home-pc</dc:creator>
  <cp:lastModifiedBy>ASUS</cp:lastModifiedBy>
  <cp:revision>13</cp:revision>
  <dcterms:created xsi:type="dcterms:W3CDTF">2015-03-16T00:46:22Z</dcterms:created>
  <dcterms:modified xsi:type="dcterms:W3CDTF">2016-01-08T13:33:26Z</dcterms:modified>
</cp:coreProperties>
</file>