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261" r:id="rId3"/>
    <p:sldId id="262" r:id="rId4"/>
    <p:sldId id="266" r:id="rId5"/>
    <p:sldId id="263" r:id="rId6"/>
    <p:sldId id="267" r:id="rId7"/>
    <p:sldId id="270" r:id="rId8"/>
    <p:sldId id="271" r:id="rId9"/>
    <p:sldId id="264" r:id="rId10"/>
    <p:sldId id="268" r:id="rId11"/>
    <p:sldId id="265" r:id="rId12"/>
    <p:sldId id="269" r:id="rId13"/>
    <p:sldId id="25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509" autoAdjust="0"/>
  </p:normalViewPr>
  <p:slideViewPr>
    <p:cSldViewPr>
      <p:cViewPr varScale="1">
        <p:scale>
          <a:sx n="68" d="100"/>
          <a:sy n="68" d="100"/>
        </p:scale>
        <p:origin x="-11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DA0B63-11BB-456A-84B8-067F6CF53FFF}" type="datetimeFigureOut">
              <a:rPr lang="ru-RU" smtClean="0"/>
              <a:pPr/>
              <a:t>04.01.2016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947C7C-BE7C-4F64-9E11-CD73D7FB1D1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7079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947C7C-BE7C-4F64-9E11-CD73D7FB1D16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947C7C-BE7C-4F64-9E11-CD73D7FB1D16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947C7C-BE7C-4F64-9E11-CD73D7FB1D16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История педагогики (История образования и педагогической мысли) (Латышина Д.И.)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947C7C-BE7C-4F64-9E11-CD73D7FB1D16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Мысль о народности воспитания являлась главнейшей в педагогической теории К.Д.Ушинского. Система воспитания детей в каждой стране, подчеркивал он, связана с условиями исторического развития народа, с его нуждами и потребностями. «Есть одна только общая для всех прирожденная наклонность, на которую всегда может рассчитывать воспитание: это то, что мы называем народностью. Воспитание, созданное самим народом и основанное на народных началах, имеет ту воспитательную силу, которой нет в самых лучших системах, основанных на абстрактных идеях или заимствованных у другого народа», - писал Ушинский.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Ушинский доказал, что система воспитания, построенная соответственно интересам народа, развивает и укрепляет в детях ценнейшие психологические черты и моральные качества - патриотизм и национальную гордость, любовь к труду. Он требовал, чтобы дети начиная с раннего возраста усваивали элементы народной культуры, овладевали родным языком, знакомились с произведениями устного народного творчества.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947C7C-BE7C-4F64-9E11-CD73D7FB1D16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947C7C-BE7C-4F64-9E11-CD73D7FB1D16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947C7C-BE7C-4F64-9E11-CD73D7FB1D16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947C7C-BE7C-4F64-9E11-CD73D7FB1D16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947C7C-BE7C-4F64-9E11-CD73D7FB1D16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947C7C-BE7C-4F64-9E11-CD73D7FB1D16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947C7C-BE7C-4F64-9E11-CD73D7FB1D16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947C7C-BE7C-4F64-9E11-CD73D7FB1D16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04.01.2016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04.01.2016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04.01.2016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04.01.2016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04.01.2016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04.01.2016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1196752"/>
            <a:ext cx="6912768" cy="266429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Жизнь и общественно-педагогическая деятельность </a:t>
            </a:r>
            <a:r>
              <a:rPr lang="ru-RU" dirty="0" smtClean="0">
                <a:solidFill>
                  <a:srgbClr val="FF0000"/>
                </a:solidFill>
              </a:rPr>
              <a:t>К.Д. Ушинского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51920" y="5157192"/>
            <a:ext cx="4678288" cy="1371600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2000" dirty="0" smtClean="0">
                <a:solidFill>
                  <a:srgbClr val="002060"/>
                </a:solidFill>
              </a:rPr>
              <a:t>Базалий </a:t>
            </a:r>
            <a:r>
              <a:rPr lang="ru-RU" sz="2000" dirty="0">
                <a:solidFill>
                  <a:srgbClr val="002060"/>
                </a:solidFill>
              </a:rPr>
              <a:t>Р</a:t>
            </a:r>
            <a:r>
              <a:rPr lang="ru-RU" sz="2000" dirty="0" smtClean="0">
                <a:solidFill>
                  <a:srgbClr val="002060"/>
                </a:solidFill>
              </a:rPr>
              <a:t>.В. –</a:t>
            </a:r>
            <a:r>
              <a:rPr lang="ru-RU" sz="2000" smtClean="0">
                <a:solidFill>
                  <a:srgbClr val="002060"/>
                </a:solidFill>
              </a:rPr>
              <a:t>доцент кафедры   </a:t>
            </a:r>
            <a:r>
              <a:rPr lang="ru-RU" sz="2000" dirty="0" err="1" smtClean="0">
                <a:solidFill>
                  <a:srgbClr val="002060"/>
                </a:solidFill>
              </a:rPr>
              <a:t>ТиМПО</a:t>
            </a:r>
            <a:r>
              <a:rPr lang="ru-RU" sz="2000" dirty="0" smtClean="0">
                <a:solidFill>
                  <a:srgbClr val="002060"/>
                </a:solidFill>
              </a:rPr>
              <a:t>, </a:t>
            </a:r>
            <a:r>
              <a:rPr lang="ru-RU" sz="2000" dirty="0" err="1" smtClean="0">
                <a:solidFill>
                  <a:srgbClr val="002060"/>
                </a:solidFill>
              </a:rPr>
              <a:t>канд.пед.наук</a:t>
            </a:r>
            <a:endParaRPr lang="ru-RU" sz="2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404664"/>
            <a:ext cx="7467600" cy="65293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algn="ctr"/>
            <a:r>
              <a:rPr lang="ru-RU" sz="2400" dirty="0" smtClean="0"/>
              <a:t>Воспитательное значение труда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340768"/>
            <a:ext cx="8064896" cy="193899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Средства, способные развить привычку к труду.</a:t>
            </a:r>
          </a:p>
          <a:p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1. Не учить ученика, а только помогать ему учиться. 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2. Не надрывать сил ребенка в умственной работе. 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3. Приучать к труду постепенно. 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4. Менять виды трудовой деятельности. 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6865" name="Picture 1" descr="F:\мои документы\ДОКУМЕНТЫ\ДГТУ\ФиИОПиО\картинки\f90a70a9ac2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3501008"/>
            <a:ext cx="4968552" cy="3151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 descr="F:\мои документы\ДОКУМЕНТЫ\ДГТУ\ФиИОПиО\картинки\рис.19.jpg"/>
          <p:cNvPicPr>
            <a:picLocks noChangeAspect="1" noChangeArrowheads="1"/>
          </p:cNvPicPr>
          <p:nvPr/>
        </p:nvPicPr>
        <p:blipFill>
          <a:blip r:embed="rId3" cstate="print"/>
          <a:srcRect t="16032" b="11553"/>
          <a:stretch>
            <a:fillRect/>
          </a:stretch>
        </p:blipFill>
        <p:spPr bwMode="auto">
          <a:xfrm>
            <a:off x="1691680" y="4005064"/>
            <a:ext cx="4907361" cy="2736304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404664"/>
            <a:ext cx="7467600" cy="65293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algn="ctr"/>
            <a:r>
              <a:rPr lang="ru-RU" sz="2400" dirty="0" smtClean="0"/>
              <a:t>Значение педагогической литературы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268760"/>
            <a:ext cx="8208912" cy="286232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Наиболее ярко о проблемах педагогики говорится в статье Ушинского «О пользе педагогической литературы». Он пишет:  «Педагогическая  литература  …  вводит</a:t>
            </a:r>
            <a:br>
              <a:rPr lang="ru-RU" sz="2000" dirty="0" smtClean="0"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latin typeface="Arial" pitchFamily="34" charset="0"/>
                <a:cs typeface="Arial" pitchFamily="34" charset="0"/>
              </a:rPr>
              <a:t>его (педагога) в благородный круг мыслителей, посвятивших всю свою жизнь делу воспитания». Ушинский считает, что «педагогическая литература одна только может придать ей (педагогической деятельности)тот смысл и ту занимательность, без которой она делается машинальным препровождением времени, назначенного на уроки»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1" descr="F:\мои документы\ДОКУМЕНТЫ\ДГТУ\ФиИОПиО\картинки\country-schoolhouse-1879.jpg"/>
          <p:cNvPicPr>
            <a:picLocks noChangeAspect="1" noChangeArrowheads="1"/>
          </p:cNvPicPr>
          <p:nvPr/>
        </p:nvPicPr>
        <p:blipFill>
          <a:blip r:embed="rId3" cstate="print"/>
          <a:srcRect l="24322" b="34126"/>
          <a:stretch>
            <a:fillRect/>
          </a:stretch>
        </p:blipFill>
        <p:spPr bwMode="auto">
          <a:xfrm>
            <a:off x="323528" y="3501008"/>
            <a:ext cx="4929065" cy="3096344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404664"/>
            <a:ext cx="7467600" cy="65293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algn="ctr"/>
            <a:r>
              <a:rPr lang="ru-RU" sz="2400" dirty="0" smtClean="0"/>
              <a:t>Значение педагогической литературы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268760"/>
            <a:ext cx="8208912" cy="132343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Отсутствие глубоких теоретических знаний приводит к тому, что педагог, опираясь только на свой опыт, начинает применять методы, кажущиеся ему правильными и действенными, но полностью противоречащие психологии.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39752" y="2780928"/>
            <a:ext cx="6192688" cy="193899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Педагогика  – это наука и искусство. Но, к сожалению,  сегодня наблюдается недопонимание этого многими из практикующих педагогов. Нужно  понимать, что теоретические знания и опыт дополняют  друг  друга,  но</a:t>
            </a:r>
            <a:br>
              <a:rPr lang="ru-RU" sz="2000" dirty="0" smtClean="0"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latin typeface="Arial" pitchFamily="34" charset="0"/>
                <a:cs typeface="Arial" pitchFamily="34" charset="0"/>
              </a:rPr>
              <a:t>никак не замещают. </a:t>
            </a:r>
            <a:r>
              <a:rPr lang="ru-RU" dirty="0" smtClean="0"/>
              <a:t> 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619672" y="1700808"/>
            <a:ext cx="6172200" cy="2053590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/>
              <a:t>Спасибо за внимание</a:t>
            </a:r>
            <a:endParaRPr lang="ru-RU" sz="4800" dirty="0"/>
          </a:p>
        </p:txBody>
      </p:sp>
      <p:pic>
        <p:nvPicPr>
          <p:cNvPr id="1027" name="Picture 3" descr="D:\картинки\gZGgF8pbVU3U.jpg"/>
          <p:cNvPicPr>
            <a:picLocks noChangeAspect="1" noChangeArrowheads="1"/>
          </p:cNvPicPr>
          <p:nvPr/>
        </p:nvPicPr>
        <p:blipFill>
          <a:blip r:embed="rId3" cstate="print"/>
          <a:srcRect l="19038" r="13878"/>
          <a:stretch>
            <a:fillRect/>
          </a:stretch>
        </p:blipFill>
        <p:spPr bwMode="auto">
          <a:xfrm>
            <a:off x="5076056" y="3717032"/>
            <a:ext cx="3744416" cy="2790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404664"/>
            <a:ext cx="7467600" cy="65293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algn="ctr"/>
            <a:r>
              <a:rPr lang="ru-RU" sz="2400" dirty="0" smtClean="0"/>
              <a:t>Константин Дмитриевич Ушинский</a:t>
            </a:r>
            <a:endParaRPr lang="ru-RU" sz="2400" dirty="0"/>
          </a:p>
        </p:txBody>
      </p:sp>
      <p:pic>
        <p:nvPicPr>
          <p:cNvPr id="1026" name="Picture 2" descr="F:\мои документы\ДОКУМЕНТЫ\ДГТУ\ФиИОПиО\картинки\ushincki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124744"/>
            <a:ext cx="3657600" cy="4695825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4860032" y="1789698"/>
            <a:ext cx="3168352" cy="332398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Константин Дмитриевич Ушинский </a:t>
            </a:r>
          </a:p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(1823 —1870) </a:t>
            </a:r>
          </a:p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— русский педагог, основоположник научной педагогики в России.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404664"/>
            <a:ext cx="7467600" cy="65293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algn="ctr"/>
            <a:r>
              <a:rPr lang="ru-RU" sz="2400" dirty="0" smtClean="0"/>
              <a:t>Идея народности воспитания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268760"/>
            <a:ext cx="8136904" cy="132343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Мысль о народности воспитания являлась </a:t>
            </a: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главнейшей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в педагогической теории К.Д.Ушинского. </a:t>
            </a: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Система воспитания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детей в каждой стране, подчеркивал он, </a:t>
            </a: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связана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с условиями </a:t>
            </a: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исторического развития народа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, с его нуждами и потребностями. 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5361" name="Picture 1" descr="F:\мои документы\ДОКУМЕНТЫ\ДГТУ\ФиИОПиО\картинки\gr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2780928"/>
            <a:ext cx="2841104" cy="3314621"/>
          </a:xfrm>
          <a:prstGeom prst="rect">
            <a:avLst/>
          </a:prstGeom>
          <a:noFill/>
        </p:spPr>
      </p:pic>
      <p:pic>
        <p:nvPicPr>
          <p:cNvPr id="15362" name="Picture 2" descr="F:\мои документы\ДОКУМЕНТЫ\ДГТУ\ФиИОПиО\картинки\ki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3140968"/>
            <a:ext cx="2880320" cy="33603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F:\мои документы\ДОКУМЕНТЫ\ДГТУ\ФиИОПиО\картинки\sh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3645024"/>
            <a:ext cx="2460490" cy="2870572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404664"/>
            <a:ext cx="7467600" cy="65293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algn="ctr"/>
            <a:r>
              <a:rPr lang="ru-RU" sz="2400" dirty="0" smtClean="0"/>
              <a:t>Идея народности воспитания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1268760"/>
            <a:ext cx="3816424" cy="532453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Ушинский доказал, что система воспитания, построенная соответственно интересам народа, развивает и укрепляет в детях ценнейшие психологические черты и моральные качества - </a:t>
            </a: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патриотизм и национальную гордость, любовь к труду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. Он требовал, чтобы дети начиная с раннего возраста усваивали элементы народной культуры, овладевали родным языком, знакомились с произведениями устного народного творчества.</a:t>
            </a:r>
          </a:p>
        </p:txBody>
      </p:sp>
      <p:pic>
        <p:nvPicPr>
          <p:cNvPr id="40961" name="Picture 1" descr="F:\мои документы\ДОКУМЕНТЫ\ДГТУ\ФиИОПиО\картинки\ru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1196752"/>
            <a:ext cx="2625080" cy="30625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404664"/>
            <a:ext cx="7467600" cy="65293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algn="ctr"/>
            <a:r>
              <a:rPr lang="ru-RU" sz="2400" dirty="0" smtClean="0"/>
              <a:t>Роль родного языка</a:t>
            </a:r>
            <a:endParaRPr lang="ru-RU" sz="2400" dirty="0"/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539552" y="1484784"/>
            <a:ext cx="3600400" cy="470898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К.Д.Ушинский упорно боролся за осуществление воспитания и обучения детей в семье, детском саду и школе на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родном языке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 Это было передовым демократическим требованием.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Он доказывал, что школа, обучающая на чужом языке,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задерживает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естественное развитие сил и способностей детей, что она бессильна и бесполезна для развития детей и народа.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 descr="F:\мои документы\ДОКУМЕНТЫ\ДГТУ\ФиИОПиО\картинки\deti-uro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2060848"/>
            <a:ext cx="4248150" cy="34877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404664"/>
            <a:ext cx="7467600" cy="65293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algn="ctr"/>
            <a:r>
              <a:rPr lang="ru-RU" sz="2400" dirty="0" smtClean="0"/>
              <a:t>Роль родного языка</a:t>
            </a:r>
            <a:endParaRPr lang="ru-RU" sz="2400" dirty="0"/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827584" y="1412776"/>
            <a:ext cx="3312368" cy="501675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Ушинский дал ценнейшие советы по развитию речи и мышления детей начиная с раннего возраста; эти советы не утратили своего значения и в наше время. Он доказал, что развитие речи у детей тесно связано с развитием мышления, и указывал, что мысль и язык находятся в неразрывном единстве: язык - выражение мысли в слове.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8915" name="Picture 3" descr="F:\мои документы\ДОКУМЕНТЫ\ДГТУ\ФиИОПиО\картинки\Новички. С открытки кон. XIX в. Художник Н. П. Богданов-Бельский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2204864"/>
            <a:ext cx="2880320" cy="42775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1" descr="F:\мои документы\ДОКУМЕНТЫ\ДГТУ\ФиИОПиО\картинки\29803_900.jpg"/>
          <p:cNvPicPr>
            <a:picLocks noChangeAspect="1" noChangeArrowheads="1"/>
          </p:cNvPicPr>
          <p:nvPr/>
        </p:nvPicPr>
        <p:blipFill>
          <a:blip r:embed="rId3" cstate="print"/>
          <a:srcRect l="17241" t="9546" r="18710" b="13338"/>
          <a:stretch>
            <a:fillRect/>
          </a:stretch>
        </p:blipFill>
        <p:spPr bwMode="auto">
          <a:xfrm>
            <a:off x="4355976" y="2852936"/>
            <a:ext cx="4392488" cy="351399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404664"/>
            <a:ext cx="7467600" cy="65293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algn="ctr"/>
            <a:r>
              <a:rPr lang="ru-RU" sz="2400" dirty="0" smtClean="0"/>
              <a:t>Роль родного языка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196752"/>
            <a:ext cx="3816424" cy="501675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К.Д.Ушинский доказывал, что самостоятельные мысли вытекают только из самостоятельно приобретенных знаний о тех предметах и явлениях, которые окружают ребенка. Поэтому необходимым условием самостоятельного понимания ребенком той или другой мысли является наглядность. Ушинский показал тесную связь наглядности обучения с развитием речи и мышления детей. 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F:\мои документы\ДОКУМЕНТЫ\ДГТУ\ФиИОПиО\картинки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4732123"/>
            <a:ext cx="2160240" cy="1865229"/>
          </a:xfrm>
          <a:prstGeom prst="rect">
            <a:avLst/>
          </a:prstGeom>
          <a:noFill/>
        </p:spPr>
      </p:pic>
      <p:pic>
        <p:nvPicPr>
          <p:cNvPr id="45060" name="Picture 4" descr="F:\мои документы\ДОКУМЕНТЫ\ДГТУ\ФиИОПиО\картинки\images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3573016"/>
            <a:ext cx="1806699" cy="2077163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404664"/>
            <a:ext cx="7467600" cy="65293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algn="ctr"/>
            <a:r>
              <a:rPr lang="ru-RU" sz="2400" dirty="0" smtClean="0"/>
              <a:t>Роль родного языка</a:t>
            </a:r>
            <a:endParaRPr lang="ru-RU" sz="2400" dirty="0"/>
          </a:p>
        </p:txBody>
      </p:sp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467544" y="1268760"/>
            <a:ext cx="7992888" cy="255454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53975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Ушинский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указывал на большое значение произведений народного творчества в деле воспитания и обучения детей. На первое место ставил он русские народные сказки, подчеркивая, что в силу особенностей развития своего воображения дети очень любят сказки. Большое значение в первоначальном обучении родному языку К.Д.Ушинский придавал и другим произведениям русского народного творчества - пословицам, прибауткам и загадкам.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59" name="Picture 3" descr="F:\мои документы\ДОКУМЕНТЫ\ДГТУ\ФиИОПиО\картинки\images (2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87624" y="4005064"/>
            <a:ext cx="2160240" cy="1492941"/>
          </a:xfrm>
          <a:prstGeom prst="rect">
            <a:avLst/>
          </a:prstGeom>
          <a:noFill/>
        </p:spPr>
      </p:pic>
      <p:pic>
        <p:nvPicPr>
          <p:cNvPr id="45061" name="Picture 5" descr="F:\мои документы\ДОКУМЕНТЫ\ДГТУ\ФиИОПиО\картинки\images (3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15816" y="5085184"/>
            <a:ext cx="1656184" cy="15629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404664"/>
            <a:ext cx="7467600" cy="65293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algn="ctr"/>
            <a:r>
              <a:rPr lang="ru-RU" sz="2400" dirty="0" smtClean="0"/>
              <a:t>Воспитательное значение труда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268760"/>
            <a:ext cx="6264696" cy="224676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К. Д. Ушинский подчеркивал, что человек развивается и формируется в трудовой деятельности. Труд в его учении выступал как основа, средство и цель человеческого существования, как источник нравственного, умственного и физического совершенствования человека.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67944" y="3284984"/>
            <a:ext cx="4572000" cy="193899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Основными средствами воспитания трудолюбия он считал активность детей в учебной работе, участие их в производительном труде, а также выполнение ими посильной работы, связанной с домашним бытом.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1265" name="Picture 1" descr="F:\мои документы\ДОКУМЕНТЫ\ДГТУ\ФиИОПиО\картинки\e4d0f4c88abdd67fcfc2caf7b6f752a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005064"/>
            <a:ext cx="3528392" cy="23099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498</TotalTime>
  <Words>715</Words>
  <Application>Microsoft Office PowerPoint</Application>
  <PresentationFormat>Экран (4:3)</PresentationFormat>
  <Paragraphs>51</Paragraphs>
  <Slides>13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Эркер</vt:lpstr>
      <vt:lpstr>Жизнь и общественно-педагогическая деятельность К.Д. Ушинского</vt:lpstr>
      <vt:lpstr>Константин Дмитриевич Ушинский</vt:lpstr>
      <vt:lpstr>Идея народности воспитания</vt:lpstr>
      <vt:lpstr>Идея народности воспитания</vt:lpstr>
      <vt:lpstr>Роль родного языка</vt:lpstr>
      <vt:lpstr>Роль родного языка</vt:lpstr>
      <vt:lpstr>Роль родного языка</vt:lpstr>
      <vt:lpstr>Роль родного языка</vt:lpstr>
      <vt:lpstr>Воспитательное значение труда</vt:lpstr>
      <vt:lpstr>Воспитательное значение труда</vt:lpstr>
      <vt:lpstr>Значение педагогической литературы</vt:lpstr>
      <vt:lpstr>Значение педагогической литературы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Простонародное воспитание и народная школа</dc:title>
  <dc:creator>Базалий</dc:creator>
  <cp:lastModifiedBy>ASUS</cp:lastModifiedBy>
  <cp:revision>58</cp:revision>
  <dcterms:created xsi:type="dcterms:W3CDTF">2014-09-28T10:27:10Z</dcterms:created>
  <dcterms:modified xsi:type="dcterms:W3CDTF">2016-01-04T11:03:03Z</dcterms:modified>
</cp:coreProperties>
</file>