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40C76CA2-292E-41CE-BC86-09C160F1EE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C2D711-E76D-416C-B214-63472DD9E6E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76CA2-292E-41CE-BC86-09C160F1EE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2D711-E76D-416C-B214-63472DD9E6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40C76CA2-292E-41CE-BC86-09C160F1EE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3BC2D711-E76D-416C-B214-63472DD9E6E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76CA2-292E-41CE-BC86-09C160F1EE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C2D711-E76D-416C-B214-63472DD9E6E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76CA2-292E-41CE-BC86-09C160F1EE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3BC2D711-E76D-416C-B214-63472DD9E6E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0C76CA2-292E-41CE-BC86-09C160F1EE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BC2D711-E76D-416C-B214-63472DD9E6E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0C76CA2-292E-41CE-BC86-09C160F1EE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BC2D711-E76D-416C-B214-63472DD9E6E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76CA2-292E-41CE-BC86-09C160F1EE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C2D711-E76D-416C-B214-63472DD9E6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76CA2-292E-41CE-BC86-09C160F1EE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C2D711-E76D-416C-B214-63472DD9E6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76CA2-292E-41CE-BC86-09C160F1EE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BC2D711-E76D-416C-B214-63472DD9E6E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40C76CA2-292E-41CE-BC86-09C160F1EE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3BC2D711-E76D-416C-B214-63472DD9E6E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0C76CA2-292E-41CE-BC86-09C160F1EE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BC2D711-E76D-416C-B214-63472DD9E6E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052736"/>
            <a:ext cx="6477000" cy="240486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Развитие воспитания, образования и педагогической мысли в истории мировой культуры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5949280"/>
            <a:ext cx="6832416" cy="79208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Базалий Р.В. –доцент кафедры </a:t>
            </a:r>
            <a:r>
              <a:rPr lang="ru-RU" sz="2400" b="1" dirty="0" err="1" smtClean="0">
                <a:solidFill>
                  <a:srgbClr val="002060"/>
                </a:solidFill>
              </a:rPr>
              <a:t>ТиМПО</a:t>
            </a:r>
            <a:r>
              <a:rPr lang="ru-RU" sz="2400" b="1" dirty="0" smtClean="0">
                <a:solidFill>
                  <a:srgbClr val="002060"/>
                </a:solidFill>
              </a:rPr>
              <a:t>, </a:t>
            </a:r>
            <a:r>
              <a:rPr lang="ru-RU" sz="2400" b="1" dirty="0" err="1" smtClean="0">
                <a:solidFill>
                  <a:srgbClr val="002060"/>
                </a:solidFill>
              </a:rPr>
              <a:t>канд.пед.наук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Новое время. Отечественные представители.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44824"/>
            <a:ext cx="2225526" cy="303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67544" y="5013176"/>
            <a:ext cx="302418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>
                <a:latin typeface="Monotype Corsiva" pitchFamily="66" charset="0"/>
              </a:rPr>
              <a:t>В.Н. Татищев</a:t>
            </a:r>
            <a:br>
              <a:rPr lang="ru-RU" sz="3200" dirty="0">
                <a:latin typeface="Monotype Corsiva" pitchFamily="66" charset="0"/>
              </a:rPr>
            </a:br>
            <a:r>
              <a:rPr lang="ru-RU" sz="3200" dirty="0">
                <a:latin typeface="Monotype Corsiva" pitchFamily="66" charset="0"/>
              </a:rPr>
              <a:t> (1686—1750 гг.)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772816"/>
            <a:ext cx="2303463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5796136" y="4869160"/>
            <a:ext cx="28082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>
                <a:latin typeface="Monotype Corsiva" pitchFamily="66" charset="0"/>
              </a:rPr>
              <a:t>М. В. Ломоносов </a:t>
            </a:r>
            <a:br>
              <a:rPr lang="ru-RU" sz="3200" dirty="0">
                <a:latin typeface="Monotype Corsiva" pitchFamily="66" charset="0"/>
              </a:rPr>
            </a:br>
            <a:r>
              <a:rPr lang="ru-RU" sz="3200" dirty="0">
                <a:latin typeface="Monotype Corsiva" pitchFamily="66" charset="0"/>
              </a:rPr>
              <a:t>(1711—1765 гг.)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501008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Воспитание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целенаправленное формирование личности в целях подготовки ее к участию в общественной и культурной жизни в соответствии с социокультурными нормативными моделями. Воспитание человека составляет помимо прочего предмет педагогики как науки.</a:t>
            </a:r>
          </a:p>
          <a:p>
            <a:pPr>
              <a:lnSpc>
                <a:spcPct val="120000"/>
              </a:lnSpc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Образование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процесс формирования ума, характера и физических способностей личности.</a:t>
            </a:r>
          </a:p>
          <a:p>
            <a:pPr>
              <a:lnSpc>
                <a:spcPct val="120000"/>
              </a:lnSpc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История образования и педагогическая мысль 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часть гражданской истории, отразившая тысячелетний сложный и противоречивый опыт человечества в организации воспитания подрастающего поколения.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556792"/>
            <a:ext cx="7721352" cy="499593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истории мировой культуры и педагогической мысли отчетливо прослеживается развитие ведущих идей воспитания и образования, которые не потеряли своей актуальности и в настоящее время.</a:t>
            </a:r>
          </a:p>
          <a:p>
            <a:pPr>
              <a:lnSpc>
                <a:spcPct val="12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Процессы воспитания и обучения были присущи уже первобытному обществу. В первобытном обществе средства и способы воспитания были одновременно исторически первой формой педагогического знания.</a:t>
            </a:r>
          </a:p>
          <a:p>
            <a:pPr>
              <a:lnSpc>
                <a:spcPct val="12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Накопление и усложнение социокультурного опыта, появление письменности , развитие практики воспитания, возникновение школ, а с ними и профессиональной педагогической деятельности сделало необходимым и возможным более высокий уровень педагогических обобщений.</a:t>
            </a:r>
          </a:p>
          <a:p>
            <a:pPr>
              <a:lnSpc>
                <a:spcPct val="150000"/>
              </a:lnSpc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772816"/>
            <a:ext cx="8153400" cy="44958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Проблема образования человека в ориентированной философской мысли в средние века связана с решением вопросов: Бог и человек, добро и зло, вера и знание. При всех различиях раннего, классического и позднего средневековья неизменным остается внимание к духовной сущности человека. Как подчеркивается в ряде исследований (Н. Бердяев, А.Я. Гуревич), особенно важной в этот период является идея свободы, но свободы не природной как в античности, а духовной.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628800"/>
            <a:ext cx="8153400" cy="482453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Только благодаря образованию человек становится тем, что он есть, способным к созидательной деятельности в определенной сфере труда и творчества, к общению с другими членами общества посредством многообразных форм личностных и деловых контактов, основанных на общечеловеческих социальных и нравственных нормах.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 нравственного облика человека в процессе образования представляет собой воспитательную функцию.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Без воспитания и образования невозможно обеспечить и профессиональную подготовку человека, дать ему навыки в определенной отрасли труда.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772816"/>
            <a:ext cx="8352928" cy="449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 все времена в различных странах содержание и характер образования, определялись насущными требованиями общественного производства, развитием экономики, состоянием и потребностями прогресса.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 и образование в свою очередь оказывало сильное воздействие на социально – экономическое и культурное развитие стран и народов.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Воспитание и школа в античном мире</a:t>
            </a:r>
            <a:endParaRPr lang="ru-RU" sz="3600" dirty="0"/>
          </a:p>
        </p:txBody>
      </p:sp>
      <p:pic>
        <p:nvPicPr>
          <p:cNvPr id="4" name="Содержимое 3" descr="Рисунок1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628800"/>
            <a:ext cx="2188283" cy="2895361"/>
          </a:xfrm>
        </p:spPr>
      </p:pic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0" y="4581128"/>
            <a:ext cx="28416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Сократ</a:t>
            </a:r>
            <a:br>
              <a:rPr lang="ru-RU" sz="2800" dirty="0">
                <a:latin typeface="Monotype Corsiva" pitchFamily="66" charset="0"/>
              </a:rPr>
            </a:br>
            <a:r>
              <a:rPr lang="ru-RU" sz="2800" dirty="0">
                <a:latin typeface="Monotype Corsiva" pitchFamily="66" charset="0"/>
              </a:rPr>
              <a:t> (469-399 гг. до н.э.)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628800"/>
            <a:ext cx="2309812" cy="28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6156176" y="4581128"/>
            <a:ext cx="27352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Аристотель</a:t>
            </a:r>
            <a:br>
              <a:rPr lang="ru-RU" sz="2800" dirty="0">
                <a:latin typeface="Monotype Corsiva" pitchFamily="66" charset="0"/>
              </a:rPr>
            </a:br>
            <a:r>
              <a:rPr lang="ru-RU" sz="2800" dirty="0">
                <a:latin typeface="Monotype Corsiva" pitchFamily="66" charset="0"/>
              </a:rPr>
              <a:t>(384-322 гг. до н.э.)</a:t>
            </a:r>
          </a:p>
        </p:txBody>
      </p:sp>
      <p:pic>
        <p:nvPicPr>
          <p:cNvPr id="9" name="Рисунок 8" descr="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1916832"/>
            <a:ext cx="2160240" cy="28083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75856" y="4941168"/>
            <a:ext cx="2736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Monotype Corsiva" pitchFamily="66" charset="0"/>
                <a:cs typeface="Times New Roman" pitchFamily="18" charset="0"/>
              </a:rPr>
              <a:t>Платон </a:t>
            </a:r>
          </a:p>
          <a:p>
            <a:r>
              <a:rPr lang="ru-RU" sz="2400" dirty="0">
                <a:latin typeface="Monotype Corsiva" pitchFamily="66" charset="0"/>
                <a:cs typeface="Times New Roman" pitchFamily="18" charset="0"/>
              </a:rPr>
              <a:t>н</a:t>
            </a:r>
            <a:r>
              <a:rPr lang="ru-RU" sz="2400" dirty="0" smtClean="0">
                <a:latin typeface="Monotype Corsiva" pitchFamily="66" charset="0"/>
                <a:cs typeface="Times New Roman" pitchFamily="18" charset="0"/>
              </a:rPr>
              <a:t>астоящее</a:t>
            </a:r>
            <a:r>
              <a:rPr lang="ru-RU" sz="2400" i="1" dirty="0" smtClean="0">
                <a:latin typeface="Monotype Corsiva" pitchFamily="66" charset="0"/>
                <a:cs typeface="Times New Roman" pitchFamily="18" charset="0"/>
              </a:rPr>
              <a:t> имя – </a:t>
            </a:r>
            <a:r>
              <a:rPr lang="ru-RU" sz="2400" i="1" dirty="0" err="1" smtClean="0">
                <a:latin typeface="Monotype Corsiva" pitchFamily="66" charset="0"/>
                <a:cs typeface="Times New Roman" pitchFamily="18" charset="0"/>
              </a:rPr>
              <a:t>Аристокл</a:t>
            </a:r>
            <a:r>
              <a:rPr lang="ru-RU" sz="2400" i="1" dirty="0" smtClean="0">
                <a:latin typeface="Monotype Corsiva" pitchFamily="66" charset="0"/>
                <a:cs typeface="Times New Roman" pitchFamily="18" charset="0"/>
              </a:rPr>
              <a:t> – 427 – 347 гг. до н.э. </a:t>
            </a:r>
            <a:endParaRPr lang="ru-RU" sz="2400" i="1" dirty="0"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Воспитание и образование в эпоху средневековья и Возрождения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1628800"/>
            <a:ext cx="2091109" cy="2456901"/>
          </a:xfrm>
          <a:noFill/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39552" y="4293096"/>
            <a:ext cx="1958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latin typeface="Monotype Corsiva" pitchFamily="66" charset="0"/>
              </a:rPr>
              <a:t>Джон Локк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132856"/>
            <a:ext cx="2597150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3131840" y="5229200"/>
            <a:ext cx="2913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latin typeface="Monotype Corsiva" pitchFamily="66" charset="0"/>
              </a:rPr>
              <a:t>Ян </a:t>
            </a:r>
            <a:r>
              <a:rPr lang="ru-RU" sz="2800" dirty="0" err="1">
                <a:latin typeface="Monotype Corsiva" pitchFamily="66" charset="0"/>
              </a:rPr>
              <a:t>Амос</a:t>
            </a:r>
            <a:r>
              <a:rPr lang="ru-RU" sz="2800" dirty="0">
                <a:latin typeface="Monotype Corsiva" pitchFamily="66" charset="0"/>
              </a:rPr>
              <a:t> Коменский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700808"/>
            <a:ext cx="22320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3"/>
          <p:cNvSpPr>
            <a:spLocks noChangeArrowheads="1"/>
          </p:cNvSpPr>
          <p:nvPr/>
        </p:nvSpPr>
        <p:spPr bwMode="auto">
          <a:xfrm>
            <a:off x="6272212" y="4221088"/>
            <a:ext cx="287178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Мишель Де </a:t>
            </a:r>
            <a:r>
              <a:rPr lang="ru-RU" sz="2800" dirty="0" err="1">
                <a:latin typeface="Monotype Corsiva" pitchFamily="66" charset="0"/>
              </a:rPr>
              <a:t>Монтенъ</a:t>
            </a:r>
            <a:endParaRPr lang="ru-RU" sz="2800" dirty="0">
              <a:latin typeface="Monotype Corsiva" pitchFamily="66" charset="0"/>
            </a:endParaRPr>
          </a:p>
          <a:p>
            <a:pPr algn="ctr"/>
            <a:r>
              <a:rPr lang="ru-RU" sz="2800" dirty="0"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Новое время. Теория свободного и развивающегося воспитания.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528" y="1700808"/>
            <a:ext cx="2091109" cy="2505673"/>
          </a:xfrm>
          <a:noFill/>
        </p:spPr>
      </p:pic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323528" y="4293096"/>
            <a:ext cx="23034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Жан-Жак Руссо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9925" y="2200275"/>
            <a:ext cx="22002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2627784" y="4797152"/>
            <a:ext cx="30956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 err="1">
                <a:latin typeface="Monotype Corsiva" pitchFamily="66" charset="0"/>
              </a:rPr>
              <a:t>Иоган</a:t>
            </a:r>
            <a:r>
              <a:rPr lang="ru-RU" sz="2800" dirty="0">
                <a:latin typeface="Monotype Corsiva" pitchFamily="66" charset="0"/>
              </a:rPr>
              <a:t> Генрих Песталоцци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2366963"/>
            <a:ext cx="2359025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5"/>
          <p:cNvSpPr>
            <a:spLocks noChangeArrowheads="1"/>
          </p:cNvSpPr>
          <p:nvPr/>
        </p:nvSpPr>
        <p:spPr bwMode="auto">
          <a:xfrm>
            <a:off x="6019800" y="5465763"/>
            <a:ext cx="23590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latin typeface="Monotype Corsiva" pitchFamily="66" charset="0"/>
              </a:rPr>
              <a:t>Адольф </a:t>
            </a:r>
            <a:r>
              <a:rPr lang="ru-RU" sz="2800" dirty="0" err="1">
                <a:latin typeface="Monotype Corsiva" pitchFamily="66" charset="0"/>
              </a:rPr>
              <a:t>Дистервег</a:t>
            </a:r>
            <a:r>
              <a:rPr lang="ru-RU" sz="2800" dirty="0"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291</TotalTime>
  <Words>446</Words>
  <Application>Microsoft Office PowerPoint</Application>
  <PresentationFormat>Экран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Обычная</vt:lpstr>
      <vt:lpstr>Развитие воспитания, образования и педагогической мысли в истории мировой культуры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Воспитание и школа в античном мире</vt:lpstr>
      <vt:lpstr>Воспитание и образование в эпоху средневековья и Возрождения</vt:lpstr>
      <vt:lpstr>Новое время. Теория свободного и развивающегося воспитания.</vt:lpstr>
      <vt:lpstr>Новое время. Отечественные представители.</vt:lpstr>
      <vt:lpstr>Спасибо за внимание!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воспитания, образования и педагогической мысли в истории мировой культуры</dc:title>
  <dc:creator>Оксана</dc:creator>
  <cp:lastModifiedBy>ASUS</cp:lastModifiedBy>
  <cp:revision>30</cp:revision>
  <dcterms:created xsi:type="dcterms:W3CDTF">2015-03-15T11:45:29Z</dcterms:created>
  <dcterms:modified xsi:type="dcterms:W3CDTF">2016-01-08T13:45:18Z</dcterms:modified>
</cp:coreProperties>
</file>