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</p:sldMasterIdLst>
  <p:sldIdLst>
    <p:sldId id="287" r:id="rId3"/>
    <p:sldId id="288" r:id="rId4"/>
    <p:sldId id="257" r:id="rId5"/>
    <p:sldId id="259" r:id="rId6"/>
    <p:sldId id="261" r:id="rId7"/>
    <p:sldId id="263" r:id="rId8"/>
    <p:sldId id="262" r:id="rId9"/>
    <p:sldId id="264" r:id="rId10"/>
    <p:sldId id="268" r:id="rId11"/>
    <p:sldId id="260" r:id="rId12"/>
    <p:sldId id="273" r:id="rId13"/>
    <p:sldId id="272" r:id="rId14"/>
    <p:sldId id="265" r:id="rId15"/>
    <p:sldId id="281" r:id="rId16"/>
    <p:sldId id="269" r:id="rId17"/>
    <p:sldId id="258" r:id="rId18"/>
    <p:sldId id="282" r:id="rId19"/>
    <p:sldId id="277" r:id="rId20"/>
    <p:sldId id="283" r:id="rId21"/>
    <p:sldId id="284" r:id="rId22"/>
    <p:sldId id="290" r:id="rId23"/>
    <p:sldId id="278" r:id="rId24"/>
    <p:sldId id="275" r:id="rId25"/>
    <p:sldId id="274" r:id="rId26"/>
    <p:sldId id="279" r:id="rId27"/>
    <p:sldId id="285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ДОШКОЛЬНИК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  <dgm:pt modelId="{AF877FF9-0C94-4F24-97F2-632409C6464F}" type="pres">
      <dgm:prSet presAssocID="{15C848C7-9E5A-4DBD-984A-63A2EA7E067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0691CF4C-8A9A-4206-9EC2-EDB44A8A8E1D}" type="presOf" srcId="{BD80034F-88ED-4C8E-AF00-24AACADE9D32}" destId="{3B70EDF1-A257-4A79-827B-7C286A2B8006}" srcOrd="0" destOrd="0" presId="urn:microsoft.com/office/officeart/2005/8/layout/pyramid2"/>
    <dgm:cxn modelId="{A01B8B9D-FBC3-462E-9B67-83AC22D5D860}" type="presOf" srcId="{2A7C71BD-A929-4030-A6AF-CB00E23641A1}" destId="{4A74D791-7FA7-4DA6-8BE2-73630AAEA484}" srcOrd="0" destOrd="0" presId="urn:microsoft.com/office/officeart/2005/8/layout/pyramid2"/>
    <dgm:cxn modelId="{1953498E-A2BB-4A24-96A1-829B87B76380}" type="presOf" srcId="{9A47F088-0816-4361-A83C-52858296A3C8}" destId="{B87B1998-17B1-455D-B988-707908C1EBF3}" srcOrd="0" destOrd="0" presId="urn:microsoft.com/office/officeart/2005/8/layout/pyramid2"/>
    <dgm:cxn modelId="{D6A0770B-5727-463B-9E7D-6FB81D759EE3}" srcId="{BD80034F-88ED-4C8E-AF00-24AACADE9D32}" destId="{15C848C7-9E5A-4DBD-984A-63A2EA7E0671}" srcOrd="2" destOrd="0" parTransId="{B000A999-868B-416E-8E10-6701FD3A0CDB}" sibTransId="{0E0C35E7-5F64-483B-B600-16AE128773E6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BC97FE51-E384-471A-A1C6-16053318BB14}" type="presOf" srcId="{15C848C7-9E5A-4DBD-984A-63A2EA7E0671}" destId="{AF877FF9-0C94-4F24-97F2-632409C6464F}" srcOrd="0" destOrd="0" presId="urn:microsoft.com/office/officeart/2005/8/layout/pyramid2"/>
    <dgm:cxn modelId="{AE6CE1D5-D8C5-4EFD-8497-1D8C5D5CDE16}" type="presParOf" srcId="{3B70EDF1-A257-4A79-827B-7C286A2B8006}" destId="{4E8658DC-DB68-40F8-9763-1BE12CF029F2}" srcOrd="0" destOrd="0" presId="urn:microsoft.com/office/officeart/2005/8/layout/pyramid2"/>
    <dgm:cxn modelId="{70CDE8F5-8D01-4182-AA6E-FF10B0C965AD}" type="presParOf" srcId="{3B70EDF1-A257-4A79-827B-7C286A2B8006}" destId="{5E49CC71-38DE-4E16-B862-E0C19A520AA0}" srcOrd="1" destOrd="0" presId="urn:microsoft.com/office/officeart/2005/8/layout/pyramid2"/>
    <dgm:cxn modelId="{F6274C65-74C0-4D25-84ED-5691CCE0B650}" type="presParOf" srcId="{5E49CC71-38DE-4E16-B862-E0C19A520AA0}" destId="{B87B1998-17B1-455D-B988-707908C1EBF3}" srcOrd="0" destOrd="0" presId="urn:microsoft.com/office/officeart/2005/8/layout/pyramid2"/>
    <dgm:cxn modelId="{219F04DD-3BEE-40FD-8480-AC633AA41BC9}" type="presParOf" srcId="{5E49CC71-38DE-4E16-B862-E0C19A520AA0}" destId="{C1EC8512-06A6-459E-83D8-2D219A847C69}" srcOrd="1" destOrd="0" presId="urn:microsoft.com/office/officeart/2005/8/layout/pyramid2"/>
    <dgm:cxn modelId="{4BE4710A-7509-433C-9F83-9C2B781B3857}" type="presParOf" srcId="{5E49CC71-38DE-4E16-B862-E0C19A520AA0}" destId="{4A74D791-7FA7-4DA6-8BE2-73630AAEA484}" srcOrd="2" destOrd="0" presId="urn:microsoft.com/office/officeart/2005/8/layout/pyramid2"/>
    <dgm:cxn modelId="{75247ED3-51F2-4F5D-B5FA-5F6F2C171672}" type="presParOf" srcId="{5E49CC71-38DE-4E16-B862-E0C19A520AA0}" destId="{2B2C5AC4-4ACB-4F31-ADE2-B27AA1817705}" srcOrd="3" destOrd="0" presId="urn:microsoft.com/office/officeart/2005/8/layout/pyramid2"/>
    <dgm:cxn modelId="{DAB6E401-F05C-4F77-8966-898C17F03182}" type="presParOf" srcId="{5E49CC71-38DE-4E16-B862-E0C19A520AA0}" destId="{AF877FF9-0C94-4F24-97F2-632409C6464F}" srcOrd="4" destOrd="0" presId="urn:microsoft.com/office/officeart/2005/8/layout/pyramid2"/>
    <dgm:cxn modelId="{4168D58B-671B-4BB0-9447-457423931108}" type="presParOf" srcId="{5E49CC71-38DE-4E16-B862-E0C19A520AA0}" destId="{9E0E2A99-03A9-4599-A6C6-4B4B8642510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ДОШКОЛЬНИК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  <dgm:pt modelId="{AF877FF9-0C94-4F24-97F2-632409C6464F}" type="pres">
      <dgm:prSet presAssocID="{15C848C7-9E5A-4DBD-984A-63A2EA7E067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BF05D7B0-F441-44B0-AFF9-00A5088A1CB0}" type="presOf" srcId="{9A47F088-0816-4361-A83C-52858296A3C8}" destId="{B87B1998-17B1-455D-B988-707908C1EBF3}" srcOrd="0" destOrd="0" presId="urn:microsoft.com/office/officeart/2005/8/layout/pyramid2"/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AE412B16-666D-402D-8395-2A40E364D482}" type="presOf" srcId="{15C848C7-9E5A-4DBD-984A-63A2EA7E0671}" destId="{AF877FF9-0C94-4F24-97F2-632409C6464F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575F62F1-3D28-4314-9310-8CFF2DFCF1F5}" type="presOf" srcId="{2A7C71BD-A929-4030-A6AF-CB00E23641A1}" destId="{4A74D791-7FA7-4DA6-8BE2-73630AAEA484}" srcOrd="0" destOrd="0" presId="urn:microsoft.com/office/officeart/2005/8/layout/pyramid2"/>
    <dgm:cxn modelId="{B2E71B9B-E3E1-46CD-8FEC-31E14EA86467}" type="presOf" srcId="{BD80034F-88ED-4C8E-AF00-24AACADE9D32}" destId="{3B70EDF1-A257-4A79-827B-7C286A2B8006}" srcOrd="0" destOrd="0" presId="urn:microsoft.com/office/officeart/2005/8/layout/pyramid2"/>
    <dgm:cxn modelId="{D6A0770B-5727-463B-9E7D-6FB81D759EE3}" srcId="{BD80034F-88ED-4C8E-AF00-24AACADE9D32}" destId="{15C848C7-9E5A-4DBD-984A-63A2EA7E0671}" srcOrd="2" destOrd="0" parTransId="{B000A999-868B-416E-8E10-6701FD3A0CDB}" sibTransId="{0E0C35E7-5F64-483B-B600-16AE128773E6}"/>
    <dgm:cxn modelId="{E350DA55-CA38-43A5-B752-4A56FD876178}" type="presParOf" srcId="{3B70EDF1-A257-4A79-827B-7C286A2B8006}" destId="{4E8658DC-DB68-40F8-9763-1BE12CF029F2}" srcOrd="0" destOrd="0" presId="urn:microsoft.com/office/officeart/2005/8/layout/pyramid2"/>
    <dgm:cxn modelId="{5AE40739-5B25-49B4-8FD2-335DBC659D40}" type="presParOf" srcId="{3B70EDF1-A257-4A79-827B-7C286A2B8006}" destId="{5E49CC71-38DE-4E16-B862-E0C19A520AA0}" srcOrd="1" destOrd="0" presId="urn:microsoft.com/office/officeart/2005/8/layout/pyramid2"/>
    <dgm:cxn modelId="{BBE9349D-5F2F-4B5E-A826-FB35F041762C}" type="presParOf" srcId="{5E49CC71-38DE-4E16-B862-E0C19A520AA0}" destId="{B87B1998-17B1-455D-B988-707908C1EBF3}" srcOrd="0" destOrd="0" presId="urn:microsoft.com/office/officeart/2005/8/layout/pyramid2"/>
    <dgm:cxn modelId="{B3191CF3-E686-441E-A6EA-6F23B1B31243}" type="presParOf" srcId="{5E49CC71-38DE-4E16-B862-E0C19A520AA0}" destId="{C1EC8512-06A6-459E-83D8-2D219A847C69}" srcOrd="1" destOrd="0" presId="urn:microsoft.com/office/officeart/2005/8/layout/pyramid2"/>
    <dgm:cxn modelId="{C0869142-0AFF-46D8-8103-F128CD9FA4CC}" type="presParOf" srcId="{5E49CC71-38DE-4E16-B862-E0C19A520AA0}" destId="{4A74D791-7FA7-4DA6-8BE2-73630AAEA484}" srcOrd="2" destOrd="0" presId="urn:microsoft.com/office/officeart/2005/8/layout/pyramid2"/>
    <dgm:cxn modelId="{0534F8E0-3BC4-412C-87F1-E14EF4016A2E}" type="presParOf" srcId="{5E49CC71-38DE-4E16-B862-E0C19A520AA0}" destId="{2B2C5AC4-4ACB-4F31-ADE2-B27AA1817705}" srcOrd="3" destOrd="0" presId="urn:microsoft.com/office/officeart/2005/8/layout/pyramid2"/>
    <dgm:cxn modelId="{9B53A3A0-E630-4579-93DE-080A64C5847A}" type="presParOf" srcId="{5E49CC71-38DE-4E16-B862-E0C19A520AA0}" destId="{AF877FF9-0C94-4F24-97F2-632409C6464F}" srcOrd="4" destOrd="0" presId="urn:microsoft.com/office/officeart/2005/8/layout/pyramid2"/>
    <dgm:cxn modelId="{4DA39A97-172B-4DE0-9EE2-2C870B76380F}" type="presParOf" srcId="{5E49CC71-38DE-4E16-B862-E0C19A520AA0}" destId="{9E0E2A99-03A9-4599-A6C6-4B4B8642510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FF352E8-1D6D-426C-B22A-155D489909E6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E73BFC-C776-44E7-8B9B-3424B3F9A7B3}">
      <dgm:prSet phldrT="[Текст]"/>
      <dgm:spPr/>
      <dgm:t>
        <a:bodyPr/>
        <a:lstStyle/>
        <a:p>
          <a:r>
            <a:rPr lang="ru-RU" dirty="0" smtClean="0"/>
            <a:t>О ПРИРОДЕ</a:t>
          </a:r>
          <a:endParaRPr lang="ru-RU" dirty="0"/>
        </a:p>
      </dgm:t>
    </dgm:pt>
    <dgm:pt modelId="{547C5348-2057-4699-AD85-AD199CDF06D0}" type="parTrans" cxnId="{AF186075-9804-441E-83C7-460D9F051D19}">
      <dgm:prSet/>
      <dgm:spPr/>
      <dgm:t>
        <a:bodyPr/>
        <a:lstStyle/>
        <a:p>
          <a:endParaRPr lang="ru-RU"/>
        </a:p>
      </dgm:t>
    </dgm:pt>
    <dgm:pt modelId="{234D8BEB-6B29-4235-96DC-66BADA2B950C}" type="sibTrans" cxnId="{AF186075-9804-441E-83C7-460D9F051D19}">
      <dgm:prSet/>
      <dgm:spPr/>
      <dgm:t>
        <a:bodyPr/>
        <a:lstStyle/>
        <a:p>
          <a:endParaRPr lang="ru-RU"/>
        </a:p>
      </dgm:t>
    </dgm:pt>
    <dgm:pt modelId="{60817702-1770-42AD-A23C-A1A8666F2DB2}">
      <dgm:prSet phldrT="[Текст]"/>
      <dgm:spPr/>
      <dgm:t>
        <a:bodyPr/>
        <a:lstStyle/>
        <a:p>
          <a:r>
            <a:rPr lang="ru-RU" dirty="0" smtClean="0"/>
            <a:t>О ЧЕЛОВЕКЕ </a:t>
          </a:r>
          <a:endParaRPr lang="ru-RU" dirty="0"/>
        </a:p>
      </dgm:t>
    </dgm:pt>
    <dgm:pt modelId="{03B89E7E-86FB-4EAC-9B0C-72F7B268C66E}" type="parTrans" cxnId="{F698A7C1-7D85-479B-A81B-D42FE7624963}">
      <dgm:prSet/>
      <dgm:spPr/>
      <dgm:t>
        <a:bodyPr/>
        <a:lstStyle/>
        <a:p>
          <a:endParaRPr lang="ru-RU"/>
        </a:p>
      </dgm:t>
    </dgm:pt>
    <dgm:pt modelId="{EF86AE71-EFC4-4BFB-86A8-12415F6F850D}" type="sibTrans" cxnId="{F698A7C1-7D85-479B-A81B-D42FE7624963}">
      <dgm:prSet/>
      <dgm:spPr/>
      <dgm:t>
        <a:bodyPr/>
        <a:lstStyle/>
        <a:p>
          <a:endParaRPr lang="ru-RU"/>
        </a:p>
      </dgm:t>
    </dgm:pt>
    <dgm:pt modelId="{1989081F-6BD7-4774-B788-2DB196FF4AFA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ОБ ОБЩЕСТВЕ</a:t>
          </a:r>
        </a:p>
        <a:p>
          <a:pPr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7E6F8990-BF76-46EE-ACB9-FBE5B35666B1}" type="parTrans" cxnId="{4BDBC409-EF38-4076-A5A5-C79D757839F3}">
      <dgm:prSet/>
      <dgm:spPr/>
      <dgm:t>
        <a:bodyPr/>
        <a:lstStyle/>
        <a:p>
          <a:endParaRPr lang="ru-RU"/>
        </a:p>
      </dgm:t>
    </dgm:pt>
    <dgm:pt modelId="{E0E3D0D7-8F2E-4924-982F-AD09DDCE0C9E}" type="sibTrans" cxnId="{4BDBC409-EF38-4076-A5A5-C79D757839F3}">
      <dgm:prSet/>
      <dgm:spPr/>
      <dgm:t>
        <a:bodyPr/>
        <a:lstStyle/>
        <a:p>
          <a:endParaRPr lang="ru-RU"/>
        </a:p>
      </dgm:t>
    </dgm:pt>
    <dgm:pt modelId="{C41D20CE-3D4B-4BF2-8616-2E3EECDA2337}">
      <dgm:prSet phldrT="[Текст]"/>
      <dgm:spPr/>
      <dgm:t>
        <a:bodyPr/>
        <a:lstStyle/>
        <a:p>
          <a:r>
            <a:rPr lang="ru-RU" dirty="0" smtClean="0"/>
            <a:t>О МЫШЛЕНИИ</a:t>
          </a:r>
          <a:endParaRPr lang="ru-RU" dirty="0"/>
        </a:p>
      </dgm:t>
    </dgm:pt>
    <dgm:pt modelId="{9FBA1D32-5040-44E2-A9F0-ADB97B7CE1D3}" type="parTrans" cxnId="{A60FC701-58C3-4465-BA7D-D7BF5AD9C250}">
      <dgm:prSet/>
      <dgm:spPr/>
      <dgm:t>
        <a:bodyPr/>
        <a:lstStyle/>
        <a:p>
          <a:endParaRPr lang="ru-RU"/>
        </a:p>
      </dgm:t>
    </dgm:pt>
    <dgm:pt modelId="{F8060DAC-52A6-4DEF-842E-9054D17262C7}" type="sibTrans" cxnId="{A60FC701-58C3-4465-BA7D-D7BF5AD9C250}">
      <dgm:prSet/>
      <dgm:spPr/>
      <dgm:t>
        <a:bodyPr/>
        <a:lstStyle/>
        <a:p>
          <a:endParaRPr lang="ru-RU"/>
        </a:p>
      </dgm:t>
    </dgm:pt>
    <dgm:pt modelId="{1DD1FD51-3470-4423-8B8B-D9AC9FD104B2}" type="pres">
      <dgm:prSet presAssocID="{EFF352E8-1D6D-426C-B22A-155D489909E6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AAF408-B087-466B-8118-E44E2F7A6F67}" type="pres">
      <dgm:prSet presAssocID="{EFF352E8-1D6D-426C-B22A-155D489909E6}" presName="diamond" presStyleLbl="bgShp" presStyleIdx="0" presStyleCnt="1" custScaleX="170100" custLinFactNeighborX="-290"/>
      <dgm:spPr/>
    </dgm:pt>
    <dgm:pt modelId="{D6956A61-8785-488D-9085-E5F88D7D7505}" type="pres">
      <dgm:prSet presAssocID="{EFF352E8-1D6D-426C-B22A-155D489909E6}" presName="quad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42AC6-3E1E-49C7-BBD0-2C5DD883579A}" type="pres">
      <dgm:prSet presAssocID="{EFF352E8-1D6D-426C-B22A-155D489909E6}" presName="quad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DC13FC-095C-40FD-8FEA-873E6BF0F757}" type="pres">
      <dgm:prSet presAssocID="{EFF352E8-1D6D-426C-B22A-155D489909E6}" presName="quad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0B246C-569C-4008-BBA8-CCA9998A1DB2}" type="pres">
      <dgm:prSet presAssocID="{EFF352E8-1D6D-426C-B22A-155D489909E6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BDBC409-EF38-4076-A5A5-C79D757839F3}" srcId="{EFF352E8-1D6D-426C-B22A-155D489909E6}" destId="{1989081F-6BD7-4774-B788-2DB196FF4AFA}" srcOrd="2" destOrd="0" parTransId="{7E6F8990-BF76-46EE-ACB9-FBE5B35666B1}" sibTransId="{E0E3D0D7-8F2E-4924-982F-AD09DDCE0C9E}"/>
    <dgm:cxn modelId="{A60FC701-58C3-4465-BA7D-D7BF5AD9C250}" srcId="{EFF352E8-1D6D-426C-B22A-155D489909E6}" destId="{C41D20CE-3D4B-4BF2-8616-2E3EECDA2337}" srcOrd="3" destOrd="0" parTransId="{9FBA1D32-5040-44E2-A9F0-ADB97B7CE1D3}" sibTransId="{F8060DAC-52A6-4DEF-842E-9054D17262C7}"/>
    <dgm:cxn modelId="{5E536AEE-4F2F-4CBC-B8A8-5069AC9E1265}" type="presOf" srcId="{60817702-1770-42AD-A23C-A1A8666F2DB2}" destId="{3AF42AC6-3E1E-49C7-BBD0-2C5DD883579A}" srcOrd="0" destOrd="0" presId="urn:microsoft.com/office/officeart/2005/8/layout/matrix3"/>
    <dgm:cxn modelId="{F698A7C1-7D85-479B-A81B-D42FE7624963}" srcId="{EFF352E8-1D6D-426C-B22A-155D489909E6}" destId="{60817702-1770-42AD-A23C-A1A8666F2DB2}" srcOrd="1" destOrd="0" parTransId="{03B89E7E-86FB-4EAC-9B0C-72F7B268C66E}" sibTransId="{EF86AE71-EFC4-4BFB-86A8-12415F6F850D}"/>
    <dgm:cxn modelId="{57F5673E-2677-4B9E-A3CC-E54FAD0E4BED}" type="presOf" srcId="{1989081F-6BD7-4774-B788-2DB196FF4AFA}" destId="{7FDC13FC-095C-40FD-8FEA-873E6BF0F757}" srcOrd="0" destOrd="0" presId="urn:microsoft.com/office/officeart/2005/8/layout/matrix3"/>
    <dgm:cxn modelId="{D6ECFDED-48AF-400B-8D4B-1D435C7D2E0E}" type="presOf" srcId="{23E73BFC-C776-44E7-8B9B-3424B3F9A7B3}" destId="{D6956A61-8785-488D-9085-E5F88D7D7505}" srcOrd="0" destOrd="0" presId="urn:microsoft.com/office/officeart/2005/8/layout/matrix3"/>
    <dgm:cxn modelId="{4B962249-24A0-4283-A9F9-F9FF804C5CCE}" type="presOf" srcId="{C41D20CE-3D4B-4BF2-8616-2E3EECDA2337}" destId="{4D0B246C-569C-4008-BBA8-CCA9998A1DB2}" srcOrd="0" destOrd="0" presId="urn:microsoft.com/office/officeart/2005/8/layout/matrix3"/>
    <dgm:cxn modelId="{AF186075-9804-441E-83C7-460D9F051D19}" srcId="{EFF352E8-1D6D-426C-B22A-155D489909E6}" destId="{23E73BFC-C776-44E7-8B9B-3424B3F9A7B3}" srcOrd="0" destOrd="0" parTransId="{547C5348-2057-4699-AD85-AD199CDF06D0}" sibTransId="{234D8BEB-6B29-4235-96DC-66BADA2B950C}"/>
    <dgm:cxn modelId="{5C624B8E-039D-47B5-B0AA-48A7FB22B5FC}" type="presOf" srcId="{EFF352E8-1D6D-426C-B22A-155D489909E6}" destId="{1DD1FD51-3470-4423-8B8B-D9AC9FD104B2}" srcOrd="0" destOrd="0" presId="urn:microsoft.com/office/officeart/2005/8/layout/matrix3"/>
    <dgm:cxn modelId="{829EFBBC-02CE-4057-9077-0E3EB8535E68}" type="presParOf" srcId="{1DD1FD51-3470-4423-8B8B-D9AC9FD104B2}" destId="{FCAAF408-B087-466B-8118-E44E2F7A6F67}" srcOrd="0" destOrd="0" presId="urn:microsoft.com/office/officeart/2005/8/layout/matrix3"/>
    <dgm:cxn modelId="{42BDAD66-7481-48B3-99D1-5CB43ABEB3EA}" type="presParOf" srcId="{1DD1FD51-3470-4423-8B8B-D9AC9FD104B2}" destId="{D6956A61-8785-488D-9085-E5F88D7D7505}" srcOrd="1" destOrd="0" presId="urn:microsoft.com/office/officeart/2005/8/layout/matrix3"/>
    <dgm:cxn modelId="{EDCE1207-D3FE-4387-9683-D407E0AD943D}" type="presParOf" srcId="{1DD1FD51-3470-4423-8B8B-D9AC9FD104B2}" destId="{3AF42AC6-3E1E-49C7-BBD0-2C5DD883579A}" srcOrd="2" destOrd="0" presId="urn:microsoft.com/office/officeart/2005/8/layout/matrix3"/>
    <dgm:cxn modelId="{A4909CA2-FDBF-4AC0-8601-050858FA106E}" type="presParOf" srcId="{1DD1FD51-3470-4423-8B8B-D9AC9FD104B2}" destId="{7FDC13FC-095C-40FD-8FEA-873E6BF0F757}" srcOrd="3" destOrd="0" presId="urn:microsoft.com/office/officeart/2005/8/layout/matrix3"/>
    <dgm:cxn modelId="{BC9453DA-09C6-44CF-B5BB-53916882C4F6}" type="presParOf" srcId="{1DD1FD51-3470-4423-8B8B-D9AC9FD104B2}" destId="{4D0B246C-569C-4008-BBA8-CCA9998A1DB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B42EDF-EA59-49D4-9553-69BCD31C926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C97299-4C59-4985-8535-31D5E8089B44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ru-RU" b="1" dirty="0" smtClean="0"/>
            <a:t>Педагогика — наука о воспитании и обучении человека</a:t>
          </a:r>
          <a:endParaRPr lang="ru-RU" dirty="0"/>
        </a:p>
      </dgm:t>
    </dgm:pt>
    <dgm:pt modelId="{CA69E670-16EE-4AF5-B460-3055A4D28CD9}" type="parTrans" cxnId="{02F306B6-1C00-4EC2-8A6A-2DE2AB7D03C7}">
      <dgm:prSet/>
      <dgm:spPr/>
      <dgm:t>
        <a:bodyPr/>
        <a:lstStyle/>
        <a:p>
          <a:endParaRPr lang="ru-RU"/>
        </a:p>
      </dgm:t>
    </dgm:pt>
    <dgm:pt modelId="{7FB9B62C-7C7A-4EE2-BF65-A9E93BD0CD22}" type="sibTrans" cxnId="{02F306B6-1C00-4EC2-8A6A-2DE2AB7D03C7}">
      <dgm:prSet/>
      <dgm:spPr/>
      <dgm:t>
        <a:bodyPr/>
        <a:lstStyle/>
        <a:p>
          <a:endParaRPr lang="ru-RU"/>
        </a:p>
      </dgm:t>
    </dgm:pt>
    <dgm:pt modelId="{3CD2068E-C2E3-442B-A16D-5C1731841F0A}" type="pres">
      <dgm:prSet presAssocID="{CDB42EDF-EA59-49D4-9553-69BCD31C926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C245E35-9E0D-4238-9BC0-083C13D4AF25}" type="pres">
      <dgm:prSet presAssocID="{25C97299-4C59-4985-8535-31D5E8089B44}" presName="hierRoot1" presStyleCnt="0">
        <dgm:presLayoutVars>
          <dgm:hierBranch val="init"/>
        </dgm:presLayoutVars>
      </dgm:prSet>
      <dgm:spPr/>
    </dgm:pt>
    <dgm:pt modelId="{D66A3944-128D-4A51-9FC7-BEA81BA108DD}" type="pres">
      <dgm:prSet presAssocID="{25C97299-4C59-4985-8535-31D5E8089B44}" presName="rootComposite1" presStyleCnt="0"/>
      <dgm:spPr/>
    </dgm:pt>
    <dgm:pt modelId="{913B221F-B09A-4129-9889-C79DD28CF9DB}" type="pres">
      <dgm:prSet presAssocID="{25C97299-4C59-4985-8535-31D5E8089B4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58C2FB-1618-47EA-A3FD-A2A4E12E7FA3}" type="pres">
      <dgm:prSet presAssocID="{25C97299-4C59-4985-8535-31D5E8089B4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255F636-6424-4DD7-B862-35444A0A82B3}" type="pres">
      <dgm:prSet presAssocID="{25C97299-4C59-4985-8535-31D5E8089B44}" presName="hierChild2" presStyleCnt="0"/>
      <dgm:spPr/>
    </dgm:pt>
    <dgm:pt modelId="{EA50037A-AA04-484C-AFF9-8379C1D7CEB1}" type="pres">
      <dgm:prSet presAssocID="{25C97299-4C59-4985-8535-31D5E8089B44}" presName="hierChild3" presStyleCnt="0"/>
      <dgm:spPr/>
    </dgm:pt>
  </dgm:ptLst>
  <dgm:cxnLst>
    <dgm:cxn modelId="{02F306B6-1C00-4EC2-8A6A-2DE2AB7D03C7}" srcId="{CDB42EDF-EA59-49D4-9553-69BCD31C9264}" destId="{25C97299-4C59-4985-8535-31D5E8089B44}" srcOrd="0" destOrd="0" parTransId="{CA69E670-16EE-4AF5-B460-3055A4D28CD9}" sibTransId="{7FB9B62C-7C7A-4EE2-BF65-A9E93BD0CD22}"/>
    <dgm:cxn modelId="{02DA1338-2B24-4514-8768-162BCEEB0CBA}" type="presOf" srcId="{25C97299-4C59-4985-8535-31D5E8089B44}" destId="{913B221F-B09A-4129-9889-C79DD28CF9DB}" srcOrd="0" destOrd="0" presId="urn:microsoft.com/office/officeart/2005/8/layout/orgChart1"/>
    <dgm:cxn modelId="{CCB9D098-590E-4377-8BB9-52CBDF489AD4}" type="presOf" srcId="{25C97299-4C59-4985-8535-31D5E8089B44}" destId="{0C58C2FB-1618-47EA-A3FD-A2A4E12E7FA3}" srcOrd="1" destOrd="0" presId="urn:microsoft.com/office/officeart/2005/8/layout/orgChart1"/>
    <dgm:cxn modelId="{4A096AEF-9271-45AA-91F4-9551E2CED2EA}" type="presOf" srcId="{CDB42EDF-EA59-49D4-9553-69BCD31C9264}" destId="{3CD2068E-C2E3-442B-A16D-5C1731841F0A}" srcOrd="0" destOrd="0" presId="urn:microsoft.com/office/officeart/2005/8/layout/orgChart1"/>
    <dgm:cxn modelId="{02E5BB50-3189-4F40-BA52-E5E8808FF0E1}" type="presParOf" srcId="{3CD2068E-C2E3-442B-A16D-5C1731841F0A}" destId="{CC245E35-9E0D-4238-9BC0-083C13D4AF25}" srcOrd="0" destOrd="0" presId="urn:microsoft.com/office/officeart/2005/8/layout/orgChart1"/>
    <dgm:cxn modelId="{4C77150B-C271-451E-8072-385313857DC0}" type="presParOf" srcId="{CC245E35-9E0D-4238-9BC0-083C13D4AF25}" destId="{D66A3944-128D-4A51-9FC7-BEA81BA108DD}" srcOrd="0" destOrd="0" presId="urn:microsoft.com/office/officeart/2005/8/layout/orgChart1"/>
    <dgm:cxn modelId="{B39B8026-813C-4BAF-B66B-452470D00137}" type="presParOf" srcId="{D66A3944-128D-4A51-9FC7-BEA81BA108DD}" destId="{913B221F-B09A-4129-9889-C79DD28CF9DB}" srcOrd="0" destOrd="0" presId="urn:microsoft.com/office/officeart/2005/8/layout/orgChart1"/>
    <dgm:cxn modelId="{015A259A-4D0E-4E89-B8B1-ECF0201EB42E}" type="presParOf" srcId="{D66A3944-128D-4A51-9FC7-BEA81BA108DD}" destId="{0C58C2FB-1618-47EA-A3FD-A2A4E12E7FA3}" srcOrd="1" destOrd="0" presId="urn:microsoft.com/office/officeart/2005/8/layout/orgChart1"/>
    <dgm:cxn modelId="{6B1EF4F8-D747-4852-9EFF-AF487964A74D}" type="presParOf" srcId="{CC245E35-9E0D-4238-9BC0-083C13D4AF25}" destId="{1255F636-6424-4DD7-B862-35444A0A82B3}" srcOrd="1" destOrd="0" presId="urn:microsoft.com/office/officeart/2005/8/layout/orgChart1"/>
    <dgm:cxn modelId="{85144BD8-E434-4E3A-BE23-DB0E67C9A9CF}" type="presParOf" srcId="{CC245E35-9E0D-4238-9BC0-083C13D4AF25}" destId="{EA50037A-AA04-484C-AFF9-8379C1D7CEB1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183B5B1-1DE6-4890-A4DE-66A64C38D844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75426DF-C514-4CE7-800A-104CCD36F1AC}">
      <dgm:prSet phldrT="[Текст]"/>
      <dgm:spPr/>
      <dgm:t>
        <a:bodyPr/>
        <a:lstStyle/>
        <a:p>
          <a:r>
            <a:rPr lang="ru-RU" dirty="0" smtClean="0"/>
            <a:t>Воспитание и обучение детей</a:t>
          </a:r>
          <a:endParaRPr lang="ru-RU" dirty="0"/>
        </a:p>
      </dgm:t>
    </dgm:pt>
    <dgm:pt modelId="{DB84A302-9108-42B2-B5B0-5C51A5F09157}" type="parTrans" cxnId="{D4C48224-FF56-42BA-B91C-6236A6808704}">
      <dgm:prSet/>
      <dgm:spPr/>
      <dgm:t>
        <a:bodyPr/>
        <a:lstStyle/>
        <a:p>
          <a:endParaRPr lang="ru-RU"/>
        </a:p>
      </dgm:t>
    </dgm:pt>
    <dgm:pt modelId="{C8ADA499-37EA-4AFC-B7EE-E37B7630368C}" type="sibTrans" cxnId="{D4C48224-FF56-42BA-B91C-6236A6808704}">
      <dgm:prSet/>
      <dgm:spPr/>
      <dgm:t>
        <a:bodyPr/>
        <a:lstStyle/>
        <a:p>
          <a:endParaRPr lang="ru-RU"/>
        </a:p>
      </dgm:t>
    </dgm:pt>
    <dgm:pt modelId="{974F5123-662F-445A-9CDE-7F9DA2B33971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Педагогическая реальность</a:t>
          </a:r>
        </a:p>
        <a:p>
          <a:pPr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6DD57380-0CFA-4AAC-AE25-E6B534270D5B}" type="parTrans" cxnId="{47A38F45-4A3F-47F2-A386-F7CAE34E0D12}">
      <dgm:prSet/>
      <dgm:spPr/>
      <dgm:t>
        <a:bodyPr/>
        <a:lstStyle/>
        <a:p>
          <a:endParaRPr lang="ru-RU"/>
        </a:p>
      </dgm:t>
    </dgm:pt>
    <dgm:pt modelId="{71AE72CC-BBEA-44A2-ACF2-0774E671F8EF}" type="sibTrans" cxnId="{47A38F45-4A3F-47F2-A386-F7CAE34E0D12}">
      <dgm:prSet/>
      <dgm:spPr/>
      <dgm:t>
        <a:bodyPr/>
        <a:lstStyle/>
        <a:p>
          <a:endParaRPr lang="ru-RU"/>
        </a:p>
      </dgm:t>
    </dgm:pt>
    <dgm:pt modelId="{D33D4602-64D8-455B-AA05-52755787420B}" type="pres">
      <dgm:prSet presAssocID="{0183B5B1-1DE6-4890-A4DE-66A64C38D84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A9C389-63BA-4815-8A65-77D78C9A28D6}" type="pres">
      <dgm:prSet presAssocID="{975426DF-C514-4CE7-800A-104CCD36F1AC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6FC946-553B-42FE-869E-334378282CF7}" type="pres">
      <dgm:prSet presAssocID="{C8ADA499-37EA-4AFC-B7EE-E37B7630368C}" presName="sibTrans" presStyleCnt="0"/>
      <dgm:spPr/>
    </dgm:pt>
    <dgm:pt modelId="{29D934D2-9BDE-4494-B43E-54CD8874AFCF}" type="pres">
      <dgm:prSet presAssocID="{974F5123-662F-445A-9CDE-7F9DA2B33971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636901-733F-44C2-99A9-A13F6D2621DE}" type="presOf" srcId="{0183B5B1-1DE6-4890-A4DE-66A64C38D844}" destId="{D33D4602-64D8-455B-AA05-52755787420B}" srcOrd="0" destOrd="0" presId="urn:microsoft.com/office/officeart/2005/8/layout/default"/>
    <dgm:cxn modelId="{47A38F45-4A3F-47F2-A386-F7CAE34E0D12}" srcId="{0183B5B1-1DE6-4890-A4DE-66A64C38D844}" destId="{974F5123-662F-445A-9CDE-7F9DA2B33971}" srcOrd="1" destOrd="0" parTransId="{6DD57380-0CFA-4AAC-AE25-E6B534270D5B}" sibTransId="{71AE72CC-BBEA-44A2-ACF2-0774E671F8EF}"/>
    <dgm:cxn modelId="{6B50B16C-560D-426D-9B12-1414500EA35A}" type="presOf" srcId="{975426DF-C514-4CE7-800A-104CCD36F1AC}" destId="{8BA9C389-63BA-4815-8A65-77D78C9A28D6}" srcOrd="0" destOrd="0" presId="urn:microsoft.com/office/officeart/2005/8/layout/default"/>
    <dgm:cxn modelId="{D4C48224-FF56-42BA-B91C-6236A6808704}" srcId="{0183B5B1-1DE6-4890-A4DE-66A64C38D844}" destId="{975426DF-C514-4CE7-800A-104CCD36F1AC}" srcOrd="0" destOrd="0" parTransId="{DB84A302-9108-42B2-B5B0-5C51A5F09157}" sibTransId="{C8ADA499-37EA-4AFC-B7EE-E37B7630368C}"/>
    <dgm:cxn modelId="{8DA2E95D-6FA6-48F0-822B-A896060C723B}" type="presOf" srcId="{974F5123-662F-445A-9CDE-7F9DA2B33971}" destId="{29D934D2-9BDE-4494-B43E-54CD8874AFCF}" srcOrd="0" destOrd="0" presId="urn:microsoft.com/office/officeart/2005/8/layout/default"/>
    <dgm:cxn modelId="{25A021D5-DB4D-4286-8FA0-DEA43DB59336}" type="presParOf" srcId="{D33D4602-64D8-455B-AA05-52755787420B}" destId="{8BA9C389-63BA-4815-8A65-77D78C9A28D6}" srcOrd="0" destOrd="0" presId="urn:microsoft.com/office/officeart/2005/8/layout/default"/>
    <dgm:cxn modelId="{5727C8E5-4FA6-4EBB-BE0F-F8C3B83B9B63}" type="presParOf" srcId="{D33D4602-64D8-455B-AA05-52755787420B}" destId="{D46FC946-553B-42FE-869E-334378282CF7}" srcOrd="1" destOrd="0" presId="urn:microsoft.com/office/officeart/2005/8/layout/default"/>
    <dgm:cxn modelId="{FB3DA2F3-06B1-4075-8559-C206CF8B98B4}" type="presParOf" srcId="{D33D4602-64D8-455B-AA05-52755787420B}" destId="{29D934D2-9BDE-4494-B43E-54CD8874AFCF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AF877FF9-0C94-4F24-97F2-632409C6464F}" type="pres">
      <dgm:prSet presAssocID="{15C848C7-9E5A-4DBD-984A-63A2EA7E067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D6A0770B-5727-463B-9E7D-6FB81D759EE3}" srcId="{BD80034F-88ED-4C8E-AF00-24AACADE9D32}" destId="{15C848C7-9E5A-4DBD-984A-63A2EA7E0671}" srcOrd="1" destOrd="0" parTransId="{B000A999-868B-416E-8E10-6701FD3A0CDB}" sibTransId="{0E0C35E7-5F64-483B-B600-16AE128773E6}"/>
    <dgm:cxn modelId="{7F80B103-F9B8-4BC8-92AC-182F8E857719}" type="presOf" srcId="{BD80034F-88ED-4C8E-AF00-24AACADE9D32}" destId="{3B70EDF1-A257-4A79-827B-7C286A2B8006}" srcOrd="0" destOrd="0" presId="urn:microsoft.com/office/officeart/2005/8/layout/pyramid2"/>
    <dgm:cxn modelId="{1638FC83-E355-45F6-BADF-4CF98BA1E8E0}" type="presOf" srcId="{9A47F088-0816-4361-A83C-52858296A3C8}" destId="{B87B1998-17B1-455D-B988-707908C1EBF3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CDFCE170-1DA5-48B9-92D0-83ADCCCCD1BD}" type="presOf" srcId="{15C848C7-9E5A-4DBD-984A-63A2EA7E0671}" destId="{AF877FF9-0C94-4F24-97F2-632409C6464F}" srcOrd="0" destOrd="0" presId="urn:microsoft.com/office/officeart/2005/8/layout/pyramid2"/>
    <dgm:cxn modelId="{B109E5EB-C724-491C-92DA-24D6D4F60DA2}" type="presParOf" srcId="{3B70EDF1-A257-4A79-827B-7C286A2B8006}" destId="{4E8658DC-DB68-40F8-9763-1BE12CF029F2}" srcOrd="0" destOrd="0" presId="urn:microsoft.com/office/officeart/2005/8/layout/pyramid2"/>
    <dgm:cxn modelId="{43885F60-8222-4105-84F0-3015739281AE}" type="presParOf" srcId="{3B70EDF1-A257-4A79-827B-7C286A2B8006}" destId="{5E49CC71-38DE-4E16-B862-E0C19A520AA0}" srcOrd="1" destOrd="0" presId="urn:microsoft.com/office/officeart/2005/8/layout/pyramid2"/>
    <dgm:cxn modelId="{673D8F30-387E-4A20-B040-2BC0072C618A}" type="presParOf" srcId="{5E49CC71-38DE-4E16-B862-E0C19A520AA0}" destId="{B87B1998-17B1-455D-B988-707908C1EBF3}" srcOrd="0" destOrd="0" presId="urn:microsoft.com/office/officeart/2005/8/layout/pyramid2"/>
    <dgm:cxn modelId="{866A5D92-E5C9-4D07-AD66-B88ECECD5338}" type="presParOf" srcId="{5E49CC71-38DE-4E16-B862-E0C19A520AA0}" destId="{C1EC8512-06A6-459E-83D8-2D219A847C69}" srcOrd="1" destOrd="0" presId="urn:microsoft.com/office/officeart/2005/8/layout/pyramid2"/>
    <dgm:cxn modelId="{A986C177-867F-4605-87C6-879AE3FE4A57}" type="presParOf" srcId="{5E49CC71-38DE-4E16-B862-E0C19A520AA0}" destId="{AF877FF9-0C94-4F24-97F2-632409C6464F}" srcOrd="2" destOrd="0" presId="urn:microsoft.com/office/officeart/2005/8/layout/pyramid2"/>
    <dgm:cxn modelId="{84405B1E-3730-4987-B052-F563D815A7C7}" type="presParOf" srcId="{5E49CC71-38DE-4E16-B862-E0C19A520AA0}" destId="{9E0E2A99-03A9-4599-A6C6-4B4B86425102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6256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ВЗРОСЛЫЙ</a:t>
          </a:r>
          <a:endParaRPr lang="ru-RU" sz="1300" kern="1200" dirty="0"/>
        </a:p>
      </dsp:txBody>
      <dsp:txXfrm>
        <a:off x="1098243" y="631341"/>
        <a:ext cx="1212935" cy="1203103"/>
      </dsp:txXfrm>
    </dsp:sp>
    <dsp:sp modelId="{4A74D791-7FA7-4DA6-8BE2-73630AAEA484}">
      <dsp:nvSpPr>
        <dsp:cNvPr id="0" name=""/>
        <dsp:cNvSpPr/>
      </dsp:nvSpPr>
      <dsp:spPr>
        <a:xfrm>
          <a:off x="1033158" y="2066189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ШКОЛЬНИК</a:t>
          </a:r>
          <a:endParaRPr lang="ru-RU" sz="1300" kern="1200" dirty="0"/>
        </a:p>
      </dsp:txBody>
      <dsp:txXfrm>
        <a:off x="1098243" y="2131274"/>
        <a:ext cx="1212935" cy="1203103"/>
      </dsp:txXfrm>
    </dsp:sp>
    <dsp:sp modelId="{AF877FF9-0C94-4F24-97F2-632409C6464F}">
      <dsp:nvSpPr>
        <dsp:cNvPr id="0" name=""/>
        <dsp:cNvSpPr/>
      </dsp:nvSpPr>
      <dsp:spPr>
        <a:xfrm>
          <a:off x="1033158" y="3566121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ДОШКОЛЬНИК</a:t>
          </a:r>
          <a:endParaRPr lang="ru-RU" sz="1300" kern="1200" dirty="0"/>
        </a:p>
      </dsp:txBody>
      <dsp:txXfrm>
        <a:off x="1098243" y="3631206"/>
        <a:ext cx="1212935" cy="12031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6256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ВЗРОСЛЫЙ</a:t>
          </a:r>
          <a:endParaRPr lang="ru-RU" sz="1300" kern="1200" dirty="0"/>
        </a:p>
      </dsp:txBody>
      <dsp:txXfrm>
        <a:off x="1098243" y="631341"/>
        <a:ext cx="1212935" cy="1203103"/>
      </dsp:txXfrm>
    </dsp:sp>
    <dsp:sp modelId="{4A74D791-7FA7-4DA6-8BE2-73630AAEA484}">
      <dsp:nvSpPr>
        <dsp:cNvPr id="0" name=""/>
        <dsp:cNvSpPr/>
      </dsp:nvSpPr>
      <dsp:spPr>
        <a:xfrm>
          <a:off x="1033158" y="2066189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ШКОЛЬНИК</a:t>
          </a:r>
          <a:endParaRPr lang="ru-RU" sz="1300" kern="1200" dirty="0"/>
        </a:p>
      </dsp:txBody>
      <dsp:txXfrm>
        <a:off x="1098243" y="2131274"/>
        <a:ext cx="1212935" cy="1203103"/>
      </dsp:txXfrm>
    </dsp:sp>
    <dsp:sp modelId="{AF877FF9-0C94-4F24-97F2-632409C6464F}">
      <dsp:nvSpPr>
        <dsp:cNvPr id="0" name=""/>
        <dsp:cNvSpPr/>
      </dsp:nvSpPr>
      <dsp:spPr>
        <a:xfrm>
          <a:off x="1033158" y="3566121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ДОШКОЛЬНИК</a:t>
          </a:r>
          <a:endParaRPr lang="ru-RU" sz="1300" kern="1200" dirty="0"/>
        </a:p>
      </dsp:txBody>
      <dsp:txXfrm>
        <a:off x="1098243" y="3631206"/>
        <a:ext cx="1212935" cy="120310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AAF408-B087-466B-8118-E44E2F7A6F67}">
      <dsp:nvSpPr>
        <dsp:cNvPr id="0" name=""/>
        <dsp:cNvSpPr/>
      </dsp:nvSpPr>
      <dsp:spPr>
        <a:xfrm>
          <a:off x="82362" y="0"/>
          <a:ext cx="8037469" cy="472514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956A61-8785-488D-9085-E5F88D7D7505}">
      <dsp:nvSpPr>
        <dsp:cNvPr id="0" name=""/>
        <dsp:cNvSpPr/>
      </dsp:nvSpPr>
      <dsp:spPr>
        <a:xfrm>
          <a:off x="2201116" y="448888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 ПРИРОДЕ</a:t>
          </a:r>
          <a:endParaRPr lang="ru-RU" sz="2100" kern="1200" dirty="0"/>
        </a:p>
      </dsp:txBody>
      <dsp:txXfrm>
        <a:off x="2291074" y="538846"/>
        <a:ext cx="1662890" cy="1662890"/>
      </dsp:txXfrm>
    </dsp:sp>
    <dsp:sp modelId="{3AF42AC6-3E1E-49C7-BBD0-2C5DD883579A}">
      <dsp:nvSpPr>
        <dsp:cNvPr id="0" name=""/>
        <dsp:cNvSpPr/>
      </dsp:nvSpPr>
      <dsp:spPr>
        <a:xfrm>
          <a:off x="4185677" y="448888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 ЧЕЛОВЕКЕ </a:t>
          </a:r>
          <a:endParaRPr lang="ru-RU" sz="2100" kern="1200" dirty="0"/>
        </a:p>
      </dsp:txBody>
      <dsp:txXfrm>
        <a:off x="4275635" y="538846"/>
        <a:ext cx="1662890" cy="1662890"/>
      </dsp:txXfrm>
    </dsp:sp>
    <dsp:sp modelId="{7FDC13FC-095C-40FD-8FEA-873E6BF0F757}">
      <dsp:nvSpPr>
        <dsp:cNvPr id="0" name=""/>
        <dsp:cNvSpPr/>
      </dsp:nvSpPr>
      <dsp:spPr>
        <a:xfrm>
          <a:off x="2201116" y="2433449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100" kern="1200" dirty="0" smtClean="0"/>
            <a:t>ОБ ОБЩЕСТВЕ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 dirty="0"/>
        </a:p>
      </dsp:txBody>
      <dsp:txXfrm>
        <a:off x="2291074" y="2523407"/>
        <a:ext cx="1662890" cy="1662890"/>
      </dsp:txXfrm>
    </dsp:sp>
    <dsp:sp modelId="{4D0B246C-569C-4008-BBA8-CCA9998A1DB2}">
      <dsp:nvSpPr>
        <dsp:cNvPr id="0" name=""/>
        <dsp:cNvSpPr/>
      </dsp:nvSpPr>
      <dsp:spPr>
        <a:xfrm>
          <a:off x="4185677" y="2433449"/>
          <a:ext cx="1842806" cy="184280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 МЫШЛЕНИИ</a:t>
          </a:r>
          <a:endParaRPr lang="ru-RU" sz="2100" kern="1200" dirty="0"/>
        </a:p>
      </dsp:txBody>
      <dsp:txXfrm>
        <a:off x="4275635" y="2523407"/>
        <a:ext cx="1662890" cy="16628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3B221F-B09A-4129-9889-C79DD28CF9DB}">
      <dsp:nvSpPr>
        <dsp:cNvPr id="0" name=""/>
        <dsp:cNvSpPr/>
      </dsp:nvSpPr>
      <dsp:spPr>
        <a:xfrm>
          <a:off x="998" y="651690"/>
          <a:ext cx="8180746" cy="4090373"/>
        </a:xfrm>
        <a:prstGeom prst="rect">
          <a:avLst/>
        </a:prstGeom>
        <a:gradFill rotWithShape="1">
          <a:gsLst>
            <a:gs pos="0">
              <a:schemeClr val="accent1">
                <a:tint val="74000"/>
              </a:schemeClr>
            </a:gs>
            <a:gs pos="49000">
              <a:schemeClr val="accent1">
                <a:tint val="96000"/>
                <a:shade val="84000"/>
                <a:satMod val="110000"/>
              </a:schemeClr>
            </a:gs>
            <a:gs pos="49100">
              <a:schemeClr val="accent1">
                <a:shade val="55000"/>
                <a:satMod val="150000"/>
              </a:schemeClr>
            </a:gs>
            <a:gs pos="92000">
              <a:schemeClr val="accent1">
                <a:tint val="98000"/>
                <a:shade val="90000"/>
                <a:satMod val="128000"/>
              </a:schemeClr>
            </a:gs>
            <a:gs pos="100000">
              <a:schemeClr val="accent1">
                <a:tint val="90000"/>
                <a:shade val="97000"/>
                <a:satMod val="128000"/>
              </a:schemeClr>
            </a:gs>
          </a:gsLst>
          <a:lin ang="5400000" scaled="1"/>
        </a:gradFill>
        <a:ln w="11430" cap="flat" cmpd="sng" algn="ctr">
          <a:solidFill>
            <a:schemeClr val="accent1"/>
          </a:solidFill>
          <a:prstDash val="solid"/>
        </a:ln>
        <a:effectLst>
          <a:outerShdw blurRad="39000" dist="25400" dir="5400000" rotWithShape="0">
            <a:schemeClr val="accent1">
              <a:shade val="33000"/>
              <a:alpha val="83000"/>
            </a:scheme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l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500" b="1" kern="1200" dirty="0" smtClean="0"/>
            <a:t>Педагогика — наука о воспитании и обучении человека</a:t>
          </a:r>
          <a:endParaRPr lang="ru-RU" sz="6500" kern="1200" dirty="0"/>
        </a:p>
      </dsp:txBody>
      <dsp:txXfrm>
        <a:off x="998" y="651690"/>
        <a:ext cx="8180746" cy="40903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D1445E-B292-45EA-8857-40C1C5DD5F1E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8031D5-3060-4400-9C52-580251C633A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5282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839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42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2221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470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5650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803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304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7846182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7255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6333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105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0%D0%B0%D0%B1" TargetMode="External"/><Relationship Id="rId7" Type="http://schemas.openxmlformats.org/officeDocument/2006/relationships/hyperlink" Target="http://ru.wikipedia.org/wiki/%D0%9A%D0%BE%D0%BC%D0%B5%D0%BD%D1%81%D0%BA%D0%B8%D0%B9,_%D0%AF%D0%BD_%D0%90%D0%BC%D0%BE%D1%81" TargetMode="External"/><Relationship Id="rId2" Type="http://schemas.openxmlformats.org/officeDocument/2006/relationships/hyperlink" Target="http://ru.wikipedia.org/wiki/%D0%94%D1%80%D0%B5%D0%B2%D0%BD%D1%8F%D1%8F_%D0%93%D1%80%D0%B5%D1%86%D0%B8%D1%8F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ru.wikipedia.org/wiki/%D0%91%D1%8D%D0%BA%D0%BE%D0%BD,_%D0%A4%D1%80%D1%8D%D0%BD%D1%81%D0%B8%D1%81" TargetMode="External"/><Relationship Id="rId5" Type="http://schemas.openxmlformats.org/officeDocument/2006/relationships/hyperlink" Target="http://ru.wikipedia.org/wiki/%D0%A4%D0%B8%D0%BB%D0%BE%D1%81%D0%BE%D1%84%D0%B8%D1%8F" TargetMode="External"/><Relationship Id="rId4" Type="http://schemas.openxmlformats.org/officeDocument/2006/relationships/hyperlink" Target="http://ru.wikipedia.org/wiki/%D0%A2%D0%B5%D0%BE%D0%BB%D0%BE%D0%B3%D0%B8%D1%8F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537448" cy="20608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АНДРАГОГИКА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861048"/>
            <a:ext cx="5466030" cy="2664296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92260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408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Педагогика </a:t>
            </a:r>
            <a:r>
              <a:rPr lang="ru-RU" sz="3200" b="1" dirty="0"/>
              <a:t>– </a:t>
            </a:r>
            <a:r>
              <a:rPr lang="ru-RU" sz="3200" b="1" dirty="0" smtClean="0"/>
              <a:t>это индивидуальное творчество – </a:t>
            </a:r>
            <a:r>
              <a:rPr lang="ru-RU" sz="3200" dirty="0" smtClean="0"/>
              <a:t>Павел Петрович </a:t>
            </a:r>
            <a:r>
              <a:rPr lang="ru-RU" sz="3200" dirty="0" err="1"/>
              <a:t>Блонский</a:t>
            </a:r>
            <a:r>
              <a:rPr lang="ru-RU" sz="3200" dirty="0"/>
              <a:t> </a:t>
            </a:r>
            <a:r>
              <a:rPr lang="ru-RU" sz="3200" dirty="0" smtClean="0"/>
              <a:t>(1884-1941)</a:t>
            </a:r>
            <a:r>
              <a:rPr lang="ru-RU" sz="3200" dirty="0"/>
              <a:t> </a:t>
            </a:r>
            <a:endParaRPr lang="ru-RU" sz="3200" b="1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2" y="3861048"/>
            <a:ext cx="2138513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838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0.02936 L 0.1 0.03214 C 0.12101 0.04624 0.15243 0.05411 0.18524 0.05411 C 0.22257 0.05411 0.25243 0.04624 0.27344 0.03214 L 0.37361 -0.02936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81" y="4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408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Педагогика </a:t>
            </a:r>
            <a:r>
              <a:rPr lang="ru-RU" sz="2800" b="1" dirty="0"/>
              <a:t>– </a:t>
            </a:r>
            <a:r>
              <a:rPr lang="ru-RU" sz="2800" b="1" dirty="0" smtClean="0"/>
              <a:t>это прикладная философия – Сергей Иосифович Гессен (1887-1950)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2374" y="3980006"/>
            <a:ext cx="2291626" cy="2877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472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7341E-6 C -0.00122 -0.00231 -0.00191 -0.00508 -0.00347 -0.00693 C -0.0066 -0.01063 -0.01406 -0.01641 -0.01406 -0.01641 C -0.01875 -0.02566 -0.02865 -0.03606 -0.03681 -0.03976 C -0.0441 -0.04693 -0.04948 -0.04924 -0.05781 -0.05364 C -0.06979 -0.06959 -0.09514 -0.07144 -0.11059 -0.07237 C -0.12865 -0.07352 -0.14688 -0.07398 -0.16493 -0.07468 C -0.22674 -0.08092 -0.27084 -0.07953 -0.34202 -0.07953 " pathEditMode="relative" ptsTypes="fffffffA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/>
              <a:t>Историко-научные представления о педагогике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2800" b="1" dirty="0" smtClean="0"/>
          </a:p>
          <a:p>
            <a:pPr algn="ctr"/>
            <a:r>
              <a:rPr lang="ru-RU" sz="2800" b="1" dirty="0" smtClean="0"/>
              <a:t>Педагогика </a:t>
            </a:r>
            <a:r>
              <a:rPr lang="ru-RU" sz="2800" b="1" dirty="0"/>
              <a:t>– это </a:t>
            </a:r>
            <a:r>
              <a:rPr lang="ru-RU" sz="2800" b="1" dirty="0" smtClean="0"/>
              <a:t>теоретическая наука, </a:t>
            </a:r>
            <a:r>
              <a:rPr lang="ru-RU" sz="2800" b="1" i="1" dirty="0" smtClean="0"/>
              <a:t>самостоятельная </a:t>
            </a:r>
            <a:r>
              <a:rPr lang="ru-RU" sz="2800" b="1" dirty="0" smtClean="0"/>
              <a:t>– основатель русской педагогики – К.Д. Ушинский</a:t>
            </a:r>
            <a:endParaRPr lang="ru-RU" sz="2800" b="1" dirty="0"/>
          </a:p>
          <a:p>
            <a:pPr marL="64008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833488"/>
            <a:ext cx="2323202" cy="3017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376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967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Педагогика </a:t>
            </a:r>
            <a:r>
              <a:rPr lang="ru-RU" sz="3200" b="1" dirty="0"/>
              <a:t>– это наука</a:t>
            </a:r>
          </a:p>
          <a:p>
            <a:pPr marL="64008" indent="0" algn="ctr">
              <a:buNone/>
            </a:pP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2411760" y="3261923"/>
            <a:ext cx="2808312" cy="359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19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11560" y="812725"/>
            <a:ext cx="2880320" cy="288032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искусство</a:t>
            </a: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dirty="0"/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интуиция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Выгнутая вниз стрелка 6"/>
          <p:cNvSpPr/>
          <p:nvPr/>
        </p:nvSpPr>
        <p:spPr>
          <a:xfrm>
            <a:off x="1043608" y="1856841"/>
            <a:ext cx="2016224" cy="936104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328084" y="956741"/>
            <a:ext cx="2808312" cy="27363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технология</a:t>
            </a:r>
          </a:p>
          <a:p>
            <a:pPr algn="ctr"/>
            <a:endParaRPr lang="ru-RU" sz="2400" b="1" dirty="0" smtClean="0">
              <a:solidFill>
                <a:schemeClr val="bg1"/>
              </a:solidFill>
            </a:endParaRPr>
          </a:p>
          <a:p>
            <a:pPr algn="ctr"/>
            <a:endParaRPr lang="ru-RU" dirty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наука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Выгнутая вниз стрелка 12"/>
          <p:cNvSpPr/>
          <p:nvPr/>
        </p:nvSpPr>
        <p:spPr>
          <a:xfrm>
            <a:off x="5747518" y="1856842"/>
            <a:ext cx="2016224" cy="936104"/>
          </a:xfrm>
          <a:prstGeom prst="curvedUpArrow">
            <a:avLst>
              <a:gd name="adj1" fmla="val 25000"/>
              <a:gd name="adj2" fmla="val 4692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59632" y="4653136"/>
            <a:ext cx="648072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С искусства все начинается, технологией – заканчивается, чтобы затем все началось </a:t>
            </a:r>
            <a:r>
              <a:rPr lang="ru-RU" sz="3200" b="1" dirty="0" smtClean="0"/>
              <a:t>сначала </a:t>
            </a:r>
            <a:r>
              <a:rPr lang="ru-RU" sz="3200" b="1" dirty="0"/>
              <a:t>(В.П. Беспалько</a:t>
            </a:r>
            <a:r>
              <a:rPr lang="ru-RU" sz="3200" b="1" dirty="0" smtClean="0"/>
              <a:t>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457613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3953594"/>
          </a:xfrm>
        </p:spPr>
        <p:txBody>
          <a:bodyPr>
            <a:noAutofit/>
          </a:bodyPr>
          <a:lstStyle/>
          <a:p>
            <a:r>
              <a:rPr lang="ru-RU" sz="8000" b="1" dirty="0" smtClean="0"/>
              <a:t>ВЫБЕРИТЕ СВОЙ ВАРИАНТ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360231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730482"/>
            <a:ext cx="2792101" cy="2315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724" y="4149080"/>
            <a:ext cx="2571571" cy="225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67" y="730482"/>
            <a:ext cx="2622266" cy="242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Grp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38300" y="2364264"/>
            <a:ext cx="4876800" cy="3337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162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5 0 C 0.181 0 0.25 0.069 0.25 0.125 L 0.25 0.25 E" pathEditMode="relative" ptsTypes="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1.7341E-7 C -0.01598 -0.00716 -0.00677 -0.00416 -0.02795 -0.00693 C -0.04809 -0.01341 -0.06875 -0.01433 -0.08941 -0.01873 C -0.12188 -0.0178 -0.15625 -0.02543 -0.18768 -0.01156 C -0.19323 -0.00901 -0.20452 -0.0037 -0.20868 1.7341E-7 C -0.21216 0.00324 -0.21528 0.00763 -0.21927 0.00948 C -0.225 0.01203 -0.23507 0.02104 -0.23507 0.02104 C -0.24306 0.03723 -0.24063 0.02983 -0.24375 0.04208 C -0.2467 0.07445 -0.24063 0.10752 -0.23854 0.14012 C -0.23785 0.16532 -0.23507 0.19561 -0.23507 0.22197 " pathEditMode="relative" ptsTypes="fffffffffA">
                                      <p:cBhvr>
                                        <p:cTn id="1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6.41684E-6 C -0.00034 -0.00323 -0.00051 -0.0067 -0.00104 -0.00994 C -0.00138 -0.01249 -0.00277 -0.01734 -0.00277 -0.01734 C -0.00381 -0.03492 -0.00503 -0.05227 -0.00746 -0.06962 C -0.0092 -0.09507 -0.00833 -0.12051 -0.01024 -0.14573 C -0.0092 -0.17094 -0.0118 -0.17163 0.00556 -0.17811 C 0.00938 -0.18135 0.01337 -0.18482 0.01771 -0.18667 C 0.02414 -0.19268 0.02796 -0.19083 0.03733 -0.19176 C 0.05365 -0.19523 0.06685 -0.19592 0.08403 -0.19662 C 0.11094 -0.19962 0.13768 -0.20379 0.16442 -0.20656 C 0.16841 -0.20911 0.17136 -0.21027 0.1757 -0.21165 C 0.18369 -0.2179 0.19185 -0.21651 0.20087 -0.21906 C 0.2158 -0.22322 0.22553 -0.22877 0.24202 -0.23039 C 0.24671 -0.23178 0.25886 -0.22877 0.25886 -0.23409 L 0.25504 -0.22414 L 0.25139 -0.23155 " pathEditMode="relative" ptsTypes="fffffffffffffAAA">
                                      <p:cBhvr>
                                        <p:cTn id="14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1.96623E-7 C -0.00087 -0.02914 -0.00295 -0.05598 -0.01024 -0.08351 C -0.01146 -0.09646 -0.01146 -0.10895 -0.0158 -0.12075 C -0.0184 -0.13601 -0.01458 -0.11705 -0.01858 -0.12954 C -0.01944 -0.13231 -0.01997 -0.13509 -0.02049 -0.1381 C -0.02083 -0.13972 -0.02083 -0.14157 -0.02135 -0.14319 C -0.02292 -0.14874 -0.02465 -0.1536 -0.02604 -0.15938 C -0.0276 -0.16586 -0.02934 -0.17441 -0.03351 -0.17812 C -0.05868 -0.22669 -0.12205 -0.18621 -0.16632 -0.18667 C -0.19132 -0.18899 -0.21597 -0.19431 -0.24097 -0.19662 C -0.24323 -0.19639 -0.25538 -0.19431 -0.26059 -0.19431 " pathEditMode="relative" ptsTypes="ffffffffff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4241626"/>
          </a:xfrm>
        </p:spPr>
        <p:txBody>
          <a:bodyPr>
            <a:normAutofit/>
          </a:bodyPr>
          <a:lstStyle/>
          <a:p>
            <a:r>
              <a:rPr lang="ru-RU" sz="8000" b="1" dirty="0" smtClean="0"/>
              <a:t>ПЕДАГОГИКА КАК НАУКА</a:t>
            </a:r>
            <a:endParaRPr lang="ru-RU" sz="8000" b="1" dirty="0"/>
          </a:p>
        </p:txBody>
      </p:sp>
    </p:spTree>
    <p:extLst>
      <p:ext uri="{BB962C8B-B14F-4D97-AF65-F5344CB8AC3E}">
        <p14:creationId xmlns:p14="http://schemas.microsoft.com/office/powerpoint/2010/main" val="3128231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19256" cy="1800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НАУКА – ЭТО СФЕРА ИССЛЕДОВАТЕЛЬСКОЙ ДЕЯТЕЛЬНОСТИ, НАПРАВЛЕННАЯ НА ПРОИЗВОДСТВО НОВЫХ ЗНАНИЙ </a:t>
            </a:r>
            <a:endParaRPr lang="ru-RU" sz="32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8497435"/>
              </p:ext>
            </p:extLst>
          </p:nvPr>
        </p:nvGraphicFramePr>
        <p:xfrm>
          <a:off x="457200" y="2132856"/>
          <a:ext cx="8229600" cy="4725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47703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6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70392666"/>
              </p:ext>
            </p:extLst>
          </p:nvPr>
        </p:nvGraphicFramePr>
        <p:xfrm>
          <a:off x="0" y="260648"/>
          <a:ext cx="8182744" cy="5393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3402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976664" cy="4725144"/>
          </a:xfrm>
        </p:spPr>
        <p:txBody>
          <a:bodyPr/>
          <a:lstStyle/>
          <a:p>
            <a:r>
              <a:rPr lang="ru-RU" dirty="0" smtClean="0"/>
              <a:t> ТЕМА: «педагогика: техника, наука и искусство»  </a:t>
            </a:r>
            <a:endParaRPr lang="ru-RU" sz="6000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749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8172400" cy="575379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marL="360000" indent="457200"/>
            <a:r>
              <a:rPr lang="ru-RU" b="1" dirty="0" smtClean="0"/>
              <a:t>Историческая </a:t>
            </a:r>
            <a:r>
              <a:rPr lang="ru-RU" b="1" dirty="0"/>
              <a:t>справка</a:t>
            </a:r>
            <a:br>
              <a:rPr lang="ru-RU" b="1" dirty="0"/>
            </a:br>
            <a:r>
              <a:rPr lang="ru-RU" b="1" dirty="0" smtClean="0"/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Слово </a:t>
            </a:r>
            <a:r>
              <a:rPr lang="ru-RU" sz="2200" dirty="0">
                <a:solidFill>
                  <a:schemeClr val="tx1"/>
                </a:solidFill>
              </a:rPr>
              <a:t>«педагогика» происходит от греческого </a:t>
            </a:r>
            <a:r>
              <a:rPr lang="ru-RU" sz="2200" dirty="0" smtClean="0">
                <a:solidFill>
                  <a:schemeClr val="tx1"/>
                </a:solidFill>
              </a:rPr>
              <a:t>слова</a:t>
            </a:r>
            <a:r>
              <a:rPr lang="ru-RU" sz="2200" i="1" dirty="0" smtClean="0">
                <a:solidFill>
                  <a:schemeClr val="tx1"/>
                </a:solidFill>
              </a:rPr>
              <a:t> «</a:t>
            </a:r>
            <a:r>
              <a:rPr lang="ru-RU" sz="2200" i="1" dirty="0" err="1" smtClean="0">
                <a:solidFill>
                  <a:schemeClr val="tx1"/>
                </a:solidFill>
              </a:rPr>
              <a:t>детоведение</a:t>
            </a:r>
            <a:r>
              <a:rPr lang="ru-RU" sz="2200" i="1" dirty="0">
                <a:solidFill>
                  <a:schemeClr val="tx1"/>
                </a:solidFill>
              </a:rPr>
              <a:t>, детовождение»</a:t>
            </a:r>
            <a:r>
              <a:rPr lang="ru-RU" sz="2200" dirty="0">
                <a:solidFill>
                  <a:schemeClr val="tx1"/>
                </a:solidFill>
              </a:rPr>
              <a:t>. В </a:t>
            </a:r>
            <a:r>
              <a:rPr lang="ru-RU" sz="2200" dirty="0">
                <a:solidFill>
                  <a:schemeClr val="tx1"/>
                </a:solidFill>
                <a:hlinkClick r:id="rId2" tooltip="Древняя Греция"/>
              </a:rPr>
              <a:t>Древней Греции</a:t>
            </a:r>
            <a:r>
              <a:rPr lang="ru-RU" sz="2200" dirty="0">
                <a:solidFill>
                  <a:schemeClr val="tx1"/>
                </a:solidFill>
              </a:rPr>
              <a:t> «педагог» — </a:t>
            </a:r>
            <a:r>
              <a:rPr lang="ru-RU" sz="2200" dirty="0">
                <a:solidFill>
                  <a:schemeClr val="tx1"/>
                </a:solidFill>
                <a:hlinkClick r:id="rId3" tooltip="Раб"/>
              </a:rPr>
              <a:t>раб</a:t>
            </a:r>
            <a:r>
              <a:rPr lang="ru-RU" sz="2200" dirty="0">
                <a:solidFill>
                  <a:schemeClr val="tx1"/>
                </a:solidFill>
              </a:rPr>
              <a:t> , наблюдающий за ребёнком, отвечающий за посещение им </a:t>
            </a:r>
            <a:r>
              <a:rPr lang="ru-RU" sz="2200" dirty="0" smtClean="0">
                <a:solidFill>
                  <a:schemeClr val="tx1"/>
                </a:solidFill>
              </a:rPr>
              <a:t>школы.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Развитие </a:t>
            </a:r>
            <a:r>
              <a:rPr lang="ru-RU" sz="2200" dirty="0">
                <a:solidFill>
                  <a:schemeClr val="tx1"/>
                </a:solidFill>
              </a:rPr>
              <a:t>педагогики неотделимо от истории человечества. Педагогическая мысль зародилась и на протяжении тысячелетий развивалась в древнегреческой, древневосточной и средневековой </a:t>
            </a:r>
            <a:r>
              <a:rPr lang="ru-RU" sz="2200" dirty="0">
                <a:solidFill>
                  <a:schemeClr val="tx1"/>
                </a:solidFill>
                <a:hlinkClick r:id="rId4" tooltip="Теология"/>
              </a:rPr>
              <a:t>теологии</a:t>
            </a:r>
            <a:r>
              <a:rPr lang="ru-RU" sz="2200" dirty="0">
                <a:solidFill>
                  <a:schemeClr val="tx1"/>
                </a:solidFill>
              </a:rPr>
              <a:t> и </a:t>
            </a:r>
            <a:r>
              <a:rPr lang="ru-RU" sz="2200" dirty="0">
                <a:solidFill>
                  <a:schemeClr val="tx1"/>
                </a:solidFill>
                <a:hlinkClick r:id="rId5" tooltip="Философия"/>
              </a:rPr>
              <a:t>философии</a:t>
            </a:r>
            <a:r>
              <a:rPr lang="ru-RU" sz="2200" dirty="0" smtClean="0">
                <a:solidFill>
                  <a:schemeClr val="tx1"/>
                </a:solidFill>
              </a:rPr>
              <a:t>. </a:t>
            </a:r>
            <a:br>
              <a:rPr lang="ru-RU" sz="2200" dirty="0" smtClean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	</a:t>
            </a:r>
            <a:r>
              <a:rPr lang="ru-RU" sz="2200" dirty="0" smtClean="0">
                <a:solidFill>
                  <a:schemeClr val="tx1"/>
                </a:solidFill>
              </a:rPr>
              <a:t>Впервые </a:t>
            </a:r>
            <a:r>
              <a:rPr lang="ru-RU" sz="2200" dirty="0">
                <a:solidFill>
                  <a:schemeClr val="tx1"/>
                </a:solidFill>
              </a:rPr>
              <a:t>педагогика вычленена из системы философских знаний в начале XVII в. английским философом и естествоиспытателем </a:t>
            </a:r>
            <a:r>
              <a:rPr lang="ru-RU" sz="2200" dirty="0" err="1">
                <a:solidFill>
                  <a:schemeClr val="tx1"/>
                </a:solidFill>
                <a:hlinkClick r:id="rId6" tooltip="Бэкон, Фрэнсис"/>
              </a:rPr>
              <a:t>Фрэнсисом</a:t>
            </a:r>
            <a:r>
              <a:rPr lang="ru-RU" sz="2200" dirty="0">
                <a:solidFill>
                  <a:schemeClr val="tx1"/>
                </a:solidFill>
                <a:hlinkClick r:id="rId6" tooltip="Бэкон, Фрэнсис"/>
              </a:rPr>
              <a:t> Бэконом</a:t>
            </a:r>
            <a:r>
              <a:rPr lang="ru-RU" sz="2200" dirty="0">
                <a:solidFill>
                  <a:schemeClr val="tx1"/>
                </a:solidFill>
              </a:rPr>
              <a:t> и закреплена как наука трудами чешского педагога </a:t>
            </a:r>
            <a:r>
              <a:rPr lang="ru-RU" sz="2200" dirty="0">
                <a:solidFill>
                  <a:schemeClr val="tx1"/>
                </a:solidFill>
                <a:hlinkClick r:id="rId7" tooltip="Коменский, Ян Амос"/>
              </a:rPr>
              <a:t>Яна </a:t>
            </a:r>
            <a:r>
              <a:rPr lang="ru-RU" sz="2200" dirty="0" err="1">
                <a:solidFill>
                  <a:schemeClr val="tx1"/>
                </a:solidFill>
                <a:hlinkClick r:id="rId7" tooltip="Коменский, Ян Амос"/>
              </a:rPr>
              <a:t>Амоса</a:t>
            </a:r>
            <a:r>
              <a:rPr lang="ru-RU" sz="2200" dirty="0">
                <a:solidFill>
                  <a:schemeClr val="tx1"/>
                </a:solidFill>
                <a:hlinkClick r:id="rId7" tooltip="Коменский, Ян Амос"/>
              </a:rPr>
              <a:t> Коменского</a:t>
            </a:r>
            <a:r>
              <a:rPr lang="ru-RU" sz="2200" dirty="0">
                <a:solidFill>
                  <a:schemeClr val="tx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917368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Объект и предмет педагогики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907225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252019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7740352" cy="432048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7200" b="1" dirty="0">
                <a:solidFill>
                  <a:schemeClr val="tx2"/>
                </a:solidFill>
              </a:rPr>
              <a:t>Современное состояние педагогики</a:t>
            </a:r>
            <a:endParaRPr lang="ru-RU" sz="7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0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документ 3"/>
          <p:cNvSpPr/>
          <p:nvPr/>
        </p:nvSpPr>
        <p:spPr>
          <a:xfrm>
            <a:off x="827584" y="731895"/>
            <a:ext cx="6624736" cy="5400600"/>
          </a:xfrm>
          <a:prstGeom prst="flowChartDocumen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2" y="2708920"/>
            <a:ext cx="50405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/>
              <a:t>КРИЗИС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98111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Современное состояние педагогики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5715000" cy="373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6021288"/>
            <a:ext cx="61206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Князева, В.В. «Кризис педагогики как отражение кризиса науки»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07483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8172400" cy="4176464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5000" b="1" dirty="0" smtClean="0">
                <a:effectLst/>
              </a:rPr>
              <a:t/>
            </a:r>
            <a:br>
              <a:rPr lang="ru-RU" sz="5000" b="1" dirty="0" smtClean="0">
                <a:effectLst/>
              </a:rPr>
            </a:br>
            <a:r>
              <a:rPr lang="ru-RU" sz="5000" b="1" dirty="0" smtClean="0">
                <a:effectLst/>
              </a:rPr>
              <a:t>Современная </a:t>
            </a:r>
            <a:r>
              <a:rPr lang="ru-RU" sz="5000" b="1" dirty="0">
                <a:effectLst/>
              </a:rPr>
              <a:t>педагогика нуждается в новых </a:t>
            </a:r>
            <a:r>
              <a:rPr lang="ru-RU" sz="5000" b="1" dirty="0" smtClean="0">
                <a:effectLst/>
              </a:rPr>
              <a:t>подходах</a:t>
            </a:r>
            <a:endParaRPr lang="ru-RU" sz="5000" b="1" dirty="0"/>
          </a:p>
        </p:txBody>
      </p:sp>
    </p:spTree>
    <p:extLst>
      <p:ext uri="{BB962C8B-B14F-4D97-AF65-F5344CB8AC3E}">
        <p14:creationId xmlns:p14="http://schemas.microsoft.com/office/powerpoint/2010/main" val="160186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87671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ОСНОВНЫЕ ИДЕИ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11507435"/>
              </p:ext>
            </p:extLst>
          </p:nvPr>
        </p:nvGraphicFramePr>
        <p:xfrm>
          <a:off x="0" y="1484785"/>
          <a:ext cx="4211960" cy="5324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960"/>
              </a:tblGrid>
              <a:tr h="72362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МАТЕРИАЛИСТИЧЕСКАЯ методология</a:t>
                      </a:r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4387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/>
                        </a:rPr>
                        <a:t>Человек – совокупность общественных отношений (социологизаторская концепция развития человека).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3096"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Материальные условия первичны, сознание вторично. Следовательно, изменение условий предполагает изменение сущности человека.</a:t>
                      </a:r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653996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effectLst/>
                        </a:rPr>
                        <a:t>Цель воспитания – формирование нового человека. Цель образования – знания, умения и навыки, выработанные у учащегося. 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4247713115"/>
              </p:ext>
            </p:extLst>
          </p:nvPr>
        </p:nvGraphicFramePr>
        <p:xfrm>
          <a:off x="4355976" y="1474892"/>
          <a:ext cx="3816424" cy="541704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3816424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ИДЕАЛИСТИЧЕСКАЯ </a:t>
                      </a:r>
                    </a:p>
                    <a:p>
                      <a:pPr algn="ctr"/>
                      <a:r>
                        <a:rPr lang="ru-RU" dirty="0" smtClean="0"/>
                        <a:t>методология</a:t>
                      </a:r>
                      <a:endParaRPr lang="ru-RU" dirty="0"/>
                    </a:p>
                  </a:txBody>
                  <a:tcPr/>
                </a:tc>
              </a:tr>
              <a:tr h="1296144">
                <a:tc>
                  <a:txBody>
                    <a:bodyPr/>
                    <a:lstStyle/>
                    <a:p>
                      <a:r>
                        <a:rPr lang="ru-RU" dirty="0" smtClean="0"/>
                        <a:t>Человек – самоценность. Человек – Богочеловек (гуманистическая концепция развития человека).</a:t>
                      </a:r>
                      <a:endParaRPr lang="ru-RU" dirty="0"/>
                    </a:p>
                  </a:txBody>
                  <a:tcPr/>
                </a:tc>
              </a:tr>
              <a:tr h="1656184">
                <a:tc>
                  <a:txBody>
                    <a:bodyPr/>
                    <a:lstStyle/>
                    <a:p>
                      <a:r>
                        <a:rPr lang="ru-RU" dirty="0" smtClean="0"/>
                        <a:t>Источник развития личности – духовная работа, духовное внутреннее напряжение сил человека. </a:t>
                      </a:r>
                      <a:endParaRPr lang="ru-RU" dirty="0"/>
                    </a:p>
                  </a:txBody>
                  <a:tcPr/>
                </a:tc>
              </a:tr>
              <a:tr h="1744640">
                <a:tc>
                  <a:txBody>
                    <a:bodyPr/>
                    <a:lstStyle/>
                    <a:p>
                      <a:r>
                        <a:rPr lang="ru-RU" sz="1550" dirty="0" smtClean="0"/>
                        <a:t>Цель воспитания – развитие человека, его индивидуальности. Цель образования – развитие и расширение отношений человека с миром, с социумом, с собой посредством овладения способами деятельности.</a:t>
                      </a:r>
                      <a:endParaRPr lang="ru-RU" sz="155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49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048672" cy="43651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/>
              <a:t>СПАСИБО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6600" cap="none" dirty="0" smtClean="0"/>
              <a:t>за</a:t>
            </a:r>
            <a:br>
              <a:rPr lang="ru-RU" sz="6600" cap="none" dirty="0" smtClean="0"/>
            </a:br>
            <a:r>
              <a:rPr lang="ru-RU" sz="6600" cap="none" dirty="0" smtClean="0"/>
              <a:t>СОВМЕСТНУЮ</a:t>
            </a:r>
            <a:br>
              <a:rPr lang="ru-RU" sz="6600" cap="none" dirty="0" smtClean="0"/>
            </a:br>
            <a:r>
              <a:rPr lang="ru-RU" sz="6600" cap="none" dirty="0" smtClean="0"/>
              <a:t>РАБОТУ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085184"/>
            <a:ext cx="546603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8336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356992"/>
            <a:ext cx="3031178" cy="280384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32327"/>
            <a:ext cx="3043920" cy="252466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711324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690104"/>
          </a:xfrm>
        </p:spPr>
        <p:txBody>
          <a:bodyPr>
            <a:normAutofit/>
          </a:bodyPr>
          <a:lstStyle/>
          <a:p>
            <a:endParaRPr lang="ru-RU" b="1" dirty="0" smtClean="0">
              <a:solidFill>
                <a:schemeClr val="bg1"/>
              </a:solidFill>
            </a:endParaRPr>
          </a:p>
          <a:p>
            <a:endParaRPr lang="ru-RU" b="1" dirty="0" smtClean="0"/>
          </a:p>
          <a:p>
            <a:r>
              <a:rPr lang="ru-RU" sz="2800" b="1" dirty="0" smtClean="0"/>
              <a:t>Историко-научные </a:t>
            </a:r>
            <a:r>
              <a:rPr lang="ru-RU" sz="2800" b="1" dirty="0"/>
              <a:t>представления </a:t>
            </a:r>
            <a:endParaRPr lang="ru-RU" sz="2800" b="1" dirty="0" smtClean="0"/>
          </a:p>
          <a:p>
            <a:pPr marL="0" indent="0">
              <a:buNone/>
            </a:pPr>
            <a:r>
              <a:rPr lang="ru-RU" sz="2800" b="1" dirty="0" smtClean="0"/>
              <a:t>о педагогике</a:t>
            </a:r>
          </a:p>
          <a:p>
            <a:endParaRPr lang="ru-RU" sz="2800" b="1" dirty="0"/>
          </a:p>
          <a:p>
            <a:r>
              <a:rPr lang="ru-RU" sz="2800" b="1" dirty="0" smtClean="0"/>
              <a:t>Современное </a:t>
            </a:r>
            <a:r>
              <a:rPr lang="ru-RU" sz="2800" b="1" dirty="0"/>
              <a:t>состояние </a:t>
            </a:r>
            <a:r>
              <a:rPr lang="ru-RU" sz="2800" b="1" dirty="0" smtClean="0"/>
              <a:t>педагогики</a:t>
            </a:r>
            <a:endParaRPr lang="ru-RU" sz="2800" b="1" dirty="0"/>
          </a:p>
          <a:p>
            <a:pPr marL="64008" indent="0">
              <a:buNone/>
            </a:pPr>
            <a:endParaRPr lang="ru-RU" sz="2800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563888" y="5013176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200" b="1" i="0" u="none" strike="noStrike" kern="0" cap="all" spc="0" normalizeH="0" baseline="0" noProof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ea typeface="+mj-ea"/>
                <a:cs typeface="+mj-cs"/>
              </a:rPr>
              <a:t>вопросы </a:t>
            </a:r>
            <a:br>
              <a:rPr kumimoji="0" lang="ru-RU" sz="4200" b="1" i="0" u="none" strike="noStrike" kern="0" cap="all" spc="0" normalizeH="0" baseline="0" noProof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ea typeface="+mj-ea"/>
                <a:cs typeface="+mj-cs"/>
              </a:rPr>
            </a:br>
            <a:r>
              <a:rPr kumimoji="0" lang="ru-RU" sz="4200" b="1" i="0" u="none" strike="noStrike" kern="0" cap="all" spc="0" normalizeH="0" baseline="0" noProof="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ea typeface="+mj-ea"/>
                <a:cs typeface="+mj-cs"/>
              </a:rPr>
              <a:t>обсуждения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02795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effectLst/>
                <a:latin typeface="Times New Roman"/>
                <a:ea typeface="Times New Roman"/>
              </a:rPr>
              <a:t/>
            </a:r>
            <a:br>
              <a:rPr lang="ru-RU" sz="4000" b="1" dirty="0" smtClean="0">
                <a:effectLst/>
                <a:latin typeface="Times New Roman"/>
                <a:ea typeface="Times New Roman"/>
              </a:rPr>
            </a:br>
            <a:r>
              <a:rPr lang="ru-RU" sz="4000" dirty="0">
                <a:latin typeface="Times New Roman"/>
                <a:ea typeface="Times New Roman"/>
              </a:rPr>
              <a:t/>
            </a:r>
            <a:br>
              <a:rPr lang="ru-RU" sz="4000" dirty="0">
                <a:latin typeface="Times New Roman"/>
                <a:ea typeface="Times New Roman"/>
              </a:rPr>
            </a:br>
            <a:r>
              <a:rPr lang="ru-RU" sz="4000" dirty="0" smtClean="0">
                <a:latin typeface="Times New Roman"/>
                <a:ea typeface="Times New Roman"/>
              </a:rPr>
              <a:t/>
            </a:r>
            <a:br>
              <a:rPr lang="ru-RU" sz="4000" dirty="0" smtClean="0">
                <a:latin typeface="Times New Roman"/>
                <a:ea typeface="Times New Roman"/>
              </a:rPr>
            </a:br>
            <a:r>
              <a:rPr lang="ru-RU" sz="4000" b="1" dirty="0" smtClean="0">
                <a:effectLst/>
                <a:latin typeface="Times New Roman"/>
                <a:ea typeface="Times New Roman"/>
              </a:rPr>
              <a:t>Историко-научные </a:t>
            </a:r>
            <a:r>
              <a:rPr lang="ru-RU" sz="4000" b="1" dirty="0">
                <a:effectLst/>
                <a:latin typeface="Times New Roman"/>
                <a:ea typeface="Times New Roman"/>
              </a:rPr>
              <a:t>представления о педагогике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71992"/>
            <a:ext cx="3075607" cy="328523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2204864"/>
            <a:ext cx="756084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Педагогика – это метод (ремесло) – Ян </a:t>
            </a:r>
            <a:r>
              <a:rPr lang="ru-RU" sz="3200" b="1" dirty="0" err="1"/>
              <a:t>Амос</a:t>
            </a:r>
            <a:r>
              <a:rPr lang="ru-RU" sz="3200" b="1" dirty="0"/>
              <a:t> Коменский </a:t>
            </a:r>
            <a:r>
              <a:rPr lang="ru-RU" sz="3200" b="1" dirty="0" smtClean="0"/>
              <a:t>(1592-1670)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506562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39 -0.02937 L 0.06701 0.02452 C 0.08732 0.03677 0.11788 0.04348 0.14965 0.04348 C 0.18593 0.04348 0.2151 0.03677 0.23541 0.02452 L 0.33298 -0.02937 " pathEditMode="relative" rAng="0" ptsTypes="FffFF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60" y="36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b="1" dirty="0">
                <a:effectLst/>
              </a:rPr>
              <a:t>Ян </a:t>
            </a:r>
            <a:r>
              <a:rPr lang="ru-RU" sz="5400" b="1" dirty="0" err="1">
                <a:effectLst/>
              </a:rPr>
              <a:t>Амос</a:t>
            </a:r>
            <a:r>
              <a:rPr lang="ru-RU" sz="5400" b="1" dirty="0">
                <a:effectLst/>
              </a:rPr>
              <a:t> Коменский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4008" indent="0">
              <a:buNone/>
            </a:pPr>
            <a:r>
              <a:rPr lang="ru-RU" sz="4000" dirty="0"/>
              <a:t>«Надо желать, чтобы метод человеческого образования был механическим, т.е. он должен  все предписывать столь определенно, чтобы все, чему учатся, чем занимаются, не могло не иметь успеха</a:t>
            </a:r>
            <a:r>
              <a:rPr lang="ru-RU" sz="4000" dirty="0" smtClean="0"/>
              <a:t>». </a:t>
            </a:r>
          </a:p>
          <a:p>
            <a:pPr marL="64008" indent="0" algn="r">
              <a:buNone/>
            </a:pPr>
            <a:r>
              <a:rPr lang="ru-RU" sz="4000" b="1" dirty="0" smtClean="0"/>
              <a:t>Обучение </a:t>
            </a:r>
            <a:r>
              <a:rPr lang="ru-RU" sz="4000" b="1" dirty="0"/>
              <a:t>должно </a:t>
            </a:r>
            <a:r>
              <a:rPr lang="ru-RU" sz="4000" b="1" dirty="0" smtClean="0"/>
              <a:t>стать</a:t>
            </a:r>
          </a:p>
          <a:p>
            <a:pPr marL="64008" indent="0" algn="r">
              <a:buNone/>
            </a:pPr>
            <a:r>
              <a:rPr lang="ru-RU" sz="4000" b="1" dirty="0" smtClean="0"/>
              <a:t> </a:t>
            </a:r>
            <a:r>
              <a:rPr lang="ru-RU" sz="4000" b="1" dirty="0"/>
              <a:t>«дидактической машиной</a:t>
            </a:r>
            <a:r>
              <a:rPr lang="ru-RU" sz="4000" b="1" dirty="0" smtClean="0"/>
              <a:t>».</a:t>
            </a:r>
            <a:r>
              <a:rPr lang="ru-RU" dirty="0" smtClean="0"/>
              <a:t> 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13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02884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3200" b="1" dirty="0" smtClean="0"/>
          </a:p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Педагогика </a:t>
            </a:r>
            <a:r>
              <a:rPr lang="ru-RU" sz="3200" b="1" dirty="0"/>
              <a:t>– это техника – </a:t>
            </a:r>
            <a:r>
              <a:rPr lang="ru-RU" sz="3200" b="1" dirty="0" smtClean="0"/>
              <a:t>Гуго </a:t>
            </a:r>
            <a:r>
              <a:rPr lang="ru-RU" sz="3200" b="1" dirty="0" err="1" smtClean="0"/>
              <a:t>Мюнстерберг</a:t>
            </a:r>
            <a:r>
              <a:rPr lang="ru-RU" sz="3200" dirty="0" smtClean="0"/>
              <a:t>(1863- </a:t>
            </a:r>
            <a:r>
              <a:rPr lang="ru-RU" sz="3200" dirty="0"/>
              <a:t>1916) </a:t>
            </a:r>
            <a:endParaRPr lang="ru-RU" sz="3200" b="1" dirty="0"/>
          </a:p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3102" y="3573016"/>
            <a:ext cx="2206322" cy="3269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772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604 0.04717 C 0.00955 0.06243 0.03559 0.03907 0.01215 0.05664 C 0.01077 0.0578 0.01007 0.06034 0.00851 0.06127 C 0.00347 0.06427 -0.00729 0.06821 -0.00729 0.06844 C -0.01423 0.07792 -0.00868 0.0719 -0.02482 0.07769 C -0.03455 0.08115 -0.03403 0.08439 -0.04583 0.08693 C -0.08038 0.10543 -0.1901 0.09179 -0.20555 0.09156 C -0.21927 0.08994 -0.23212 0.08717 -0.24583 0.08462 C -0.25677 0.07884 -0.26771 0.07792 -0.27916 0.07537 C -0.28923 0.07098 -0.29844 0.06474 -0.30903 0.06127 C -0.32274 0.05225 -0.33611 0.04693 -0.35104 0.04254 C -0.35868 0.04023 -0.37396 0.0356 -0.37396 0.03584 C -0.38333 0.02728 -0.39375 0.02543 -0.40191 0.01688 C -0.41094 0.0074 -0.41354 -0.0074 -0.42309 -0.01573 C -0.41423 -0.02752 -0.40156 -0.0252 -0.38975 -0.0252 " pathEditMode="relative" rAng="0" ptsTypes="ffffffffffffffA">
                                      <p:cBhvr>
                                        <p:cTn id="1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979" y="-8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02884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 algn="ctr">
              <a:buNone/>
            </a:pPr>
            <a:endParaRPr lang="ru-RU" sz="3200" b="1" dirty="0" smtClean="0"/>
          </a:p>
          <a:p>
            <a:pPr marL="64008" indent="0" algn="ctr">
              <a:buNone/>
            </a:pPr>
            <a:endParaRPr lang="ru-RU" sz="3200" b="1" dirty="0" smtClean="0"/>
          </a:p>
          <a:p>
            <a:pPr marL="64008" indent="0" algn="ctr">
              <a:buNone/>
            </a:pPr>
            <a:r>
              <a:rPr lang="ru-RU" sz="3200" b="1" dirty="0" smtClean="0"/>
              <a:t>Педагогика </a:t>
            </a:r>
            <a:r>
              <a:rPr lang="ru-RU" sz="3200" b="1" dirty="0"/>
              <a:t>– это </a:t>
            </a:r>
            <a:r>
              <a:rPr lang="ru-RU" sz="3200" b="1" dirty="0" smtClean="0"/>
              <a:t>технология – </a:t>
            </a:r>
          </a:p>
          <a:p>
            <a:pPr marL="64008" indent="0" algn="ctr">
              <a:buNone/>
            </a:pPr>
            <a:r>
              <a:rPr lang="ru-RU" sz="3200" b="1" dirty="0" smtClean="0"/>
              <a:t>Герман Константинович </a:t>
            </a:r>
            <a:r>
              <a:rPr lang="ru-RU" sz="3200" b="1" dirty="0" err="1" smtClean="0"/>
              <a:t>Селевко</a:t>
            </a:r>
            <a:r>
              <a:rPr lang="ru-RU" sz="3200" b="1" dirty="0" smtClean="0"/>
              <a:t> </a:t>
            </a:r>
            <a:r>
              <a:rPr lang="ru-RU" sz="3200" dirty="0" smtClean="0"/>
              <a:t>(род. </a:t>
            </a:r>
            <a:r>
              <a:rPr lang="ru-RU" sz="3200" dirty="0"/>
              <a:t>в</a:t>
            </a:r>
            <a:r>
              <a:rPr lang="ru-RU" sz="3200" dirty="0" smtClean="0"/>
              <a:t> 1959)</a:t>
            </a:r>
            <a:endParaRPr lang="ru-RU" sz="3200" dirty="0"/>
          </a:p>
          <a:p>
            <a:pPr marL="64008" indent="0" algn="ctr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78033"/>
            <a:ext cx="2195736" cy="3097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5972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0.03075 L 0.09965 0.03191 C 0.12066 0.04602 0.15191 0.05411 0.18454 0.05411 C 0.2217 0.05411 0.25138 0.04602 0.27239 0.03191 L 0.37222 -0.03075 " pathEditMode="relative" rAng="0" ptsTypes="FffFF">
                                      <p:cBhvr>
                                        <p:cTn id="1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1" y="4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9679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effectLst/>
                <a:latin typeface="Times New Roman"/>
                <a:ea typeface="Times New Roman"/>
              </a:rPr>
              <a:t>Историко-научные представления о педагогике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3200" b="1" dirty="0" smtClean="0"/>
          </a:p>
          <a:p>
            <a:pPr algn="ctr"/>
            <a:r>
              <a:rPr lang="ru-RU" sz="3200" b="1" dirty="0" smtClean="0"/>
              <a:t>Педагогика </a:t>
            </a:r>
            <a:r>
              <a:rPr lang="ru-RU" sz="3200" b="1" dirty="0"/>
              <a:t>– это </a:t>
            </a:r>
            <a:r>
              <a:rPr lang="ru-RU" sz="3200" b="1" dirty="0" smtClean="0"/>
              <a:t>искусство –</a:t>
            </a:r>
          </a:p>
          <a:p>
            <a:pPr marL="64008" indent="0" algn="ctr">
              <a:buNone/>
            </a:pPr>
            <a:r>
              <a:rPr lang="ru-RU" sz="3200" b="1" dirty="0" smtClean="0"/>
              <a:t>Константин Дмитриевич Ушинский </a:t>
            </a:r>
            <a:r>
              <a:rPr lang="ru-RU" sz="3200" dirty="0" smtClean="0"/>
              <a:t>(1824-1870)</a:t>
            </a:r>
            <a:endParaRPr lang="ru-RU" sz="32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833490"/>
            <a:ext cx="2323202" cy="3017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7141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073 0.00532 C -0.03802 0.0155 -0.04375 0.0192 -0.05365 0.02174 C -0.06424 0.03122 -0.07795 0.03584 -0.09045 0.03815 C -0.14653 0.06313 -0.20851 0.04139 -0.26753 0.04047 C -0.28715 0.03399 -0.30729 0.02868 -0.32726 0.02636 C -0.35174 0.01827 -0.37396 0.00209 -0.39913 -0.00161 C -0.4092 -0.00809 -0.42014 -0.01341 -0.43073 -0.01803 C -0.4342 -0.03167 -0.42708 -0.03491 -0.4184 -0.03907 C -0.3993 -0.05826 -0.37448 -0.04601 -0.35174 -0.04601 " pathEditMode="relative" rAng="0" ptsTypes="ffffffffA">
                                      <p:cBhvr>
                                        <p:cTn id="19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74" y="-3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1589</TotalTime>
  <Words>420</Words>
  <Application>Microsoft Office PowerPoint</Application>
  <PresentationFormat>Экран (4:3)</PresentationFormat>
  <Paragraphs>95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Изящная</vt:lpstr>
      <vt:lpstr>1_Изящная</vt:lpstr>
      <vt:lpstr> АНДРАГОГИКА</vt:lpstr>
      <vt:lpstr> ТЕМА: «педагогика: техника, наука и искусство»  </vt:lpstr>
      <vt:lpstr>Презентация PowerPoint</vt:lpstr>
      <vt:lpstr>Презентация PowerPoint</vt:lpstr>
      <vt:lpstr>   Историко-научные представления о педагогике</vt:lpstr>
      <vt:lpstr>Ян Амос Коменский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Историко-научные представления о педагогике</vt:lpstr>
      <vt:lpstr>Презентация PowerPoint</vt:lpstr>
      <vt:lpstr>ВЫБЕРИТЕ СВОЙ ВАРИАНТ</vt:lpstr>
      <vt:lpstr>Презентация PowerPoint</vt:lpstr>
      <vt:lpstr>ПЕДАГОГИКА КАК НАУКА</vt:lpstr>
      <vt:lpstr>НАУКА – ЭТО СФЕРА ИССЛЕДОВАТЕЛЬСКОЙ ДЕЯТЕЛЬНОСТИ, НАПРАВЛЕННАЯ НА ПРОИЗВОДСТВО НОВЫХ ЗНАНИЙ </vt:lpstr>
      <vt:lpstr>Презентация PowerPoint</vt:lpstr>
      <vt:lpstr>Историческая справка  Слово «педагогика» происходит от греческого слова «детоведение, детовождение». В Древней Греции «педагог» — раб , наблюдающий за ребёнком, отвечающий за посещение им школы.  Развитие педагогики неотделимо от истории человечества. Педагогическая мысль зародилась и на протяжении тысячелетий развивалась в древнегреческой, древневосточной и средневековой теологии и философии.   Впервые педагогика вычленена из системы философских знаний в начале XVII в. английским философом и естествоиспытателем Фрэнсисом Бэконом и закреплена как наука трудами чешского педагога Яна Амоса Коменского. </vt:lpstr>
      <vt:lpstr>Объект и предмет педагогики</vt:lpstr>
      <vt:lpstr>Современное состояние педагогики</vt:lpstr>
      <vt:lpstr>Презентация PowerPoint</vt:lpstr>
      <vt:lpstr>Современное состояние педагогики</vt:lpstr>
      <vt:lpstr> Современная педагогика нуждается в новых подходах</vt:lpstr>
      <vt:lpstr>ОСНОВНЫЕ ИДЕИ</vt:lpstr>
      <vt:lpstr> СПАСИБО  за СОВМЕСТНУЮ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Власова Татьяна Ивановна</dc:creator>
  <cp:lastModifiedBy>Власова Татьяна Ивановна</cp:lastModifiedBy>
  <cp:revision>57</cp:revision>
  <dcterms:created xsi:type="dcterms:W3CDTF">2013-09-25T08:56:41Z</dcterms:created>
  <dcterms:modified xsi:type="dcterms:W3CDTF">2015-09-23T11:47:22Z</dcterms:modified>
</cp:coreProperties>
</file>