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  <p:sldMasterId id="2147483697" r:id="rId2"/>
    <p:sldMasterId id="2147483709" r:id="rId3"/>
  </p:sldMasterIdLst>
  <p:notesMasterIdLst>
    <p:notesMasterId r:id="rId46"/>
  </p:notesMasterIdLst>
  <p:sldIdLst>
    <p:sldId id="301" r:id="rId4"/>
    <p:sldId id="302" r:id="rId5"/>
    <p:sldId id="303" r:id="rId6"/>
    <p:sldId id="291" r:id="rId7"/>
    <p:sldId id="257" r:id="rId8"/>
    <p:sldId id="287" r:id="rId9"/>
    <p:sldId id="286" r:id="rId10"/>
    <p:sldId id="288" r:id="rId11"/>
    <p:sldId id="289" r:id="rId12"/>
    <p:sldId id="290" r:id="rId13"/>
    <p:sldId id="292" r:id="rId14"/>
    <p:sldId id="258" r:id="rId15"/>
    <p:sldId id="259" r:id="rId16"/>
    <p:sldId id="261" r:id="rId17"/>
    <p:sldId id="262" r:id="rId18"/>
    <p:sldId id="295" r:id="rId19"/>
    <p:sldId id="263" r:id="rId20"/>
    <p:sldId id="296" r:id="rId21"/>
    <p:sldId id="297" r:id="rId22"/>
    <p:sldId id="264" r:id="rId23"/>
    <p:sldId id="265" r:id="rId24"/>
    <p:sldId id="266" r:id="rId25"/>
    <p:sldId id="267" r:id="rId26"/>
    <p:sldId id="268" r:id="rId27"/>
    <p:sldId id="269" r:id="rId28"/>
    <p:sldId id="270" r:id="rId29"/>
    <p:sldId id="271" r:id="rId30"/>
    <p:sldId id="272" r:id="rId31"/>
    <p:sldId id="278" r:id="rId32"/>
    <p:sldId id="273" r:id="rId33"/>
    <p:sldId id="274" r:id="rId34"/>
    <p:sldId id="275" r:id="rId35"/>
    <p:sldId id="276" r:id="rId36"/>
    <p:sldId id="277" r:id="rId37"/>
    <p:sldId id="279" r:id="rId38"/>
    <p:sldId id="280" r:id="rId39"/>
    <p:sldId id="281" r:id="rId40"/>
    <p:sldId id="282" r:id="rId41"/>
    <p:sldId id="283" r:id="rId42"/>
    <p:sldId id="284" r:id="rId43"/>
    <p:sldId id="285" r:id="rId44"/>
    <p:sldId id="304" r:id="rId45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4" y="-8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viewProps" Target="viewProps.xml"/><Relationship Id="rId8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D80034F-88ED-4C8E-AF00-24AACADE9D3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47F088-0816-4361-A83C-52858296A3C8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D6486A4C-C4BC-428A-AD0B-9C7F4AEF020D}" type="parTrans" cxnId="{377F254C-4C13-4092-A4AF-085D76950110}">
      <dgm:prSet/>
      <dgm:spPr/>
      <dgm:t>
        <a:bodyPr/>
        <a:lstStyle/>
        <a:p>
          <a:endParaRPr lang="ru-RU"/>
        </a:p>
      </dgm:t>
    </dgm:pt>
    <dgm:pt modelId="{FA8038A4-19F1-47F7-BE44-D04A3F81BC3A}" type="sibTrans" cxnId="{377F254C-4C13-4092-A4AF-085D76950110}">
      <dgm:prSet/>
      <dgm:spPr/>
      <dgm:t>
        <a:bodyPr/>
        <a:lstStyle/>
        <a:p>
          <a:endParaRPr lang="ru-RU"/>
        </a:p>
      </dgm:t>
    </dgm:pt>
    <dgm:pt modelId="{2A7C71BD-A929-4030-A6AF-CB00E23641A1}">
      <dgm:prSet/>
      <dgm:spPr/>
      <dgm:t>
        <a:bodyPr/>
        <a:lstStyle/>
        <a:p>
          <a:pPr rtl="0"/>
          <a:r>
            <a:rPr lang="ru-RU" dirty="0" smtClean="0"/>
            <a:t>ШКОЛЬНИК</a:t>
          </a:r>
          <a:endParaRPr lang="ru-RU" dirty="0"/>
        </a:p>
      </dgm:t>
    </dgm:pt>
    <dgm:pt modelId="{72EE44C7-DCA8-45AD-B920-C095D4DF5F15}" type="parTrans" cxnId="{1A44C21C-33A9-4CDE-9A06-C215E6B00232}">
      <dgm:prSet/>
      <dgm:spPr/>
      <dgm:t>
        <a:bodyPr/>
        <a:lstStyle/>
        <a:p>
          <a:endParaRPr lang="ru-RU"/>
        </a:p>
      </dgm:t>
    </dgm:pt>
    <dgm:pt modelId="{50A1D058-F5F6-4610-8E06-4DD214714D2C}" type="sibTrans" cxnId="{1A44C21C-33A9-4CDE-9A06-C215E6B00232}">
      <dgm:prSet/>
      <dgm:spPr/>
      <dgm:t>
        <a:bodyPr/>
        <a:lstStyle/>
        <a:p>
          <a:endParaRPr lang="ru-RU"/>
        </a:p>
      </dgm:t>
    </dgm:pt>
    <dgm:pt modelId="{15C848C7-9E5A-4DBD-984A-63A2EA7E0671}">
      <dgm:prSet/>
      <dgm:spPr/>
      <dgm:t>
        <a:bodyPr/>
        <a:lstStyle/>
        <a:p>
          <a:pPr rtl="0"/>
          <a:r>
            <a:rPr lang="ru-RU" dirty="0" smtClean="0"/>
            <a:t>ДОШКОЛЬНИК</a:t>
          </a:r>
          <a:endParaRPr lang="ru-RU" dirty="0"/>
        </a:p>
      </dgm:t>
    </dgm:pt>
    <dgm:pt modelId="{B000A999-868B-416E-8E10-6701FD3A0CDB}" type="parTrans" cxnId="{D6A0770B-5727-463B-9E7D-6FB81D759EE3}">
      <dgm:prSet/>
      <dgm:spPr/>
      <dgm:t>
        <a:bodyPr/>
        <a:lstStyle/>
        <a:p>
          <a:endParaRPr lang="ru-RU"/>
        </a:p>
      </dgm:t>
    </dgm:pt>
    <dgm:pt modelId="{0E0C35E7-5F64-483B-B600-16AE128773E6}" type="sibTrans" cxnId="{D6A0770B-5727-463B-9E7D-6FB81D759EE3}">
      <dgm:prSet/>
      <dgm:spPr/>
      <dgm:t>
        <a:bodyPr/>
        <a:lstStyle/>
        <a:p>
          <a:endParaRPr lang="ru-RU"/>
        </a:p>
      </dgm:t>
    </dgm:pt>
    <dgm:pt modelId="{3B70EDF1-A257-4A79-827B-7C286A2B8006}" type="pres">
      <dgm:prSet presAssocID="{BD80034F-88ED-4C8E-AF00-24AACADE9D3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E8658DC-DB68-40F8-9763-1BE12CF029F2}" type="pres">
      <dgm:prSet presAssocID="{BD80034F-88ED-4C8E-AF00-24AACADE9D32}" presName="pyramid" presStyleLbl="node1" presStyleIdx="0" presStyleCnt="1"/>
      <dgm:spPr/>
    </dgm:pt>
    <dgm:pt modelId="{5E49CC71-38DE-4E16-B862-E0C19A520AA0}" type="pres">
      <dgm:prSet presAssocID="{BD80034F-88ED-4C8E-AF00-24AACADE9D32}" presName="theList" presStyleCnt="0"/>
      <dgm:spPr/>
    </dgm:pt>
    <dgm:pt modelId="{B87B1998-17B1-455D-B988-707908C1EBF3}" type="pres">
      <dgm:prSet presAssocID="{9A47F088-0816-4361-A83C-52858296A3C8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C8512-06A6-459E-83D8-2D219A847C69}" type="pres">
      <dgm:prSet presAssocID="{9A47F088-0816-4361-A83C-52858296A3C8}" presName="aSpace" presStyleCnt="0"/>
      <dgm:spPr/>
    </dgm:pt>
    <dgm:pt modelId="{4A74D791-7FA7-4DA6-8BE2-73630AAEA484}" type="pres">
      <dgm:prSet presAssocID="{2A7C71BD-A929-4030-A6AF-CB00E23641A1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2C5AC4-4ACB-4F31-ADE2-B27AA1817705}" type="pres">
      <dgm:prSet presAssocID="{2A7C71BD-A929-4030-A6AF-CB00E23641A1}" presName="aSpace" presStyleCnt="0"/>
      <dgm:spPr/>
    </dgm:pt>
    <dgm:pt modelId="{AF877FF9-0C94-4F24-97F2-632409C6464F}" type="pres">
      <dgm:prSet presAssocID="{15C848C7-9E5A-4DBD-984A-63A2EA7E0671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0E2A99-03A9-4599-A6C6-4B4B86425102}" type="pres">
      <dgm:prSet presAssocID="{15C848C7-9E5A-4DBD-984A-63A2EA7E0671}" presName="aSpace" presStyleCnt="0"/>
      <dgm:spPr/>
    </dgm:pt>
  </dgm:ptLst>
  <dgm:cxnLst>
    <dgm:cxn modelId="{0A0F7C8D-A093-47AB-91CF-FBF09BCD2982}" type="presOf" srcId="{15C848C7-9E5A-4DBD-984A-63A2EA7E0671}" destId="{AF877FF9-0C94-4F24-97F2-632409C6464F}" srcOrd="0" destOrd="0" presId="urn:microsoft.com/office/officeart/2005/8/layout/pyramid2"/>
    <dgm:cxn modelId="{1A44C21C-33A9-4CDE-9A06-C215E6B00232}" srcId="{BD80034F-88ED-4C8E-AF00-24AACADE9D32}" destId="{2A7C71BD-A929-4030-A6AF-CB00E23641A1}" srcOrd="1" destOrd="0" parTransId="{72EE44C7-DCA8-45AD-B920-C095D4DF5F15}" sibTransId="{50A1D058-F5F6-4610-8E06-4DD214714D2C}"/>
    <dgm:cxn modelId="{78F3C2D6-61BF-44AD-BC68-3A62D5E93892}" type="presOf" srcId="{2A7C71BD-A929-4030-A6AF-CB00E23641A1}" destId="{4A74D791-7FA7-4DA6-8BE2-73630AAEA484}" srcOrd="0" destOrd="0" presId="urn:microsoft.com/office/officeart/2005/8/layout/pyramid2"/>
    <dgm:cxn modelId="{E39D4E9D-BBF5-49AF-98B3-347501E3B8FA}" type="presOf" srcId="{9A47F088-0816-4361-A83C-52858296A3C8}" destId="{B87B1998-17B1-455D-B988-707908C1EBF3}" srcOrd="0" destOrd="0" presId="urn:microsoft.com/office/officeart/2005/8/layout/pyramid2"/>
    <dgm:cxn modelId="{377F254C-4C13-4092-A4AF-085D76950110}" srcId="{BD80034F-88ED-4C8E-AF00-24AACADE9D32}" destId="{9A47F088-0816-4361-A83C-52858296A3C8}" srcOrd="0" destOrd="0" parTransId="{D6486A4C-C4BC-428A-AD0B-9C7F4AEF020D}" sibTransId="{FA8038A4-19F1-47F7-BE44-D04A3F81BC3A}"/>
    <dgm:cxn modelId="{87CCCAB5-FE62-4B4D-8D35-E713FA92E136}" type="presOf" srcId="{BD80034F-88ED-4C8E-AF00-24AACADE9D32}" destId="{3B70EDF1-A257-4A79-827B-7C286A2B8006}" srcOrd="0" destOrd="0" presId="urn:microsoft.com/office/officeart/2005/8/layout/pyramid2"/>
    <dgm:cxn modelId="{D6A0770B-5727-463B-9E7D-6FB81D759EE3}" srcId="{BD80034F-88ED-4C8E-AF00-24AACADE9D32}" destId="{15C848C7-9E5A-4DBD-984A-63A2EA7E0671}" srcOrd="2" destOrd="0" parTransId="{B000A999-868B-416E-8E10-6701FD3A0CDB}" sibTransId="{0E0C35E7-5F64-483B-B600-16AE128773E6}"/>
    <dgm:cxn modelId="{F2E0AA75-026D-4861-B19E-CC4DAD43264C}" type="presParOf" srcId="{3B70EDF1-A257-4A79-827B-7C286A2B8006}" destId="{4E8658DC-DB68-40F8-9763-1BE12CF029F2}" srcOrd="0" destOrd="0" presId="urn:microsoft.com/office/officeart/2005/8/layout/pyramid2"/>
    <dgm:cxn modelId="{FD04B34A-F672-4E7F-BA7B-E7FAC987BF7C}" type="presParOf" srcId="{3B70EDF1-A257-4A79-827B-7C286A2B8006}" destId="{5E49CC71-38DE-4E16-B862-E0C19A520AA0}" srcOrd="1" destOrd="0" presId="urn:microsoft.com/office/officeart/2005/8/layout/pyramid2"/>
    <dgm:cxn modelId="{D22E10F1-0266-4114-A80B-B278D155E157}" type="presParOf" srcId="{5E49CC71-38DE-4E16-B862-E0C19A520AA0}" destId="{B87B1998-17B1-455D-B988-707908C1EBF3}" srcOrd="0" destOrd="0" presId="urn:microsoft.com/office/officeart/2005/8/layout/pyramid2"/>
    <dgm:cxn modelId="{133769AB-EB33-402F-9735-65D0E4BE7E0A}" type="presParOf" srcId="{5E49CC71-38DE-4E16-B862-E0C19A520AA0}" destId="{C1EC8512-06A6-459E-83D8-2D219A847C69}" srcOrd="1" destOrd="0" presId="urn:microsoft.com/office/officeart/2005/8/layout/pyramid2"/>
    <dgm:cxn modelId="{93387D48-E5ED-4D06-98EF-A5726436B744}" type="presParOf" srcId="{5E49CC71-38DE-4E16-B862-E0C19A520AA0}" destId="{4A74D791-7FA7-4DA6-8BE2-73630AAEA484}" srcOrd="2" destOrd="0" presId="urn:microsoft.com/office/officeart/2005/8/layout/pyramid2"/>
    <dgm:cxn modelId="{8D5D2B75-AFD4-468B-8D08-DA55316D9EB5}" type="presParOf" srcId="{5E49CC71-38DE-4E16-B862-E0C19A520AA0}" destId="{2B2C5AC4-4ACB-4F31-ADE2-B27AA1817705}" srcOrd="3" destOrd="0" presId="urn:microsoft.com/office/officeart/2005/8/layout/pyramid2"/>
    <dgm:cxn modelId="{6EF5A232-2A96-45A9-97D3-A370FC85CC97}" type="presParOf" srcId="{5E49CC71-38DE-4E16-B862-E0C19A520AA0}" destId="{AF877FF9-0C94-4F24-97F2-632409C6464F}" srcOrd="4" destOrd="0" presId="urn:microsoft.com/office/officeart/2005/8/layout/pyramid2"/>
    <dgm:cxn modelId="{C95E4BA3-4341-414A-A79B-98073312B816}" type="presParOf" srcId="{5E49CC71-38DE-4E16-B862-E0C19A520AA0}" destId="{9E0E2A99-03A9-4599-A6C6-4B4B86425102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D80034F-88ED-4C8E-AF00-24AACADE9D3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47F088-0816-4361-A83C-52858296A3C8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D6486A4C-C4BC-428A-AD0B-9C7F4AEF020D}" type="parTrans" cxnId="{377F254C-4C13-4092-A4AF-085D76950110}">
      <dgm:prSet/>
      <dgm:spPr/>
      <dgm:t>
        <a:bodyPr/>
        <a:lstStyle/>
        <a:p>
          <a:endParaRPr lang="ru-RU"/>
        </a:p>
      </dgm:t>
    </dgm:pt>
    <dgm:pt modelId="{FA8038A4-19F1-47F7-BE44-D04A3F81BC3A}" type="sibTrans" cxnId="{377F254C-4C13-4092-A4AF-085D76950110}">
      <dgm:prSet/>
      <dgm:spPr/>
      <dgm:t>
        <a:bodyPr/>
        <a:lstStyle/>
        <a:p>
          <a:endParaRPr lang="ru-RU"/>
        </a:p>
      </dgm:t>
    </dgm:pt>
    <dgm:pt modelId="{2A7C71BD-A929-4030-A6AF-CB00E23641A1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72EE44C7-DCA8-45AD-B920-C095D4DF5F15}" type="parTrans" cxnId="{1A44C21C-33A9-4CDE-9A06-C215E6B00232}">
      <dgm:prSet/>
      <dgm:spPr/>
      <dgm:t>
        <a:bodyPr/>
        <a:lstStyle/>
        <a:p>
          <a:endParaRPr lang="ru-RU"/>
        </a:p>
      </dgm:t>
    </dgm:pt>
    <dgm:pt modelId="{50A1D058-F5F6-4610-8E06-4DD214714D2C}" type="sibTrans" cxnId="{1A44C21C-33A9-4CDE-9A06-C215E6B00232}">
      <dgm:prSet/>
      <dgm:spPr/>
      <dgm:t>
        <a:bodyPr/>
        <a:lstStyle/>
        <a:p>
          <a:endParaRPr lang="ru-RU"/>
        </a:p>
      </dgm:t>
    </dgm:pt>
    <dgm:pt modelId="{3B70EDF1-A257-4A79-827B-7C286A2B8006}" type="pres">
      <dgm:prSet presAssocID="{BD80034F-88ED-4C8E-AF00-24AACADE9D3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E8658DC-DB68-40F8-9763-1BE12CF029F2}" type="pres">
      <dgm:prSet presAssocID="{BD80034F-88ED-4C8E-AF00-24AACADE9D32}" presName="pyramid" presStyleLbl="node1" presStyleIdx="0" presStyleCnt="1"/>
      <dgm:spPr/>
    </dgm:pt>
    <dgm:pt modelId="{5E49CC71-38DE-4E16-B862-E0C19A520AA0}" type="pres">
      <dgm:prSet presAssocID="{BD80034F-88ED-4C8E-AF00-24AACADE9D32}" presName="theList" presStyleCnt="0"/>
      <dgm:spPr/>
    </dgm:pt>
    <dgm:pt modelId="{B87B1998-17B1-455D-B988-707908C1EBF3}" type="pres">
      <dgm:prSet presAssocID="{9A47F088-0816-4361-A83C-52858296A3C8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C8512-06A6-459E-83D8-2D219A847C69}" type="pres">
      <dgm:prSet presAssocID="{9A47F088-0816-4361-A83C-52858296A3C8}" presName="aSpace" presStyleCnt="0"/>
      <dgm:spPr/>
    </dgm:pt>
    <dgm:pt modelId="{4A74D791-7FA7-4DA6-8BE2-73630AAEA484}" type="pres">
      <dgm:prSet presAssocID="{2A7C71BD-A929-4030-A6AF-CB00E23641A1}" presName="aNode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2C5AC4-4ACB-4F31-ADE2-B27AA1817705}" type="pres">
      <dgm:prSet presAssocID="{2A7C71BD-A929-4030-A6AF-CB00E23641A1}" presName="aSpace" presStyleCnt="0"/>
      <dgm:spPr/>
    </dgm:pt>
  </dgm:ptLst>
  <dgm:cxnLst>
    <dgm:cxn modelId="{1A44C21C-33A9-4CDE-9A06-C215E6B00232}" srcId="{BD80034F-88ED-4C8E-AF00-24AACADE9D32}" destId="{2A7C71BD-A929-4030-A6AF-CB00E23641A1}" srcOrd="1" destOrd="0" parTransId="{72EE44C7-DCA8-45AD-B920-C095D4DF5F15}" sibTransId="{50A1D058-F5F6-4610-8E06-4DD214714D2C}"/>
    <dgm:cxn modelId="{377F254C-4C13-4092-A4AF-085D76950110}" srcId="{BD80034F-88ED-4C8E-AF00-24AACADE9D32}" destId="{9A47F088-0816-4361-A83C-52858296A3C8}" srcOrd="0" destOrd="0" parTransId="{D6486A4C-C4BC-428A-AD0B-9C7F4AEF020D}" sibTransId="{FA8038A4-19F1-47F7-BE44-D04A3F81BC3A}"/>
    <dgm:cxn modelId="{3AFFF9D3-DB84-4D4D-98E5-73A9DCDDE720}" type="presOf" srcId="{BD80034F-88ED-4C8E-AF00-24AACADE9D32}" destId="{3B70EDF1-A257-4A79-827B-7C286A2B8006}" srcOrd="0" destOrd="0" presId="urn:microsoft.com/office/officeart/2005/8/layout/pyramid2"/>
    <dgm:cxn modelId="{1DB0DA82-9B23-452C-9167-D0CE8E6E27F1}" type="presOf" srcId="{9A47F088-0816-4361-A83C-52858296A3C8}" destId="{B87B1998-17B1-455D-B988-707908C1EBF3}" srcOrd="0" destOrd="0" presId="urn:microsoft.com/office/officeart/2005/8/layout/pyramid2"/>
    <dgm:cxn modelId="{84141437-8DB4-4AE8-9F0D-852443440EE9}" type="presOf" srcId="{2A7C71BD-A929-4030-A6AF-CB00E23641A1}" destId="{4A74D791-7FA7-4DA6-8BE2-73630AAEA484}" srcOrd="0" destOrd="0" presId="urn:microsoft.com/office/officeart/2005/8/layout/pyramid2"/>
    <dgm:cxn modelId="{8BD63DA4-D188-4684-9840-4CBE36B1CDB4}" type="presParOf" srcId="{3B70EDF1-A257-4A79-827B-7C286A2B8006}" destId="{4E8658DC-DB68-40F8-9763-1BE12CF029F2}" srcOrd="0" destOrd="0" presId="urn:microsoft.com/office/officeart/2005/8/layout/pyramid2"/>
    <dgm:cxn modelId="{0B4E817B-3D7E-46B0-A1AD-CDD917E43F88}" type="presParOf" srcId="{3B70EDF1-A257-4A79-827B-7C286A2B8006}" destId="{5E49CC71-38DE-4E16-B862-E0C19A520AA0}" srcOrd="1" destOrd="0" presId="urn:microsoft.com/office/officeart/2005/8/layout/pyramid2"/>
    <dgm:cxn modelId="{16E52A40-4BE4-4B1A-B136-4A642268C827}" type="presParOf" srcId="{5E49CC71-38DE-4E16-B862-E0C19A520AA0}" destId="{B87B1998-17B1-455D-B988-707908C1EBF3}" srcOrd="0" destOrd="0" presId="urn:microsoft.com/office/officeart/2005/8/layout/pyramid2"/>
    <dgm:cxn modelId="{20EDD231-5D81-45B3-8221-5377CEB3465A}" type="presParOf" srcId="{5E49CC71-38DE-4E16-B862-E0C19A520AA0}" destId="{C1EC8512-06A6-459E-83D8-2D219A847C69}" srcOrd="1" destOrd="0" presId="urn:microsoft.com/office/officeart/2005/8/layout/pyramid2"/>
    <dgm:cxn modelId="{462CA495-6640-4E98-973C-864239BF7776}" type="presParOf" srcId="{5E49CC71-38DE-4E16-B862-E0C19A520AA0}" destId="{4A74D791-7FA7-4DA6-8BE2-73630AAEA484}" srcOrd="2" destOrd="0" presId="urn:microsoft.com/office/officeart/2005/8/layout/pyramid2"/>
    <dgm:cxn modelId="{31C54A9D-73CD-4E4A-B104-963B276A3F72}" type="presParOf" srcId="{5E49CC71-38DE-4E16-B862-E0C19A520AA0}" destId="{2B2C5AC4-4ACB-4F31-ADE2-B27AA1817705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D80034F-88ED-4C8E-AF00-24AACADE9D32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47F088-0816-4361-A83C-52858296A3C8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D6486A4C-C4BC-428A-AD0B-9C7F4AEF020D}" type="parTrans" cxnId="{377F254C-4C13-4092-A4AF-085D76950110}">
      <dgm:prSet/>
      <dgm:spPr/>
      <dgm:t>
        <a:bodyPr/>
        <a:lstStyle/>
        <a:p>
          <a:endParaRPr lang="ru-RU"/>
        </a:p>
      </dgm:t>
    </dgm:pt>
    <dgm:pt modelId="{FA8038A4-19F1-47F7-BE44-D04A3F81BC3A}" type="sibTrans" cxnId="{377F254C-4C13-4092-A4AF-085D76950110}">
      <dgm:prSet/>
      <dgm:spPr/>
      <dgm:t>
        <a:bodyPr/>
        <a:lstStyle/>
        <a:p>
          <a:endParaRPr lang="ru-RU"/>
        </a:p>
      </dgm:t>
    </dgm:pt>
    <dgm:pt modelId="{15C848C7-9E5A-4DBD-984A-63A2EA7E0671}">
      <dgm:prSet/>
      <dgm:spPr/>
      <dgm:t>
        <a:bodyPr/>
        <a:lstStyle/>
        <a:p>
          <a:pPr rtl="0"/>
          <a:r>
            <a:rPr lang="ru-RU" dirty="0" smtClean="0"/>
            <a:t>ВЗРОСЛЫЙ</a:t>
          </a:r>
          <a:endParaRPr lang="ru-RU" dirty="0"/>
        </a:p>
      </dgm:t>
    </dgm:pt>
    <dgm:pt modelId="{B000A999-868B-416E-8E10-6701FD3A0CDB}" type="parTrans" cxnId="{D6A0770B-5727-463B-9E7D-6FB81D759EE3}">
      <dgm:prSet/>
      <dgm:spPr/>
      <dgm:t>
        <a:bodyPr/>
        <a:lstStyle/>
        <a:p>
          <a:endParaRPr lang="ru-RU"/>
        </a:p>
      </dgm:t>
    </dgm:pt>
    <dgm:pt modelId="{0E0C35E7-5F64-483B-B600-16AE128773E6}" type="sibTrans" cxnId="{D6A0770B-5727-463B-9E7D-6FB81D759EE3}">
      <dgm:prSet/>
      <dgm:spPr/>
      <dgm:t>
        <a:bodyPr/>
        <a:lstStyle/>
        <a:p>
          <a:endParaRPr lang="ru-RU"/>
        </a:p>
      </dgm:t>
    </dgm:pt>
    <dgm:pt modelId="{3B70EDF1-A257-4A79-827B-7C286A2B8006}" type="pres">
      <dgm:prSet presAssocID="{BD80034F-88ED-4C8E-AF00-24AACADE9D32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4E8658DC-DB68-40F8-9763-1BE12CF029F2}" type="pres">
      <dgm:prSet presAssocID="{BD80034F-88ED-4C8E-AF00-24AACADE9D32}" presName="pyramid" presStyleLbl="node1" presStyleIdx="0" presStyleCnt="1"/>
      <dgm:spPr/>
    </dgm:pt>
    <dgm:pt modelId="{5E49CC71-38DE-4E16-B862-E0C19A520AA0}" type="pres">
      <dgm:prSet presAssocID="{BD80034F-88ED-4C8E-AF00-24AACADE9D32}" presName="theList" presStyleCnt="0"/>
      <dgm:spPr/>
    </dgm:pt>
    <dgm:pt modelId="{B87B1998-17B1-455D-B988-707908C1EBF3}" type="pres">
      <dgm:prSet presAssocID="{9A47F088-0816-4361-A83C-52858296A3C8}" presName="aNode" presStyleLbl="f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C8512-06A6-459E-83D8-2D219A847C69}" type="pres">
      <dgm:prSet presAssocID="{9A47F088-0816-4361-A83C-52858296A3C8}" presName="aSpace" presStyleCnt="0"/>
      <dgm:spPr/>
    </dgm:pt>
    <dgm:pt modelId="{AF877FF9-0C94-4F24-97F2-632409C6464F}" type="pres">
      <dgm:prSet presAssocID="{15C848C7-9E5A-4DBD-984A-63A2EA7E0671}" presName="aNode" presStyleLbl="f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0E2A99-03A9-4599-A6C6-4B4B86425102}" type="pres">
      <dgm:prSet presAssocID="{15C848C7-9E5A-4DBD-984A-63A2EA7E0671}" presName="aSpace" presStyleCnt="0"/>
      <dgm:spPr/>
    </dgm:pt>
  </dgm:ptLst>
  <dgm:cxnLst>
    <dgm:cxn modelId="{377F254C-4C13-4092-A4AF-085D76950110}" srcId="{BD80034F-88ED-4C8E-AF00-24AACADE9D32}" destId="{9A47F088-0816-4361-A83C-52858296A3C8}" srcOrd="0" destOrd="0" parTransId="{D6486A4C-C4BC-428A-AD0B-9C7F4AEF020D}" sibTransId="{FA8038A4-19F1-47F7-BE44-D04A3F81BC3A}"/>
    <dgm:cxn modelId="{75D5E368-DF80-4D9F-A051-B90D6623154B}" type="presOf" srcId="{BD80034F-88ED-4C8E-AF00-24AACADE9D32}" destId="{3B70EDF1-A257-4A79-827B-7C286A2B8006}" srcOrd="0" destOrd="0" presId="urn:microsoft.com/office/officeart/2005/8/layout/pyramid2"/>
    <dgm:cxn modelId="{8475CE50-A11C-4E87-898E-3F38BB13CF4B}" type="presOf" srcId="{15C848C7-9E5A-4DBD-984A-63A2EA7E0671}" destId="{AF877FF9-0C94-4F24-97F2-632409C6464F}" srcOrd="0" destOrd="0" presId="urn:microsoft.com/office/officeart/2005/8/layout/pyramid2"/>
    <dgm:cxn modelId="{549EAC24-5722-47BC-BC3C-56C81AD3289D}" type="presOf" srcId="{9A47F088-0816-4361-A83C-52858296A3C8}" destId="{B87B1998-17B1-455D-B988-707908C1EBF3}" srcOrd="0" destOrd="0" presId="urn:microsoft.com/office/officeart/2005/8/layout/pyramid2"/>
    <dgm:cxn modelId="{D6A0770B-5727-463B-9E7D-6FB81D759EE3}" srcId="{BD80034F-88ED-4C8E-AF00-24AACADE9D32}" destId="{15C848C7-9E5A-4DBD-984A-63A2EA7E0671}" srcOrd="1" destOrd="0" parTransId="{B000A999-868B-416E-8E10-6701FD3A0CDB}" sibTransId="{0E0C35E7-5F64-483B-B600-16AE128773E6}"/>
    <dgm:cxn modelId="{84528DBC-1988-49EC-93BD-D4FDF184609B}" type="presParOf" srcId="{3B70EDF1-A257-4A79-827B-7C286A2B8006}" destId="{4E8658DC-DB68-40F8-9763-1BE12CF029F2}" srcOrd="0" destOrd="0" presId="urn:microsoft.com/office/officeart/2005/8/layout/pyramid2"/>
    <dgm:cxn modelId="{E359BC99-84C1-40A4-85BB-FFC8AB97316D}" type="presParOf" srcId="{3B70EDF1-A257-4A79-827B-7C286A2B8006}" destId="{5E49CC71-38DE-4E16-B862-E0C19A520AA0}" srcOrd="1" destOrd="0" presId="urn:microsoft.com/office/officeart/2005/8/layout/pyramid2"/>
    <dgm:cxn modelId="{3972502C-CB74-4007-8F35-96F257B35456}" type="presParOf" srcId="{5E49CC71-38DE-4E16-B862-E0C19A520AA0}" destId="{B87B1998-17B1-455D-B988-707908C1EBF3}" srcOrd="0" destOrd="0" presId="urn:microsoft.com/office/officeart/2005/8/layout/pyramid2"/>
    <dgm:cxn modelId="{A7A5148D-2403-48C4-B646-5E26763E1C1F}" type="presParOf" srcId="{5E49CC71-38DE-4E16-B862-E0C19A520AA0}" destId="{C1EC8512-06A6-459E-83D8-2D219A847C69}" srcOrd="1" destOrd="0" presId="urn:microsoft.com/office/officeart/2005/8/layout/pyramid2"/>
    <dgm:cxn modelId="{CCF0D576-51BC-4A2F-BC33-AE8550E9002D}" type="presParOf" srcId="{5E49CC71-38DE-4E16-B862-E0C19A520AA0}" destId="{AF877FF9-0C94-4F24-97F2-632409C6464F}" srcOrd="2" destOrd="0" presId="urn:microsoft.com/office/officeart/2005/8/layout/pyramid2"/>
    <dgm:cxn modelId="{868A322F-10BB-4933-B123-E970C272367A}" type="presParOf" srcId="{5E49CC71-38DE-4E16-B862-E0C19A520AA0}" destId="{9E0E2A99-03A9-4599-A6C6-4B4B86425102}" srcOrd="3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8658DC-DB68-40F8-9763-1BE12CF029F2}">
      <dsp:nvSpPr>
        <dsp:cNvPr id="0" name=""/>
        <dsp:cNvSpPr/>
      </dsp:nvSpPr>
      <dsp:spPr>
        <a:xfrm>
          <a:off x="0" y="0"/>
          <a:ext cx="2066316" cy="5632311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7B1998-17B1-455D-B988-707908C1EBF3}">
      <dsp:nvSpPr>
        <dsp:cNvPr id="0" name=""/>
        <dsp:cNvSpPr/>
      </dsp:nvSpPr>
      <dsp:spPr>
        <a:xfrm>
          <a:off x="1033158" y="566256"/>
          <a:ext cx="1343105" cy="133327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ВЗРОСЛЫЙ</a:t>
          </a:r>
          <a:endParaRPr lang="ru-RU" sz="1300" kern="1200" dirty="0"/>
        </a:p>
      </dsp:txBody>
      <dsp:txXfrm>
        <a:off x="1098243" y="631341"/>
        <a:ext cx="1212935" cy="1203103"/>
      </dsp:txXfrm>
    </dsp:sp>
    <dsp:sp modelId="{4A74D791-7FA7-4DA6-8BE2-73630AAEA484}">
      <dsp:nvSpPr>
        <dsp:cNvPr id="0" name=""/>
        <dsp:cNvSpPr/>
      </dsp:nvSpPr>
      <dsp:spPr>
        <a:xfrm>
          <a:off x="1033158" y="2066189"/>
          <a:ext cx="1343105" cy="133327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ШКОЛЬНИК</a:t>
          </a:r>
          <a:endParaRPr lang="ru-RU" sz="1300" kern="1200" dirty="0"/>
        </a:p>
      </dsp:txBody>
      <dsp:txXfrm>
        <a:off x="1098243" y="2131274"/>
        <a:ext cx="1212935" cy="1203103"/>
      </dsp:txXfrm>
    </dsp:sp>
    <dsp:sp modelId="{AF877FF9-0C94-4F24-97F2-632409C6464F}">
      <dsp:nvSpPr>
        <dsp:cNvPr id="0" name=""/>
        <dsp:cNvSpPr/>
      </dsp:nvSpPr>
      <dsp:spPr>
        <a:xfrm>
          <a:off x="1033158" y="3566121"/>
          <a:ext cx="1343105" cy="133327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ДОШКОЛЬНИК</a:t>
          </a:r>
          <a:endParaRPr lang="ru-RU" sz="1300" kern="1200" dirty="0"/>
        </a:p>
      </dsp:txBody>
      <dsp:txXfrm>
        <a:off x="1098243" y="3631206"/>
        <a:ext cx="1212935" cy="12031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8658DC-DB68-40F8-9763-1BE12CF029F2}">
      <dsp:nvSpPr>
        <dsp:cNvPr id="0" name=""/>
        <dsp:cNvSpPr/>
      </dsp:nvSpPr>
      <dsp:spPr>
        <a:xfrm>
          <a:off x="0" y="0"/>
          <a:ext cx="2066316" cy="5632311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7B1998-17B1-455D-B988-707908C1EBF3}">
      <dsp:nvSpPr>
        <dsp:cNvPr id="0" name=""/>
        <dsp:cNvSpPr/>
      </dsp:nvSpPr>
      <dsp:spPr>
        <a:xfrm>
          <a:off x="1033158" y="563781"/>
          <a:ext cx="1343105" cy="200211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ВЗРОСЛЫЙ</a:t>
          </a:r>
          <a:endParaRPr lang="ru-RU" sz="1600" kern="1200" dirty="0"/>
        </a:p>
      </dsp:txBody>
      <dsp:txXfrm>
        <a:off x="1098723" y="629346"/>
        <a:ext cx="1211975" cy="1870980"/>
      </dsp:txXfrm>
    </dsp:sp>
    <dsp:sp modelId="{4A74D791-7FA7-4DA6-8BE2-73630AAEA484}">
      <dsp:nvSpPr>
        <dsp:cNvPr id="0" name=""/>
        <dsp:cNvSpPr/>
      </dsp:nvSpPr>
      <dsp:spPr>
        <a:xfrm>
          <a:off x="1033158" y="2816155"/>
          <a:ext cx="1343105" cy="200211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ВЗРОСЛЫЙ</a:t>
          </a:r>
          <a:endParaRPr lang="ru-RU" sz="1600" kern="1200" dirty="0"/>
        </a:p>
      </dsp:txBody>
      <dsp:txXfrm>
        <a:off x="1098723" y="2881720"/>
        <a:ext cx="1211975" cy="18709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8658DC-DB68-40F8-9763-1BE12CF029F2}">
      <dsp:nvSpPr>
        <dsp:cNvPr id="0" name=""/>
        <dsp:cNvSpPr/>
      </dsp:nvSpPr>
      <dsp:spPr>
        <a:xfrm>
          <a:off x="0" y="0"/>
          <a:ext cx="2066316" cy="5632311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7B1998-17B1-455D-B988-707908C1EBF3}">
      <dsp:nvSpPr>
        <dsp:cNvPr id="0" name=""/>
        <dsp:cNvSpPr/>
      </dsp:nvSpPr>
      <dsp:spPr>
        <a:xfrm>
          <a:off x="1033158" y="563781"/>
          <a:ext cx="1343105" cy="200211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ВЗРОСЛЫЙ</a:t>
          </a:r>
          <a:endParaRPr lang="ru-RU" sz="1600" kern="1200" dirty="0"/>
        </a:p>
      </dsp:txBody>
      <dsp:txXfrm>
        <a:off x="1098723" y="629346"/>
        <a:ext cx="1211975" cy="1870980"/>
      </dsp:txXfrm>
    </dsp:sp>
    <dsp:sp modelId="{AF877FF9-0C94-4F24-97F2-632409C6464F}">
      <dsp:nvSpPr>
        <dsp:cNvPr id="0" name=""/>
        <dsp:cNvSpPr/>
      </dsp:nvSpPr>
      <dsp:spPr>
        <a:xfrm>
          <a:off x="1033158" y="2816155"/>
          <a:ext cx="1343105" cy="2002110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ВЗРОСЛЫЙ</a:t>
          </a:r>
          <a:endParaRPr lang="ru-RU" sz="1600" kern="1200" dirty="0"/>
        </a:p>
      </dsp:txBody>
      <dsp:txXfrm>
        <a:off x="1098723" y="2881720"/>
        <a:ext cx="1211975" cy="187098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727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27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27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727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72780676-931E-49E7-8106-29ADF6F306C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20099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B681808-6CED-4919-B125-23D1503291BA}" type="datetimeFigureOut">
              <a:rPr lang="ru-RU" smtClean="0">
                <a:solidFill>
                  <a:prstClr val="white"/>
                </a:solidFill>
              </a:rPr>
              <a:pPr/>
              <a:t>23.09.2015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88A2F79-DD5D-4020-9531-87594B30D5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prstClr val="white"/>
                </a:solidFill>
              </a:rPr>
              <a:pPr/>
              <a:t>23.09.2015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prstClr val="white"/>
                </a:solidFill>
              </a:rPr>
              <a:pPr/>
              <a:t>23.09.2015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88A2F79-DD5D-4020-9531-87594B30D5B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B681808-6CED-4919-B125-23D1503291BA}" type="datetimeFigureOut">
              <a:rPr lang="ru-RU"/>
              <a:pPr/>
              <a:t>23.09.2015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88A2F79-DD5D-4020-9531-87594B30D5B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3750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8698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5353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91621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0795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7320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4947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099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prstClr val="white"/>
                </a:solidFill>
              </a:rPr>
              <a:pPr/>
              <a:t>23.09.2015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F4E7ED"/>
                </a:solidFill>
              </a:rPr>
              <a:pPr/>
              <a:t>23.09.2015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4E7E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F4E7ED"/>
                </a:solidFill>
              </a:rPr>
              <a:pPr/>
              <a:t>‹#›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6133138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6804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88A2F79-DD5D-4020-9531-87594B30D5B8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8488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pPr algn="l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/>
              </a:solidFill>
              <a:latin typeface="Trebuchet M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BD1445E-B292-45EA-8857-40C1C5DD5F1E}" type="datetimeFigureOut">
              <a:rPr lang="ru-RU"/>
              <a:pPr/>
              <a:t>23.09.2015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48031D5-3060-4400-9C52-580251C633A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0567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9653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6505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4053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3962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06788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235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B681808-6CED-4919-B125-23D1503291BA}" type="datetimeFigureOut">
              <a:rPr lang="ru-RU" smtClean="0">
                <a:solidFill>
                  <a:prstClr val="white"/>
                </a:solidFill>
              </a:rPr>
              <a:pPr/>
              <a:t>23.09.2015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8888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F4E7ED"/>
                </a:solidFill>
              </a:rPr>
              <a:pPr/>
              <a:t>23.09.2015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F4E7ED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F4E7ED"/>
                </a:solidFill>
              </a:rPr>
              <a:pPr/>
              <a:t>‹#›</a:t>
            </a:fld>
            <a:endParaRPr lang="ru-RU">
              <a:solidFill>
                <a:srgbClr val="F4E7ED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4539972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49240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BD1445E-B292-45EA-8857-40C1C5DD5F1E}" type="datetimeFigureOut">
              <a:rPr lang="ru-RU" smtClean="0">
                <a:solidFill>
                  <a:srgbClr val="B13F9A"/>
                </a:solidFill>
              </a:rPr>
              <a:pPr/>
              <a:t>23.09.2015</a:t>
            </a:fld>
            <a:endParaRPr lang="ru-RU">
              <a:solidFill>
                <a:srgbClr val="B13F9A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>
              <a:solidFill>
                <a:srgbClr val="B13F9A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48031D5-3060-4400-9C52-580251C633A2}" type="slidenum">
              <a:rPr lang="ru-RU" smtClean="0">
                <a:solidFill>
                  <a:srgbClr val="B13F9A"/>
                </a:solidFill>
              </a:rPr>
              <a:pPr/>
              <a:t>‹#›</a:t>
            </a:fld>
            <a:endParaRPr lang="ru-RU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954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prstClr val="white"/>
                </a:solidFill>
              </a:rPr>
              <a:pPr/>
              <a:t>23.09.2015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prstClr val="white"/>
                </a:solidFill>
              </a:rPr>
              <a:pPr/>
              <a:t>23.09.2015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prstClr val="white"/>
                </a:solidFill>
              </a:rPr>
              <a:pPr/>
              <a:t>23.09.2015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B681808-6CED-4919-B125-23D1503291BA}" type="datetimeFigureOut">
              <a:rPr lang="ru-RU" smtClean="0">
                <a:solidFill>
                  <a:prstClr val="white"/>
                </a:solidFill>
              </a:rPr>
              <a:pPr/>
              <a:t>23.09.2015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prstClr val="white"/>
                </a:solidFill>
              </a:rPr>
              <a:pPr/>
              <a:t>23.09.2015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B681808-6CED-4919-B125-23D1503291BA}" type="datetimeFigureOut">
              <a:rPr lang="ru-RU" smtClean="0">
                <a:solidFill>
                  <a:prstClr val="white"/>
                </a:solidFill>
              </a:rPr>
              <a:pPr/>
              <a:t>23.09.2015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8A2F79-DD5D-4020-9531-87594B30D5B8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B681808-6CED-4919-B125-23D1503291BA}" type="datetimeFigureOut">
              <a:rPr lang="ru-RU" smtClean="0">
                <a:solidFill>
                  <a:prstClr val="white"/>
                </a:solidFill>
                <a:latin typeface="Century Gothic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23.09.2015</a:t>
            </a:fld>
            <a:endParaRPr lang="ru-RU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prstClr val="white"/>
              </a:solidFill>
              <a:latin typeface="Century Gothic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88A2F79-DD5D-4020-9531-87594B30D5B8}" type="slidenum">
              <a:rPr lang="ru-RU" smtClean="0">
                <a:solidFill>
                  <a:prstClr val="white"/>
                </a:solidFill>
                <a:latin typeface="Century Gothic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prstClr val="white"/>
              </a:solidFill>
              <a:latin typeface="Century Gothic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B681808-6CED-4919-B125-23D1503291BA}" type="datetimeFigureOut">
              <a:rPr lang="ru-RU" smtClean="0">
                <a:solidFill>
                  <a:srgbClr val="B13F9A"/>
                </a:solidFill>
                <a:latin typeface="Trebuchet M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23.09.2015</a:t>
            </a:fld>
            <a:endParaRPr lang="ru-RU">
              <a:solidFill>
                <a:srgbClr val="B13F9A"/>
              </a:solidFill>
              <a:latin typeface="Trebuchet M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B13F9A"/>
              </a:solidFill>
              <a:latin typeface="Trebuchet MS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888A2F79-DD5D-4020-9531-87594B30D5B8}" type="slidenum">
              <a:rPr lang="ru-RU" smtClean="0">
                <a:solidFill>
                  <a:srgbClr val="B13F9A"/>
                </a:solidFill>
                <a:latin typeface="Trebuchet M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srgbClr val="B13F9A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865963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BD1445E-B292-45EA-8857-40C1C5DD5F1E}" type="datetimeFigureOut">
              <a:rPr lang="ru-RU" smtClean="0">
                <a:solidFill>
                  <a:srgbClr val="B13F9A"/>
                </a:solidFill>
                <a:latin typeface="Trebuchet M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23.09.2015</a:t>
            </a:fld>
            <a:endParaRPr lang="ru-RU">
              <a:solidFill>
                <a:srgbClr val="B13F9A"/>
              </a:solidFill>
              <a:latin typeface="Trebuchet M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ru-RU">
              <a:solidFill>
                <a:srgbClr val="B13F9A"/>
              </a:solidFill>
              <a:latin typeface="Trebuchet MS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48031D5-3060-4400-9C52-580251C633A2}" type="slidenum">
              <a:rPr lang="ru-RU" smtClean="0">
                <a:solidFill>
                  <a:srgbClr val="B13F9A"/>
                </a:solidFill>
                <a:latin typeface="Trebuchet M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ru-RU">
              <a:solidFill>
                <a:srgbClr val="B13F9A"/>
              </a:solidFill>
              <a:latin typeface="Trebuchet MS"/>
            </a:endParaRPr>
          </a:p>
        </p:txBody>
      </p:sp>
    </p:spTree>
    <p:extLst>
      <p:ext uri="{BB962C8B-B14F-4D97-AF65-F5344CB8AC3E}">
        <p14:creationId xmlns:p14="http://schemas.microsoft.com/office/powerpoint/2010/main" val="3744819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0"/>
            <a:ext cx="5537448" cy="2060848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6000" dirty="0" smtClean="0"/>
              <a:t>АНДРАГОГИКА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3861048"/>
            <a:ext cx="5466030" cy="2664296"/>
          </a:xfrm>
        </p:spPr>
        <p:txBody>
          <a:bodyPr>
            <a:normAutofit/>
          </a:bodyPr>
          <a:lstStyle/>
          <a:p>
            <a:r>
              <a:rPr lang="ru-RU" dirty="0" smtClean="0"/>
              <a:t>Власова Татьяна Ивановна</a:t>
            </a:r>
          </a:p>
          <a:p>
            <a:r>
              <a:rPr lang="ru-RU" dirty="0" smtClean="0"/>
              <a:t>доктор педагогических наук,</a:t>
            </a:r>
          </a:p>
          <a:p>
            <a:r>
              <a:rPr lang="ru-RU" dirty="0" smtClean="0"/>
              <a:t>профессор, зав. кафедрой ДГТУ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79512" y="620688"/>
          <a:ext cx="2376264" cy="5632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4180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452776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Каковы характерные черты развития современного образования?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60848"/>
            <a:ext cx="7643192" cy="4394888"/>
          </a:xfrm>
        </p:spPr>
        <p:txBody>
          <a:bodyPr/>
          <a:lstStyle/>
          <a:p>
            <a:pPr algn="r">
              <a:buFont typeface="Wingdings" pitchFamily="2" charset="2"/>
              <a:buNone/>
            </a:pPr>
            <a:r>
              <a:rPr lang="ru-RU" sz="5400" b="1" dirty="0"/>
              <a:t>Усиление воспитательных процессов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1BFF0-3095-4A00-8DA2-B2FF6AB3C054}" type="slidenum">
              <a:rPr lang="ru-RU"/>
              <a:pPr/>
              <a:t>10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524784"/>
          </a:xfrm>
        </p:spPr>
        <p:txBody>
          <a:bodyPr>
            <a:noAutofit/>
          </a:bodyPr>
          <a:lstStyle/>
          <a:p>
            <a:pPr algn="ctr"/>
            <a:r>
              <a:rPr lang="ru-RU" sz="2800" b="0" dirty="0">
                <a:solidFill>
                  <a:schemeClr val="tx2"/>
                </a:solidFill>
              </a:rPr>
              <a:t>Два подхода </a:t>
            </a:r>
            <a:r>
              <a:rPr lang="ru-RU" sz="2800" b="0" dirty="0" smtClean="0">
                <a:solidFill>
                  <a:schemeClr val="tx2"/>
                </a:solidFill>
              </a:rPr>
              <a:t>к </a:t>
            </a:r>
            <a:r>
              <a:rPr lang="ru-RU" sz="2800" b="0" dirty="0">
                <a:solidFill>
                  <a:schemeClr val="tx2"/>
                </a:solidFill>
              </a:rPr>
              <a:t>решению </a:t>
            </a:r>
            <a:r>
              <a:rPr lang="ru-RU" sz="2800" b="0" dirty="0" smtClean="0">
                <a:solidFill>
                  <a:schemeClr val="tx2"/>
                </a:solidFill>
              </a:rPr>
              <a:t>задачи демократизации образования</a:t>
            </a:r>
            <a:r>
              <a:rPr lang="ru-RU" sz="2800" b="0" dirty="0">
                <a:solidFill>
                  <a:schemeClr val="tx2"/>
                </a:solidFill>
              </a:rPr>
              <a:t>:</a:t>
            </a:r>
            <a:br>
              <a:rPr lang="ru-RU" sz="2800" b="0" dirty="0">
                <a:solidFill>
                  <a:schemeClr val="tx2"/>
                </a:solidFill>
              </a:rPr>
            </a:br>
            <a:endParaRPr lang="ru-RU" sz="2800" b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B13F9A"/>
              </a:buClr>
              <a:buNone/>
            </a:pPr>
            <a:r>
              <a:rPr lang="ru-RU" sz="3800" b="1" dirty="0" err="1">
                <a:solidFill>
                  <a:prstClr val="black"/>
                </a:solidFill>
              </a:rPr>
              <a:t>Эгалитаристский</a:t>
            </a:r>
            <a:r>
              <a:rPr lang="ru-RU" sz="3800" dirty="0">
                <a:solidFill>
                  <a:prstClr val="black"/>
                </a:solidFill>
              </a:rPr>
              <a:t> </a:t>
            </a:r>
          </a:p>
          <a:p>
            <a:pPr marL="0" lvl="0" indent="0">
              <a:lnSpc>
                <a:spcPct val="120000"/>
              </a:lnSpc>
              <a:spcBef>
                <a:spcPts val="0"/>
              </a:spcBef>
              <a:buClr>
                <a:srgbClr val="B13F9A"/>
              </a:buClr>
              <a:buNone/>
            </a:pPr>
            <a:r>
              <a:rPr lang="ru-RU" sz="3800" dirty="0" smtClean="0">
                <a:solidFill>
                  <a:prstClr val="black"/>
                </a:solidFill>
              </a:rPr>
              <a:t>основан </a:t>
            </a:r>
            <a:r>
              <a:rPr lang="ru-RU" sz="3800" dirty="0">
                <a:solidFill>
                  <a:prstClr val="black"/>
                </a:solidFill>
              </a:rPr>
              <a:t>на идее равенства, устранения социальных различий и неравенства путем всеобщей уравнительности, что приводит в образовании к </a:t>
            </a:r>
            <a:r>
              <a:rPr lang="ru-RU" sz="3800" b="1" dirty="0">
                <a:solidFill>
                  <a:prstClr val="black"/>
                </a:solidFill>
              </a:rPr>
              <a:t>единообразию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 marL="0" lvl="0" indent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800" b="1" dirty="0" err="1">
                <a:solidFill>
                  <a:prstClr val="black"/>
                </a:solidFill>
                <a:latin typeface="Verdana" pitchFamily="34" charset="0"/>
              </a:rPr>
              <a:t>Антиэгалитаристский</a:t>
            </a:r>
            <a:endParaRPr lang="en-US" sz="3800" b="1" dirty="0">
              <a:solidFill>
                <a:prstClr val="black"/>
              </a:solidFill>
              <a:latin typeface="Verdana" pitchFamily="34" charset="0"/>
            </a:endParaRPr>
          </a:p>
          <a:p>
            <a:pPr marL="0" lvl="0" indent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3800" dirty="0" smtClean="0">
                <a:solidFill>
                  <a:prstClr val="black"/>
                </a:solidFill>
                <a:latin typeface="Verdana" pitchFamily="34" charset="0"/>
              </a:rPr>
              <a:t>обосновывает </a:t>
            </a:r>
            <a:r>
              <a:rPr lang="ru-RU" sz="3800" dirty="0">
                <a:solidFill>
                  <a:prstClr val="black"/>
                </a:solidFill>
                <a:latin typeface="Verdana" pitchFamily="34" charset="0"/>
              </a:rPr>
              <a:t>две функции образования: </a:t>
            </a:r>
            <a:r>
              <a:rPr lang="ru-RU" sz="3800" b="1" dirty="0">
                <a:solidFill>
                  <a:prstClr val="black"/>
                </a:solidFill>
                <a:latin typeface="Verdana" pitchFamily="34" charset="0"/>
              </a:rPr>
              <a:t>обучения</a:t>
            </a:r>
            <a:r>
              <a:rPr lang="ru-RU" sz="3800" dirty="0">
                <a:solidFill>
                  <a:prstClr val="black"/>
                </a:solidFill>
                <a:latin typeface="Verdana" pitchFamily="34" charset="0"/>
              </a:rPr>
              <a:t>, т.е. формирование знаний, умений, навыков, характера детей, и  </a:t>
            </a:r>
            <a:r>
              <a:rPr lang="ru-RU" sz="3800" b="1" dirty="0">
                <a:solidFill>
                  <a:prstClr val="black"/>
                </a:solidFill>
                <a:latin typeface="Verdana" pitchFamily="34" charset="0"/>
              </a:rPr>
              <a:t>социального отбора – </a:t>
            </a:r>
            <a:r>
              <a:rPr lang="ru-RU" sz="3800" dirty="0">
                <a:solidFill>
                  <a:prstClr val="black"/>
                </a:solidFill>
                <a:latin typeface="Verdana" pitchFamily="34" charset="0"/>
              </a:rPr>
              <a:t>распределение по различным профессиям и общественным стратам - </a:t>
            </a:r>
            <a:r>
              <a:rPr lang="ru-RU" sz="3800" dirty="0" err="1">
                <a:solidFill>
                  <a:prstClr val="black"/>
                </a:solidFill>
                <a:latin typeface="Verdana" pitchFamily="34" charset="0"/>
              </a:rPr>
              <a:t>Йоширо</a:t>
            </a:r>
            <a:r>
              <a:rPr lang="ru-RU" sz="3800" dirty="0">
                <a:solidFill>
                  <a:prstClr val="black"/>
                </a:solidFill>
                <a:latin typeface="Verdana" pitchFamily="34" charset="0"/>
              </a:rPr>
              <a:t> </a:t>
            </a:r>
            <a:r>
              <a:rPr lang="ru-RU" sz="3800" dirty="0" err="1">
                <a:solidFill>
                  <a:prstClr val="black"/>
                </a:solidFill>
                <a:latin typeface="Verdana" pitchFamily="34" charset="0"/>
              </a:rPr>
              <a:t>Канемацу</a:t>
            </a:r>
            <a:r>
              <a:rPr lang="ru-RU" sz="3800" dirty="0">
                <a:solidFill>
                  <a:prstClr val="black"/>
                </a:solidFill>
                <a:latin typeface="Verdana" pitchFamily="34" charset="0"/>
              </a:rPr>
              <a:t> (Япония).</a:t>
            </a:r>
            <a:endParaRPr lang="en-US" sz="3800" dirty="0">
              <a:solidFill>
                <a:prstClr val="black"/>
              </a:solidFill>
              <a:latin typeface="Verdana" pitchFamily="34" charset="0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5EE3A-34AD-4828-8D76-C237530CC39D}" type="slidenum">
              <a:rPr lang="ru-RU"/>
              <a:pPr/>
              <a:t>11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 smtClean="0"/>
              <a:t>Ограничения демократизации </a:t>
            </a:r>
            <a:r>
              <a:rPr lang="ru-RU" sz="3200" dirty="0"/>
              <a:t>образования:</a:t>
            </a:r>
          </a:p>
        </p:txBody>
      </p:sp>
      <p:sp>
        <p:nvSpPr>
          <p:cNvPr id="26629" name="Rectangle 5"/>
          <p:cNvSpPr>
            <a:spLocks noGrp="1" noChangeArrowheads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None/>
            </a:pPr>
            <a:r>
              <a:rPr lang="ru-RU" sz="2000" dirty="0" smtClean="0"/>
              <a:t>Доступность </a:t>
            </a:r>
            <a:r>
              <a:rPr lang="ru-RU" sz="2000" dirty="0"/>
              <a:t>и широкий охват детей образованием  как один из показателей </a:t>
            </a:r>
            <a:r>
              <a:rPr lang="ru-RU" sz="2000" dirty="0" smtClean="0"/>
              <a:t>демократизации. Решение -  </a:t>
            </a:r>
            <a:r>
              <a:rPr lang="ru-RU" sz="2000" b="1" dirty="0" smtClean="0"/>
              <a:t>уравнительность - </a:t>
            </a:r>
            <a:r>
              <a:rPr lang="ru-RU" sz="2000" dirty="0" smtClean="0"/>
              <a:t> </a:t>
            </a:r>
            <a:r>
              <a:rPr lang="ru-RU" sz="2000" dirty="0"/>
              <a:t>усредняет всех учащихся, замедляя образовательный темп у одних и не развивая других, поскольку для последних не остается ни управленческого права, ни дидактического времени, ни методических возможностей, ни душевного тепла.  </a:t>
            </a:r>
          </a:p>
        </p:txBody>
      </p:sp>
      <p:sp>
        <p:nvSpPr>
          <p:cNvPr id="26630" name="Rectangle 6"/>
          <p:cNvSpPr>
            <a:spLocks noGrp="1" noChangeArrowheads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Font typeface="Wingdings" pitchFamily="2" charset="2"/>
              <a:buNone/>
            </a:pPr>
            <a:r>
              <a:rPr lang="ru-RU" sz="2000" dirty="0" smtClean="0"/>
              <a:t>Школа </a:t>
            </a:r>
            <a:r>
              <a:rPr lang="ru-RU" sz="2000" dirty="0"/>
              <a:t>должна решать обе задачи и, таким образом, решать задачи демократизации, т.е. первая направлена на приобретение </a:t>
            </a:r>
            <a:r>
              <a:rPr lang="ru-RU" sz="2000" b="1" dirty="0"/>
              <a:t>общего </a:t>
            </a:r>
            <a:r>
              <a:rPr lang="ru-RU" sz="2000" dirty="0"/>
              <a:t>для всех образования, а вторая – диверсификация образования, обучение сообразно </a:t>
            </a:r>
            <a:r>
              <a:rPr lang="ru-RU" sz="2000" b="1" dirty="0"/>
              <a:t>индивидуальным способностям, склонностям и интересам.</a:t>
            </a:r>
            <a:r>
              <a:rPr lang="ru-RU" sz="2000" dirty="0"/>
              <a:t> </a:t>
            </a:r>
            <a:endParaRPr lang="en-US" sz="2000" dirty="0"/>
          </a:p>
          <a:p>
            <a:pPr marL="0" indent="0">
              <a:spcBef>
                <a:spcPts val="0"/>
              </a:spcBef>
              <a:buFont typeface="Wingdings" pitchFamily="2" charset="2"/>
              <a:buNone/>
            </a:pPr>
            <a:endParaRPr lang="ru-RU" sz="200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8CBAF0-4A74-463E-9297-DB317CF528EC}" type="slidenum">
              <a:rPr lang="ru-RU"/>
              <a:pPr/>
              <a:t>12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452776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Что </a:t>
            </a:r>
            <a:r>
              <a:rPr lang="ru-RU" sz="3200" dirty="0"/>
              <a:t>опасно для демократизации образования?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32856"/>
            <a:ext cx="7239000" cy="432288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3600" dirty="0"/>
              <a:t>Для демократизации образования опасны </a:t>
            </a:r>
            <a:r>
              <a:rPr lang="ru-RU" sz="3600" b="1" dirty="0"/>
              <a:t>уравнительность, </a:t>
            </a:r>
            <a:r>
              <a:rPr lang="ru-RU" sz="3600" dirty="0"/>
              <a:t>а также </a:t>
            </a:r>
            <a:r>
              <a:rPr lang="ru-RU" sz="3600" b="1" dirty="0"/>
              <a:t>отсутствие преемственности </a:t>
            </a:r>
            <a:r>
              <a:rPr lang="ru-RU" sz="3600" dirty="0"/>
              <a:t>ступеней образования</a:t>
            </a:r>
            <a:r>
              <a:rPr lang="ru-RU" dirty="0"/>
              <a:t>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E5BC5-F499-4F57-B29D-152D35979704}" type="slidenum">
              <a:rPr lang="ru-RU"/>
              <a:pPr/>
              <a:t>13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596792"/>
          </a:xfrm>
        </p:spPr>
        <p:txBody>
          <a:bodyPr>
            <a:normAutofit/>
          </a:bodyPr>
          <a:lstStyle/>
          <a:p>
            <a:pPr algn="ctr"/>
            <a:r>
              <a:rPr lang="ru-RU" sz="3200" dirty="0"/>
              <a:t>Каковы характерные черты развития современного образования? 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88840"/>
            <a:ext cx="7239000" cy="4466896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3200" dirty="0"/>
              <a:t>Следующей тенденцией развития мирового образования является </a:t>
            </a:r>
          </a:p>
          <a:p>
            <a:pPr algn="ctr">
              <a:buFont typeface="Wingdings" pitchFamily="2" charset="2"/>
              <a:buNone/>
            </a:pPr>
            <a:endParaRPr lang="ru-RU" sz="3200" b="1" dirty="0"/>
          </a:p>
          <a:p>
            <a:pPr algn="ctr">
              <a:buFont typeface="Wingdings" pitchFamily="2" charset="2"/>
              <a:buNone/>
            </a:pPr>
            <a:r>
              <a:rPr lang="ru-RU" sz="3200" b="1" dirty="0"/>
              <a:t>инновационность </a:t>
            </a:r>
            <a:r>
              <a:rPr lang="ru-RU" sz="3200" dirty="0"/>
              <a:t>жизни</a:t>
            </a:r>
            <a:r>
              <a:rPr lang="ru-RU" sz="3200" b="1" dirty="0"/>
              <a:t> </a:t>
            </a:r>
            <a:r>
              <a:rPr lang="ru-RU" sz="3200" dirty="0"/>
              <a:t> </a:t>
            </a:r>
          </a:p>
          <a:p>
            <a:pPr algn="ctr">
              <a:buFont typeface="Wingdings" pitchFamily="2" charset="2"/>
              <a:buNone/>
            </a:pPr>
            <a:r>
              <a:rPr lang="ru-RU" sz="3200" dirty="0"/>
              <a:t>человека в ХХ веке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14DAE-8C96-4BEE-8822-E589251ECC98}" type="slidenum">
              <a:rPr lang="ru-RU"/>
              <a:pPr/>
              <a:t>14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3087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/>
              <a:t>Чем характеризуется инновационность жизни и каким образом она влияет на образование?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16832"/>
            <a:ext cx="7239000" cy="4538904"/>
          </a:xfrm>
        </p:spPr>
        <p:txBody>
          <a:bodyPr/>
          <a:lstStyle/>
          <a:p>
            <a:r>
              <a:rPr lang="ru-RU" altLang="zh-CN" sz="3200" dirty="0"/>
              <a:t>ускорение социального развития за счет взаимодействия экономического, культурного, научного потенциала всей планеты;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A06F71-7C62-4241-B986-597A89719038}" type="slidenum">
              <a:rPr lang="ru-RU"/>
              <a:pPr/>
              <a:t>15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3807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/>
              <a:t>Чем характеризуется инновационность жизни и каким образом она влияет на образование?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44824"/>
            <a:ext cx="7239000" cy="4610912"/>
          </a:xfrm>
        </p:spPr>
        <p:txBody>
          <a:bodyPr/>
          <a:lstStyle/>
          <a:p>
            <a:r>
              <a:rPr lang="ru-RU" altLang="zh-CN" dirty="0"/>
              <a:t>снятие многих негативных явлений, тормозящих социальный прогресс (снижение военного противостояния, спад в борьбе идеологий, защита прав человека на свободу выбора профессии, сферы деятельности, культурного общения);</a:t>
            </a:r>
            <a:endParaRPr lang="ru-RU" dirty="0"/>
          </a:p>
          <a:p>
            <a:pPr>
              <a:buFont typeface="Wingdings" pitchFamily="2" charset="2"/>
              <a:buNone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7B2C4-0E1C-4761-B783-0F7CAF0C6475}" type="slidenum">
              <a:rPr lang="ru-RU"/>
              <a:pPr/>
              <a:t>16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3807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/>
              <a:t>Чем характеризуется инновационность жизни и каким образом она влияет на образование?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88840"/>
            <a:ext cx="7239000" cy="4466896"/>
          </a:xfrm>
        </p:spPr>
        <p:txBody>
          <a:bodyPr/>
          <a:lstStyle/>
          <a:p>
            <a:r>
              <a:rPr lang="ru-RU" altLang="zh-CN" dirty="0"/>
              <a:t>научный подход к происходящим социальным процессам и явлениям (социологические обследования, исследовательские институты общественного развития и т.д.);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F176F2-28E6-4273-A43E-5AD95EE3B572}" type="slidenum">
              <a:rPr lang="ru-RU"/>
              <a:pPr/>
              <a:t>17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3087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/>
              <a:t>Чем характеризуется инновационность жизни и каким образом она влияет на образование?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16832"/>
            <a:ext cx="7239000" cy="4538904"/>
          </a:xfrm>
        </p:spPr>
        <p:txBody>
          <a:bodyPr/>
          <a:lstStyle/>
          <a:p>
            <a:r>
              <a:rPr lang="ru-RU" altLang="zh-CN" sz="3600" dirty="0"/>
              <a:t>внедрение науки во все сферы жизни общества, производства, культуры, медицины, образования;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56E6A-1281-4857-8138-B583F08085D0}" type="slidenum">
              <a:rPr lang="ru-RU"/>
              <a:pPr/>
              <a:t>18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236752"/>
          </a:xfrm>
        </p:spPr>
        <p:txBody>
          <a:bodyPr>
            <a:normAutofit fontScale="90000"/>
          </a:bodyPr>
          <a:lstStyle/>
          <a:p>
            <a:r>
              <a:rPr lang="ru-RU" sz="2800" dirty="0"/>
              <a:t>Чем характеризуется инновационность жизни и каким образом она влияет на образование?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88840"/>
            <a:ext cx="7239000" cy="4466896"/>
          </a:xfrm>
        </p:spPr>
        <p:txBody>
          <a:bodyPr/>
          <a:lstStyle/>
          <a:p>
            <a:r>
              <a:rPr lang="ru-RU" altLang="zh-CN" sz="3200" dirty="0"/>
              <a:t>осложнение сфер общения и взаимодействия людей, которые уже не могут регламентироваться только законами, нравами;</a:t>
            </a:r>
            <a:endParaRPr lang="ru-RU" sz="3200" dirty="0"/>
          </a:p>
          <a:p>
            <a:endParaRPr lang="ru-RU" sz="3200" dirty="0"/>
          </a:p>
          <a:p>
            <a:pPr>
              <a:buFont typeface="Wingdings" pitchFamily="2" charset="2"/>
              <a:buNone/>
            </a:pPr>
            <a:endParaRPr lang="ru-RU" sz="32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67C8CB-E239-49AA-968A-8181BD92F27E}" type="slidenum">
              <a:rPr lang="ru-RU"/>
              <a:pPr/>
              <a:t>19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0"/>
            <a:ext cx="6228184" cy="5301208"/>
          </a:xfrm>
        </p:spPr>
        <p:txBody>
          <a:bodyPr/>
          <a:lstStyle/>
          <a:p>
            <a:r>
              <a:rPr lang="ru-RU" dirty="0" smtClean="0"/>
              <a:t> ТЕМА: «</a:t>
            </a:r>
            <a:r>
              <a:rPr lang="ru-RU" sz="4400" dirty="0" smtClean="0">
                <a:latin typeface="Times New Roman"/>
                <a:ea typeface="Calibri"/>
              </a:rPr>
              <a:t>глобальные тенденции развития мирового образовательного процесса</a:t>
            </a:r>
            <a:r>
              <a:rPr lang="ru-RU" dirty="0" smtClean="0"/>
              <a:t>»  </a:t>
            </a:r>
            <a:endParaRPr lang="ru-RU" sz="6000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911900320"/>
              </p:ext>
            </p:extLst>
          </p:nvPr>
        </p:nvGraphicFramePr>
        <p:xfrm>
          <a:off x="179512" y="620688"/>
          <a:ext cx="2376264" cy="5632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92044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3087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/>
              <a:t>Чем характеризуется инновационность жизни и каким образом она влияет на образование?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44824"/>
            <a:ext cx="7239000" cy="4610912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altLang="zh-CN" sz="2500" dirty="0" smtClean="0"/>
              <a:t>ВЫВОД: необходимо </a:t>
            </a:r>
            <a:r>
              <a:rPr lang="ru-RU" altLang="zh-CN" sz="2500" dirty="0"/>
              <a:t>творческое поведение на основе главных духовных  ценностей и принципов человеческого общения; и, наконец, творчество выступает универсальным мотивом всех видов деятельности современного человека, как правило, наслаждение от творчества выше мотивов выгоды, власти и т.п.</a:t>
            </a:r>
            <a:endParaRPr lang="ru-RU" sz="25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A04F88-CB16-475C-BA42-D516B3AFDEBB}" type="slidenum">
              <a:rPr lang="ru-RU"/>
              <a:pPr/>
              <a:t>20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/>
              <a:t>Чем характеризуется инновационность жизни и каким образом она влияет на образование?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500"/>
              <a:t>Инновационность ставит основную задачу по повышению </a:t>
            </a:r>
            <a:r>
              <a:rPr lang="ru-RU" sz="2500" b="1"/>
              <a:t>качества</a:t>
            </a:r>
            <a:r>
              <a:rPr lang="ru-RU" sz="2500"/>
              <a:t> образования за счет проектно-ис</a:t>
            </a:r>
            <a:r>
              <a:rPr lang="en-US" sz="2500"/>
              <a:t>c</a:t>
            </a:r>
            <a:r>
              <a:rPr lang="ru-RU" sz="2500"/>
              <a:t>ледовательского подхода в организации образования, т.е. необходимо развивать в учащихся не репродуктивный стиль мышления, а творческий, поскольку глобальные тенденции в научно-техническом прогрессе требуют гибкого мышления. Традиционная же школа направлена на технократически-ориентированный стиль обучения, направленный на воспроизводство учебных задач.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1F2F93-CE26-4535-81AB-52B7184EB62B}" type="slidenum">
              <a:rPr lang="ru-RU"/>
              <a:pPr/>
              <a:t>21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/>
              <a:t>Поликультурность </a:t>
            </a:r>
            <a:r>
              <a:rPr lang="ru-RU" sz="3200"/>
              <a:t>как тенденция развития мира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500"/>
              <a:t>Изменения в образовании должны учитывать равенство культур и наций при условии их разнообразия. Это обусловлено большими миграционными потоками, движением народов из неразвитых стран в более развитые в поисках лучшей жизни. Мигранты вынуждены входить в иную культуру, а коренные жители привыкать жить и образовывать своих детей совместно с приезжающими.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7375-1386-4FC6-826F-53E0B7FFA6F1}" type="slidenum">
              <a:rPr lang="ru-RU"/>
              <a:pPr/>
              <a:t>22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3087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dirty="0"/>
              <a:t>Что включает в себя интернационализация мира? Каким образом данная тенденция влияет на образование?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16832"/>
            <a:ext cx="7239000" cy="4538904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b="1" dirty="0"/>
              <a:t>	Интернационализация </a:t>
            </a:r>
            <a:r>
              <a:rPr lang="ru-RU" dirty="0"/>
              <a:t>основана</a:t>
            </a:r>
            <a:r>
              <a:rPr lang="ru-RU" b="1" dirty="0"/>
              <a:t> </a:t>
            </a:r>
            <a:r>
              <a:rPr lang="ru-RU" dirty="0"/>
              <a:t>на современных мультимедийных и информационных технологий, что приводят к созданию единого информационно-гносеологического пространства, которое становится реальностью образовательного процесса во всех странах мира.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E40E37-DCD6-48F9-9EB1-4165A18DC420}" type="slidenum">
              <a:rPr lang="ru-RU"/>
              <a:pPr/>
              <a:t>23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6688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/>
              <a:t>Каковы издержки единого информационно-коммуникативного образовательного пространства?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204864"/>
            <a:ext cx="7239000" cy="4250872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dirty="0"/>
              <a:t>	Виртуальное вхождение молодого человека в мир может приводить к искажению реальности, стереотипам, мифам и иллюзиям. Образование должно взять на себя функцию по гуманизации  этих отношений, направленной на воспитание духовно-нравственных установок обучающихся.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6CA7D-B116-4670-8803-B992A9783A02}" type="slidenum">
              <a:rPr lang="ru-RU"/>
              <a:pPr/>
              <a:t>24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23675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/>
              <a:t>В чем заключается </a:t>
            </a:r>
            <a:r>
              <a:rPr lang="ru-RU" sz="2800" dirty="0" err="1"/>
              <a:t>экологизация</a:t>
            </a:r>
            <a:r>
              <a:rPr lang="ru-RU" sz="2800" dirty="0"/>
              <a:t> как тенденция жизни человека? </a:t>
            </a:r>
            <a:br>
              <a:rPr lang="ru-RU" sz="2800" dirty="0"/>
            </a:br>
            <a:r>
              <a:rPr lang="ru-RU" sz="2800" dirty="0"/>
              <a:t>Как она влияет на образование?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772816"/>
            <a:ext cx="7239000" cy="468292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500" dirty="0"/>
              <a:t>	Техногенная революция привела к значительным издержкам в природе и общественной жизни, что актуализировало вопросы экологии.</a:t>
            </a:r>
            <a:r>
              <a:rPr lang="ru-RU" sz="2500" b="1" dirty="0"/>
              <a:t> </a:t>
            </a:r>
            <a:r>
              <a:rPr lang="ru-RU" sz="2500" b="1" dirty="0" err="1"/>
              <a:t>Экологизация</a:t>
            </a:r>
            <a:r>
              <a:rPr lang="ru-RU" sz="2500" b="1" dirty="0"/>
              <a:t> </a:t>
            </a:r>
            <a:r>
              <a:rPr lang="ru-RU" sz="2500" dirty="0"/>
              <a:t>образования связана с необходимостью влияния на экологию жизни в целом. Решение этой задачи видится на пути </a:t>
            </a:r>
            <a:r>
              <a:rPr lang="ru-RU" sz="2500" dirty="0" err="1"/>
              <a:t>здоровьесберегающих</a:t>
            </a:r>
            <a:r>
              <a:rPr lang="ru-RU" sz="2500" dirty="0"/>
              <a:t> технологий в образовании и в науке.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5B44B0-4C71-4402-BDDC-8870473B7039}" type="slidenum">
              <a:rPr lang="ru-RU"/>
              <a:pPr/>
              <a:t>25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/>
              <a:t>Каковы причины усиления воспитательных процессов в образовании?</a:t>
            </a:r>
            <a:r>
              <a:rPr lang="ru-RU" sz="3200" b="1"/>
              <a:t> 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100" dirty="0"/>
              <a:t>во-первых, образование утратило идеологическое обоснование, которое, с одной стороны, оправдывало многие перекосы в советский период, с другой, удерживало нравственные установки личности в рамках общественной целесообразности. Это приводило, в конечном итоге, к формированию двойной морали.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100" dirty="0"/>
              <a:t>В современной ситуации необходимо не идеологическое, а духовное обоснование образования, ориентирующее ребенка на внутренние ценности.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endParaRPr lang="ru-RU" sz="2100" dirty="0"/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100" dirty="0"/>
              <a:t>Речь идет об отношении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2100" b="1" dirty="0"/>
              <a:t>образования и общества</a:t>
            </a:r>
            <a:r>
              <a:rPr lang="ru-RU" sz="2100" dirty="0"/>
              <a:t>.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9AC8-624A-4519-8571-0D775B781319}" type="slidenum">
              <a:rPr lang="ru-RU"/>
              <a:pPr/>
              <a:t>26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/>
              <a:t>Каковы причины усиления воспитательных процессов в образовании?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100"/>
              <a:t>во-вторых, ориентация на добротное качество знаний сменилась установкой на доминирование стихийных рыночных отношений, в которых знания, как категория нравственная, не являются гарантом успеха.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100"/>
              <a:t>Если знаниями нельзя овладеть в полной мере, то можно купить диплом, который откроет доступ к социальным благам. Произошла девальвация знаний и их социокультурных функций. 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endParaRPr lang="ru-RU" sz="2100"/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100"/>
              <a:t>Речь идет об отношении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100" b="1"/>
              <a:t>образования и личности</a:t>
            </a:r>
            <a:r>
              <a:rPr lang="ru-RU" sz="2100"/>
              <a:t>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D5045F-670C-4825-A7A2-003674C675C6}" type="slidenum">
              <a:rPr lang="ru-RU"/>
              <a:pPr/>
              <a:t>27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800"/>
              <a:t>Каковы причины усиления воспитательных процессов в образовании?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900"/>
              <a:t>в-третьих, всплеск коммуникативных информационных связей, демонстрирующий возможности индивидуального виртуального вхождения человека в мир, привел к тому, что молодежи навязаны стереотипы легкой жизни, что влечет за собой нереалистичность восприятия действительности.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1900"/>
              <a:t> В кризисных условиях это становится аморальным фактором, несмотря на его прогресс. Учитель должен обнаруживать перекосы технократического свойства в развитии воспитанников.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900"/>
              <a:t>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900"/>
              <a:t>Речь идет об отношении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ru-RU" sz="1900" b="1"/>
              <a:t>образования и педагогов.</a:t>
            </a:r>
            <a:r>
              <a:rPr lang="ru-RU" sz="1900"/>
              <a:t>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9D8D6-5EF9-44DE-B685-5A8D4B676064}" type="slidenum">
              <a:rPr lang="ru-RU"/>
              <a:pPr/>
              <a:t>28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/>
              <a:t>Как учитываются указанные тенденции в отечественном образовании?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100"/>
              <a:t>Образование должно:</a:t>
            </a:r>
          </a:p>
          <a:p>
            <a:pPr>
              <a:lnSpc>
                <a:spcPct val="90000"/>
              </a:lnSpc>
            </a:pPr>
            <a:r>
              <a:rPr lang="ru-RU" sz="2100"/>
              <a:t>обучать всех и каждого</a:t>
            </a:r>
          </a:p>
          <a:p>
            <a:pPr>
              <a:lnSpc>
                <a:spcPct val="90000"/>
              </a:lnSpc>
            </a:pPr>
            <a:r>
              <a:rPr lang="ru-RU" sz="2100"/>
              <a:t>иметь смыслообразующим стержнем </a:t>
            </a:r>
            <a:r>
              <a:rPr lang="ru-RU" sz="2100" b="1"/>
              <a:t>духовно-этическую доминанту</a:t>
            </a:r>
          </a:p>
          <a:p>
            <a:pPr>
              <a:lnSpc>
                <a:spcPct val="90000"/>
              </a:lnSpc>
            </a:pPr>
            <a:r>
              <a:rPr lang="ru-RU" sz="2100"/>
              <a:t>носить творческий и новаторский характер</a:t>
            </a:r>
          </a:p>
          <a:p>
            <a:pPr>
              <a:lnSpc>
                <a:spcPct val="90000"/>
              </a:lnSpc>
            </a:pPr>
            <a:r>
              <a:rPr lang="ru-RU" sz="2100"/>
              <a:t>строиться подлинно на научных основах</a:t>
            </a:r>
          </a:p>
          <a:p>
            <a:pPr>
              <a:lnSpc>
                <a:spcPct val="90000"/>
              </a:lnSpc>
            </a:pPr>
            <a:r>
              <a:rPr lang="ru-RU" sz="2100"/>
              <a:t>быть многообразным</a:t>
            </a:r>
            <a:r>
              <a:rPr lang="ru-RU" sz="2100" b="1"/>
              <a:t>, </a:t>
            </a:r>
            <a:r>
              <a:rPr lang="ru-RU" sz="2100"/>
              <a:t>адекватным культурному многообразию человечества и своей страны</a:t>
            </a:r>
          </a:p>
          <a:p>
            <a:pPr>
              <a:lnSpc>
                <a:spcPct val="90000"/>
              </a:lnSpc>
            </a:pPr>
            <a:r>
              <a:rPr lang="ru-RU" sz="2100"/>
              <a:t>удовлетворять всесторонние потребности этнокультурных, социально-профессиональных и конфессиональных групп, равно как и духовные запросы отдельной личности.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80D7A5-F41A-4803-9ED6-982E0D63C7F4}" type="slidenum">
              <a:rPr lang="ru-RU"/>
              <a:pPr/>
              <a:t>29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66800" y="4797152"/>
            <a:ext cx="6961584" cy="1440160"/>
          </a:xfrm>
        </p:spPr>
        <p:txBody>
          <a:bodyPr>
            <a:normAutofit/>
          </a:bodyPr>
          <a:lstStyle/>
          <a:p>
            <a:r>
              <a:rPr lang="ru-RU" dirty="0" smtClean="0"/>
              <a:t> вопросы </a:t>
            </a:r>
            <a:br>
              <a:rPr lang="ru-RU" dirty="0" smtClean="0"/>
            </a:br>
            <a:r>
              <a:rPr lang="ru-RU" dirty="0" smtClean="0"/>
              <a:t>обсуждения</a:t>
            </a:r>
            <a:endParaRPr lang="ru-RU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51520" y="980728"/>
            <a:ext cx="7488832" cy="3456384"/>
          </a:xfrm>
        </p:spPr>
        <p:txBody>
          <a:bodyPr>
            <a:normAutofit fontScale="92500" lnSpcReduction="20000"/>
          </a:bodyPr>
          <a:lstStyle/>
          <a:p>
            <a:pPr algn="l"/>
            <a:endParaRPr lang="ru-RU" sz="4000" dirty="0" smtClean="0"/>
          </a:p>
          <a:p>
            <a:pPr algn="l"/>
            <a:endParaRPr lang="ru-RU" sz="4000" dirty="0"/>
          </a:p>
          <a:p>
            <a:pPr algn="l"/>
            <a:endParaRPr lang="ru-RU" sz="3200" dirty="0" smtClean="0"/>
          </a:p>
          <a:p>
            <a:pPr algn="l"/>
            <a:r>
              <a:rPr lang="ru-RU" sz="3200" b="1" dirty="0" smtClean="0"/>
              <a:t>Современный взгляд на образование</a:t>
            </a:r>
          </a:p>
          <a:p>
            <a:pPr algn="l"/>
            <a:endParaRPr lang="ru-RU" sz="3200" b="1" dirty="0"/>
          </a:p>
          <a:p>
            <a:pPr algn="l"/>
            <a:r>
              <a:rPr lang="ru-RU" sz="3200" b="1" dirty="0" smtClean="0"/>
              <a:t>Нравственные регулятивы современного образования</a:t>
            </a:r>
          </a:p>
          <a:p>
            <a:pPr algn="l"/>
            <a:endParaRPr lang="ru-RU" sz="3200" dirty="0"/>
          </a:p>
          <a:p>
            <a:pPr algn="l"/>
            <a:endParaRPr lang="ru-RU" sz="3200" dirty="0" smtClean="0"/>
          </a:p>
          <a:p>
            <a:pPr algn="l"/>
            <a:endParaRPr lang="ru-RU" sz="3200" dirty="0"/>
          </a:p>
          <a:p>
            <a:pPr algn="l"/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18365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/>
              <a:t>Принципы развития образования</a:t>
            </a:r>
            <a:br>
              <a:rPr lang="ru-RU" sz="3200"/>
            </a:br>
            <a:r>
              <a:rPr lang="ru-RU" sz="3200"/>
              <a:t>(Ю.Громыко, В.Слободчиков)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 sz="2500"/>
              <a:t>принцип </a:t>
            </a:r>
            <a:r>
              <a:rPr lang="ru-RU" sz="2500" b="1"/>
              <a:t>фундаментализации</a:t>
            </a:r>
            <a:r>
              <a:rPr lang="ru-RU" sz="2500"/>
              <a:t>, который реализует единство онтологического и гносеологического аспектов учебной деятельности, интегрируя научные идеи, ориентируясь на трансдисциплинарность человеческого знания. Выполнение данного условия будет способствовать формированию целостной картины мира у учащихся.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576107-CC7D-4130-AC7E-7EDDB2FC9D9F}" type="slidenum">
              <a:rPr lang="ru-RU"/>
              <a:pPr/>
              <a:t>30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/>
              <a:t>Принципы развития образования</a:t>
            </a:r>
            <a:br>
              <a:rPr lang="ru-RU" sz="3200"/>
            </a:br>
            <a:r>
              <a:rPr lang="ru-RU" sz="3200"/>
              <a:t>(Ю.Громыко, В.Слободчиков)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/>
              <a:t>принцип </a:t>
            </a:r>
            <a:r>
              <a:rPr lang="ru-RU" b="1"/>
              <a:t>открытости </a:t>
            </a:r>
            <a:r>
              <a:rPr lang="ru-RU"/>
              <a:t>образования на основе его информатизации и компьютеризации, что позволит осваивать инновационные наукоемкие образовательные технологии. Выполнение данного принципа может привести к развертыванию глобальной системы дистанционного образования.</a:t>
            </a:r>
          </a:p>
          <a:p>
            <a:pPr>
              <a:lnSpc>
                <a:spcPct val="90000"/>
              </a:lnSpc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E4792-A7FB-404F-8B11-24F55CC03C99}" type="slidenum">
              <a:rPr lang="ru-RU"/>
              <a:pPr/>
              <a:t>31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/>
              <a:t>Принципы развития образования</a:t>
            </a:r>
            <a:br>
              <a:rPr lang="ru-RU" sz="3200"/>
            </a:br>
            <a:r>
              <a:rPr lang="ru-RU" sz="3200"/>
              <a:t>(Ю.Громыко, В.Слободчиков)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принцип </a:t>
            </a:r>
            <a:r>
              <a:rPr lang="ru-RU" b="1"/>
              <a:t>опережающего </a:t>
            </a:r>
            <a:r>
              <a:rPr lang="ru-RU"/>
              <a:t>образования предполагает его ориентацию на развитые формы научно-исследовательской и проектной деятельности, «укореняя исследование и проектирование как особые типы образовательных процессов».</a:t>
            </a:r>
          </a:p>
          <a:p>
            <a:endParaRPr lang="ru-RU"/>
          </a:p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2606A-FC19-4377-A8E7-8BAC0771B901}" type="slidenum">
              <a:rPr lang="ru-RU"/>
              <a:pPr/>
              <a:t>32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/>
              <a:t>Принципы развития образования</a:t>
            </a:r>
            <a:br>
              <a:rPr lang="ru-RU" sz="3200"/>
            </a:br>
            <a:r>
              <a:rPr lang="ru-RU" sz="3200"/>
              <a:t>(Ю.Громыко, В.Слободчиков)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500"/>
              <a:t>принцип </a:t>
            </a:r>
            <a:r>
              <a:rPr lang="ru-RU" sz="2500" b="1"/>
              <a:t>полноты </a:t>
            </a:r>
            <a:r>
              <a:rPr lang="ru-RU" sz="2500"/>
              <a:t>образования полагает в качестве нормы единство общего, специального и дополнительного образования, обеспечивает построение культуро- и природосообразной образовательной среды, ее насыщенность ресурсами личностного развития каждого из участников образования, делая его подлинно личностно-ориентированным образованием.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0F37B-DBFD-4ACC-A189-40AA49376DBA}" type="slidenum">
              <a:rPr lang="ru-RU"/>
              <a:pPr/>
              <a:t>33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/>
              <a:t>Принципы развития образования</a:t>
            </a:r>
            <a:br>
              <a:rPr lang="ru-RU" sz="3200"/>
            </a:br>
            <a:r>
              <a:rPr lang="ru-RU" sz="3200"/>
              <a:t>(Ю.Громыко, В.Слободчиков)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/>
              <a:t>принцип </a:t>
            </a:r>
            <a:r>
              <a:rPr lang="ru-RU" b="1"/>
              <a:t>вариативности </a:t>
            </a:r>
            <a:r>
              <a:rPr lang="ru-RU"/>
              <a:t>образования позволяет каждому человеку выбрать и выработать свою собственную образовательную траекторию, становясь субъектом своего развития и саморазвития, что может быть реализовано посредством развивающего образования.</a:t>
            </a:r>
          </a:p>
          <a:p>
            <a:pPr>
              <a:lnSpc>
                <a:spcPct val="90000"/>
              </a:lnSpc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CD3702-2B74-4850-AC85-0AF683CD4950}" type="slidenum">
              <a:rPr lang="ru-RU"/>
              <a:pPr/>
              <a:t>34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/>
              <a:t>Какая задача недостаточно учтена в принципах образования?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Одна из самых сложных задач – воспитание духовности и нравственности – не нашла своего отражения в предложенных принципах. Необходимо расширить их за счет принципа укорененности в бытии человека, т.е. принципа </a:t>
            </a:r>
            <a:r>
              <a:rPr lang="ru-RU" b="1"/>
              <a:t>экзистенциально ориентированного образования.</a:t>
            </a:r>
            <a:r>
              <a:rPr lang="ru-RU"/>
              <a:t>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51241-E125-4F27-A1E5-185510613880}" type="slidenum">
              <a:rPr lang="ru-RU"/>
              <a:pPr/>
              <a:t>35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/>
              <a:t>Экзистенциально ориентированное образование 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500"/>
              <a:t>Это позволяет акцентировать внимание на образовательной потребности человека, которая заключается в том, что это непрерывный процесс и ребенок становится личностью, в том числе, и в образовательном пространстве.</a:t>
            </a:r>
          </a:p>
          <a:p>
            <a:pPr>
              <a:buFont typeface="Wingdings" pitchFamily="2" charset="2"/>
              <a:buNone/>
            </a:pPr>
            <a:r>
              <a:rPr lang="ru-RU" sz="2500"/>
              <a:t>А школа может ее удовлетворять только на основе укорененности в бытии, объединяя онтологию и гносеологию.  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57C013-0DD4-4D16-890F-E6222C6667C7}" type="slidenum">
              <a:rPr lang="ru-RU"/>
              <a:pPr/>
              <a:t>36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/>
              <a:t>Принцип </a:t>
            </a:r>
            <a:r>
              <a:rPr lang="ru-RU" sz="3200" b="1"/>
              <a:t>экзистенциально ориентированного образования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2100"/>
              <a:t>означает, что образование должно стать </a:t>
            </a:r>
            <a:r>
              <a:rPr lang="ru-RU" sz="2100" b="1"/>
              <a:t>реальным пространством, </a:t>
            </a:r>
            <a:r>
              <a:rPr lang="ru-RU" sz="2100"/>
              <a:t>в котором жизнь детей и взрослых приобретает позитивную, гуманитарную характеристику, позволяющую субъектам комфортно существовать в </a:t>
            </a:r>
            <a:r>
              <a:rPr lang="ru-RU" sz="2100" b="1"/>
              <a:t>реальном</a:t>
            </a:r>
            <a:r>
              <a:rPr lang="ru-RU" sz="2100"/>
              <a:t> процессе, не откладывая его успехи на будущее, не ориентируясь только на продвинутые результаты, предоставляя возможность ощутить полноту детской, студенческой жизни, находясь в совпадении своих собственных ожиданий от жизни как блага и образовательных условий их обеспечивающих.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3FC6D0-BBFF-42E1-AF94-BB4A1267684D}" type="slidenum">
              <a:rPr lang="ru-RU"/>
              <a:pPr/>
              <a:t>37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/>
              <a:t>Каковы сценарии развития отечественного образования?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/>
              <a:t>На основе</a:t>
            </a:r>
            <a:r>
              <a:rPr lang="ru-RU" b="1"/>
              <a:t> охранительно-государственной политики </a:t>
            </a:r>
            <a:r>
              <a:rPr lang="ru-RU"/>
              <a:t>максимальное сохранение высокого уровня общего среднего массового образования с опорой на концепцию единой российской школы и общих для всех образовательных стандартов.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5372-7C05-4F40-8F33-F2FAF0B8D136}" type="slidenum">
              <a:rPr lang="ru-RU"/>
              <a:pPr/>
              <a:t>38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/>
              <a:t>Каковы сценарии развития отечественного образования?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500"/>
              <a:t>Появившаяся прослойка достаточно хорошо обеспеченных семей требует максимально индивидуализировать образование на основе оплаты высококачественных образовательных услуг. Такая позиция охарактеризована как </a:t>
            </a:r>
            <a:r>
              <a:rPr lang="ru-RU" sz="2500" b="1"/>
              <a:t>либерально-гуманистическая политика </a:t>
            </a:r>
            <a:r>
              <a:rPr lang="ru-RU" sz="2500"/>
              <a:t>государства в области образования.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8709F-9EB6-4C2B-83BA-ACE19E1E38E6}" type="slidenum">
              <a:rPr lang="ru-RU"/>
              <a:pPr/>
              <a:t>39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B2E81-4334-4929-BD3F-891FC41301B5}" type="slidenum">
              <a:rPr lang="ru-RU"/>
              <a:pPr/>
              <a:t>4</a:t>
            </a:fld>
            <a:endParaRPr lang="ru-RU"/>
          </a:p>
        </p:txBody>
      </p:sp>
      <p:sp>
        <p:nvSpPr>
          <p:cNvPr id="62468" name="Rectangle 4"/>
          <p:cNvSpPr>
            <a:spLocks noChangeArrowheads="1"/>
          </p:cNvSpPr>
          <p:nvPr/>
        </p:nvSpPr>
        <p:spPr bwMode="auto">
          <a:xfrm>
            <a:off x="523875" y="1557338"/>
            <a:ext cx="809625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ru-RU" sz="5400" dirty="0">
                <a:solidFill>
                  <a:schemeClr val="tx2"/>
                </a:solidFill>
              </a:rPr>
              <a:t>Каковы характерные черты развития современного образования?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/>
              <a:t>Каковы сценарии развития отечественного образования?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100"/>
              <a:t>Как преодолеть столкновение 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100"/>
              <a:t>указанных сценариев?</a:t>
            </a:r>
          </a:p>
          <a:p>
            <a:pPr algn="ctr">
              <a:lnSpc>
                <a:spcPct val="90000"/>
              </a:lnSpc>
              <a:buFont typeface="Wingdings" pitchFamily="2" charset="2"/>
              <a:buNone/>
            </a:pPr>
            <a:r>
              <a:rPr lang="ru-RU" sz="2100"/>
              <a:t>С помощью </a:t>
            </a:r>
            <a:r>
              <a:rPr lang="ru-RU" sz="2100" b="1"/>
              <a:t>социокультурного развития</a:t>
            </a:r>
            <a:r>
              <a:rPr lang="ru-RU" sz="2100"/>
              <a:t>, который при безусловной поддержке существующего уровня общего среднего образования предполагает поддержку инновационных проектов и образовательных инициатив, обеспечивающих прорыв к новому общественному укладу в России. Каждый педагог на своем месте, решая конкретные задачи по нравственному воспитанию учащихся, вносит в общий процесс собственные усилия.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2CB4C-E79E-4A6C-A268-7150910212FA}" type="slidenum">
              <a:rPr lang="ru-RU"/>
              <a:pPr/>
              <a:t>40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dirty="0"/>
              <a:t>Нравственные регулятивы </a:t>
            </a:r>
            <a:br>
              <a:rPr lang="ru-RU" sz="3200" dirty="0"/>
            </a:br>
            <a:r>
              <a:rPr lang="ru-RU" sz="3200" dirty="0"/>
              <a:t>развития образования 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100"/>
              <a:t>развитие  духовности (системы экзистенциальных ценностей) школьников и студентов;</a:t>
            </a:r>
          </a:p>
          <a:p>
            <a:pPr>
              <a:lnSpc>
                <a:spcPct val="90000"/>
              </a:lnSpc>
            </a:pPr>
            <a:r>
              <a:rPr lang="ru-RU" sz="2100"/>
              <a:t>забота о самоценности каждого обучающегося;</a:t>
            </a:r>
          </a:p>
          <a:p>
            <a:pPr>
              <a:lnSpc>
                <a:spcPct val="90000"/>
              </a:lnSpc>
            </a:pPr>
            <a:r>
              <a:rPr lang="ru-RU" sz="2100"/>
              <a:t>развитие свободы личности в качестве этической характеристики ответственного выбора;</a:t>
            </a:r>
          </a:p>
          <a:p>
            <a:pPr>
              <a:lnSpc>
                <a:spcPct val="90000"/>
              </a:lnSpc>
            </a:pPr>
            <a:r>
              <a:rPr lang="ru-RU" sz="2100"/>
              <a:t>удовлетворение образовательной потребности человека в условиях непрерывной системы образования;</a:t>
            </a:r>
          </a:p>
          <a:p>
            <a:pPr>
              <a:lnSpc>
                <a:spcPct val="90000"/>
              </a:lnSpc>
            </a:pPr>
            <a:r>
              <a:rPr lang="ru-RU" sz="2100"/>
              <a:t>гуманизация содержания и педагогических технологий образования.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44A1BD-B8A9-4C25-AE72-9234CCA508EB}" type="slidenum">
              <a:rPr lang="ru-RU"/>
              <a:pPr/>
              <a:t>41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0"/>
            <a:ext cx="6048672" cy="4365104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sz="7200" dirty="0" smtClean="0"/>
              <a:t>СПАСИБО</a:t>
            </a:r>
            <a:r>
              <a:rPr lang="ru-RU" dirty="0" smtClean="0"/>
              <a:t> </a:t>
            </a:r>
            <a:br>
              <a:rPr lang="ru-RU" dirty="0" smtClean="0"/>
            </a:br>
            <a:r>
              <a:rPr lang="ru-RU" sz="6600" cap="none" dirty="0" smtClean="0"/>
              <a:t>за</a:t>
            </a:r>
            <a:br>
              <a:rPr lang="ru-RU" sz="6600" cap="none" dirty="0" smtClean="0"/>
            </a:br>
            <a:r>
              <a:rPr lang="ru-RU" sz="6600" cap="none" dirty="0" smtClean="0"/>
              <a:t>СОВМЕСТНУЮ</a:t>
            </a:r>
            <a:br>
              <a:rPr lang="ru-RU" sz="6600" cap="none" dirty="0" smtClean="0"/>
            </a:br>
            <a:r>
              <a:rPr lang="ru-RU" sz="6600" cap="none" dirty="0" smtClean="0"/>
              <a:t>РАБОТУ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5085184"/>
            <a:ext cx="5466030" cy="1296144"/>
          </a:xfrm>
        </p:spPr>
        <p:txBody>
          <a:bodyPr>
            <a:normAutofit/>
          </a:bodyPr>
          <a:lstStyle/>
          <a:p>
            <a:r>
              <a:rPr lang="ru-RU" dirty="0" smtClean="0"/>
              <a:t>Власова Татьяна Ивановна</a:t>
            </a:r>
          </a:p>
          <a:p>
            <a:r>
              <a:rPr lang="ru-RU" dirty="0" smtClean="0"/>
              <a:t>доктор педагогических наук,</a:t>
            </a:r>
          </a:p>
          <a:p>
            <a:r>
              <a:rPr lang="ru-RU" dirty="0" smtClean="0"/>
              <a:t>профессор, зав. кафедрой ДГТУ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79512" y="620688"/>
          <a:ext cx="2376264" cy="5632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4463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308760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Каковы характерные черты развития современного образования? 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idx="1"/>
          </p:nvPr>
        </p:nvSpPr>
        <p:spPr>
          <a:xfrm>
            <a:off x="457200" y="2060848"/>
            <a:ext cx="7239000" cy="4394888"/>
          </a:xfrm>
        </p:spPr>
        <p:txBody>
          <a:bodyPr/>
          <a:lstStyle/>
          <a:p>
            <a:pPr algn="r">
              <a:buFont typeface="Wingdings" pitchFamily="2" charset="2"/>
              <a:buNone/>
            </a:pPr>
            <a:r>
              <a:rPr lang="ru-RU" sz="5400" b="1" dirty="0"/>
              <a:t>Демократизация</a:t>
            </a:r>
            <a:r>
              <a:rPr lang="ru-RU" sz="5400" dirty="0"/>
              <a:t> системы образования</a:t>
            </a:r>
            <a:r>
              <a:rPr lang="ru-RU" dirty="0"/>
              <a:t>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13F4-9239-4E3B-B20A-DFCA5B903A42}" type="slidenum">
              <a:rPr lang="ru-RU"/>
              <a:pPr/>
              <a:t>5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380768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Каковы характерные черты развития современного образования?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16832"/>
            <a:ext cx="7239000" cy="4538904"/>
          </a:xfrm>
        </p:spPr>
        <p:txBody>
          <a:bodyPr/>
          <a:lstStyle/>
          <a:p>
            <a:pPr algn="r">
              <a:buFont typeface="Wingdings" pitchFamily="2" charset="2"/>
              <a:buNone/>
            </a:pPr>
            <a:r>
              <a:rPr lang="ru-RU" sz="5400" b="1" dirty="0"/>
              <a:t>Инновационность </a:t>
            </a:r>
            <a:r>
              <a:rPr lang="ru-RU" sz="5400" dirty="0"/>
              <a:t>жизни</a:t>
            </a:r>
            <a:r>
              <a:rPr lang="ru-RU" sz="5400" b="1" dirty="0"/>
              <a:t> </a:t>
            </a:r>
            <a:r>
              <a:rPr lang="ru-RU" sz="5400" dirty="0"/>
              <a:t> человека в ХХ веке</a:t>
            </a:r>
            <a:r>
              <a:rPr lang="ru-RU" dirty="0"/>
              <a:t> 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FBD1F4-F591-4EDF-A3F9-04338360C7AF}" type="slidenum">
              <a:rPr lang="ru-RU"/>
              <a:pPr/>
              <a:t>6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20040"/>
            <a:ext cx="7239000" cy="1452776"/>
          </a:xfrm>
        </p:spPr>
        <p:txBody>
          <a:bodyPr>
            <a:normAutofit fontScale="90000"/>
          </a:bodyPr>
          <a:lstStyle/>
          <a:p>
            <a:r>
              <a:rPr lang="ru-RU" sz="3200" dirty="0"/>
              <a:t>Каковы характерные черты развития современного образования?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467545" y="1827213"/>
            <a:ext cx="7776864" cy="4114800"/>
          </a:xfrm>
        </p:spPr>
        <p:txBody>
          <a:bodyPr/>
          <a:lstStyle/>
          <a:p>
            <a:pPr algn="r">
              <a:buFont typeface="Wingdings" pitchFamily="2" charset="2"/>
              <a:buNone/>
            </a:pPr>
            <a:r>
              <a:rPr lang="ru-RU" sz="5400" b="1" dirty="0" err="1"/>
              <a:t>Поликультурность</a:t>
            </a:r>
            <a:r>
              <a:rPr lang="ru-RU" sz="5400" b="1" dirty="0"/>
              <a:t> </a:t>
            </a:r>
            <a:r>
              <a:rPr lang="ru-RU" sz="5400" dirty="0"/>
              <a:t>как тенденция развития мира </a:t>
            </a:r>
          </a:p>
          <a:p>
            <a:pPr algn="ctr">
              <a:buFont typeface="Wingdings" pitchFamily="2" charset="2"/>
              <a:buNone/>
            </a:pPr>
            <a:endParaRPr lang="ru-RU" sz="5400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1135B-E5CC-4325-BCEB-F999116D4283}" type="slidenum">
              <a:rPr lang="ru-RU"/>
              <a:pPr/>
              <a:t>7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/>
              <a:t>Каковы характерные черты развития современного образования?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1827213"/>
            <a:ext cx="7927975" cy="41148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5400" b="1"/>
              <a:t>Интернацио-</a:t>
            </a:r>
          </a:p>
          <a:p>
            <a:pPr algn="ctr">
              <a:buFont typeface="Wingdings" pitchFamily="2" charset="2"/>
              <a:buNone/>
            </a:pPr>
            <a:r>
              <a:rPr lang="ru-RU" sz="5400" b="1"/>
              <a:t>нализация</a:t>
            </a:r>
            <a:endParaRPr lang="ru-RU" b="1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83398-0604-48A6-8C56-9338136D817C}" type="slidenum">
              <a:rPr lang="ru-RU"/>
              <a:pPr/>
              <a:t>8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/>
              <a:t>Каковы характерные черты развития современного образования?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5400" b="1"/>
              <a:t>Экологизация </a:t>
            </a:r>
            <a:r>
              <a:rPr lang="ru-RU" sz="5400"/>
              <a:t>образования</a:t>
            </a:r>
            <a:r>
              <a:rPr lang="ru-RU"/>
              <a:t> </a:t>
            </a:r>
          </a:p>
          <a:p>
            <a:endParaRPr lang="ru-RU" b="1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2092CD-2F1E-4F2A-B57F-E8CB9BC0D23E}" type="slidenum">
              <a:rPr lang="ru-RU"/>
              <a:pPr/>
              <a:t>9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283</TotalTime>
  <Words>1538</Words>
  <Application>Microsoft Office PowerPoint</Application>
  <PresentationFormat>Экран (4:3)</PresentationFormat>
  <Paragraphs>171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42</vt:i4>
      </vt:variant>
    </vt:vector>
  </HeadingPairs>
  <TitlesOfParts>
    <vt:vector size="45" baseType="lpstr">
      <vt:lpstr>Изящная</vt:lpstr>
      <vt:lpstr>1_Изящная</vt:lpstr>
      <vt:lpstr>2_Изящная</vt:lpstr>
      <vt:lpstr> АНДРАГОГИКА</vt:lpstr>
      <vt:lpstr> ТЕМА: «глобальные тенденции развития мирового образовательного процесса»  </vt:lpstr>
      <vt:lpstr> вопросы  обсуждения</vt:lpstr>
      <vt:lpstr>Презентация PowerPoint</vt:lpstr>
      <vt:lpstr>Каковы характерные черты развития современного образования? </vt:lpstr>
      <vt:lpstr>Каковы характерные черты развития современного образования?</vt:lpstr>
      <vt:lpstr>Каковы характерные черты развития современного образования?</vt:lpstr>
      <vt:lpstr>Каковы характерные черты развития современного образования?</vt:lpstr>
      <vt:lpstr>Каковы характерные черты развития современного образования?</vt:lpstr>
      <vt:lpstr>Каковы характерные черты развития современного образования?</vt:lpstr>
      <vt:lpstr>Два подхода к решению задачи демократизации образования: </vt:lpstr>
      <vt:lpstr>Ограничения демократизации образования:</vt:lpstr>
      <vt:lpstr>Что опасно для демократизации образования?</vt:lpstr>
      <vt:lpstr>Каковы характерные черты развития современного образования? </vt:lpstr>
      <vt:lpstr>Чем характеризуется инновационность жизни и каким образом она влияет на образование?</vt:lpstr>
      <vt:lpstr>Чем характеризуется инновационность жизни и каким образом она влияет на образование?</vt:lpstr>
      <vt:lpstr>Чем характеризуется инновационность жизни и каким образом она влияет на образование?</vt:lpstr>
      <vt:lpstr>Чем характеризуется инновационность жизни и каким образом она влияет на образование?</vt:lpstr>
      <vt:lpstr>Чем характеризуется инновационность жизни и каким образом она влияет на образование?</vt:lpstr>
      <vt:lpstr>Чем характеризуется инновационность жизни и каким образом она влияет на образование?</vt:lpstr>
      <vt:lpstr>Чем характеризуется инновационность жизни и каким образом она влияет на образование?</vt:lpstr>
      <vt:lpstr>Поликультурность как тенденция развития мира</vt:lpstr>
      <vt:lpstr>Что включает в себя интернационализация мира? Каким образом данная тенденция влияет на образование?</vt:lpstr>
      <vt:lpstr>Каковы издержки единого информационно-коммуникативного образовательного пространства?</vt:lpstr>
      <vt:lpstr>В чем заключается экологизация как тенденция жизни человека?  Как она влияет на образование?</vt:lpstr>
      <vt:lpstr>Каковы причины усиления воспитательных процессов в образовании? </vt:lpstr>
      <vt:lpstr>Каковы причины усиления воспитательных процессов в образовании?</vt:lpstr>
      <vt:lpstr>Каковы причины усиления воспитательных процессов в образовании?</vt:lpstr>
      <vt:lpstr>Как учитываются указанные тенденции в отечественном образовании?</vt:lpstr>
      <vt:lpstr>Принципы развития образования (Ю.Громыко, В.Слободчиков)</vt:lpstr>
      <vt:lpstr>Принципы развития образования (Ю.Громыко, В.Слободчиков)</vt:lpstr>
      <vt:lpstr>Принципы развития образования (Ю.Громыко, В.Слободчиков)</vt:lpstr>
      <vt:lpstr>Принципы развития образования (Ю.Громыко, В.Слободчиков)</vt:lpstr>
      <vt:lpstr>Принципы развития образования (Ю.Громыко, В.Слободчиков)</vt:lpstr>
      <vt:lpstr>Какая задача недостаточно учтена в принципах образования?</vt:lpstr>
      <vt:lpstr>Экзистенциально ориентированное образование </vt:lpstr>
      <vt:lpstr>Принцип экзистенциально ориентированного образования</vt:lpstr>
      <vt:lpstr>Каковы сценарии развития отечественного образования?</vt:lpstr>
      <vt:lpstr>Каковы сценарии развития отечественного образования?</vt:lpstr>
      <vt:lpstr>Каковы сценарии развития отечественного образования?</vt:lpstr>
      <vt:lpstr>Нравственные регулятивы  развития образования </vt:lpstr>
      <vt:lpstr> СПАСИБО  за СОВМЕСТНУЮ РАБОТУ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МИРОВЫЕ ТЕНДЕНЦИИ РАЗВИТИЯ ОБРАЗОВАНИЯ</dc:title>
  <dc:creator>Власова</dc:creator>
  <cp:lastModifiedBy>Власова Татьяна Ивановна</cp:lastModifiedBy>
  <cp:revision>34</cp:revision>
  <dcterms:created xsi:type="dcterms:W3CDTF">2004-09-18T04:01:37Z</dcterms:created>
  <dcterms:modified xsi:type="dcterms:W3CDTF">2015-09-23T11:49:03Z</dcterms:modified>
</cp:coreProperties>
</file>