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57" r:id="rId3"/>
    <p:sldId id="273" r:id="rId4"/>
    <p:sldId id="274" r:id="rId5"/>
    <p:sldId id="275" r:id="rId6"/>
    <p:sldId id="276" r:id="rId7"/>
    <p:sldId id="277" r:id="rId8"/>
    <p:sldId id="280" r:id="rId9"/>
    <p:sldId id="278" r:id="rId10"/>
    <p:sldId id="279" r:id="rId11"/>
    <p:sldId id="281" r:id="rId12"/>
    <p:sldId id="282" r:id="rId13"/>
    <p:sldId id="283" r:id="rId14"/>
    <p:sldId id="284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4" y="-8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26B88D-3078-4188-8326-7B3D7157F39B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E783F9-C750-4920-A256-681EF0C6E4B1}">
      <dgm:prSet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pPr algn="ctr" rtl="0"/>
          <a:r>
            <a:rPr lang="ru-RU" sz="2400" dirty="0" smtClean="0"/>
            <a:t>философские</a:t>
          </a:r>
          <a:endParaRPr lang="ru-RU" sz="2400" dirty="0"/>
        </a:p>
      </dgm:t>
    </dgm:pt>
    <dgm:pt modelId="{D149B586-36B8-470B-B09C-FDB5C01841E8}" type="parTrans" cxnId="{C41051F8-013A-4602-8106-6CE91A786687}">
      <dgm:prSet/>
      <dgm:spPr/>
      <dgm:t>
        <a:bodyPr/>
        <a:lstStyle/>
        <a:p>
          <a:endParaRPr lang="ru-RU"/>
        </a:p>
      </dgm:t>
    </dgm:pt>
    <dgm:pt modelId="{5D02089C-4F26-4E15-9AD1-8502254D4CFE}" type="sibTrans" cxnId="{C41051F8-013A-4602-8106-6CE91A786687}">
      <dgm:prSet/>
      <dgm:spPr/>
      <dgm:t>
        <a:bodyPr/>
        <a:lstStyle/>
        <a:p>
          <a:endParaRPr lang="ru-RU"/>
        </a:p>
      </dgm:t>
    </dgm:pt>
    <dgm:pt modelId="{6684EC76-9D92-4A47-B346-5DD2EAFC450F}">
      <dgm:prSet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pPr rtl="0"/>
          <a:r>
            <a:rPr lang="ru-RU" sz="2400" dirty="0" smtClean="0"/>
            <a:t>термины </a:t>
          </a:r>
        </a:p>
        <a:p>
          <a:pPr rtl="0"/>
          <a:r>
            <a:rPr lang="ru-RU" sz="2400" dirty="0" smtClean="0"/>
            <a:t>педагогики</a:t>
          </a:r>
          <a:endParaRPr lang="ru-RU" sz="2400" dirty="0"/>
        </a:p>
      </dgm:t>
    </dgm:pt>
    <dgm:pt modelId="{D6663FFA-D130-4147-ACD5-91D07D68338E}" type="parTrans" cxnId="{05805630-C634-4CBF-9BAF-DD5491C09CE4}">
      <dgm:prSet/>
      <dgm:spPr/>
      <dgm:t>
        <a:bodyPr/>
        <a:lstStyle/>
        <a:p>
          <a:endParaRPr lang="ru-RU"/>
        </a:p>
      </dgm:t>
    </dgm:pt>
    <dgm:pt modelId="{484B6B64-F416-471E-B99B-CB191888090D}" type="sibTrans" cxnId="{05805630-C634-4CBF-9BAF-DD5491C09CE4}">
      <dgm:prSet/>
      <dgm:spPr/>
      <dgm:t>
        <a:bodyPr/>
        <a:lstStyle/>
        <a:p>
          <a:endParaRPr lang="ru-RU"/>
        </a:p>
      </dgm:t>
    </dgm:pt>
    <dgm:pt modelId="{B2541F93-EDB7-4C89-B0E8-21AED69493C8}">
      <dgm:prSet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pPr rtl="0"/>
          <a:r>
            <a:rPr lang="ru-RU" sz="2200" dirty="0" smtClean="0"/>
            <a:t>общенаучные</a:t>
          </a:r>
          <a:endParaRPr lang="ru-RU" sz="2200" dirty="0"/>
        </a:p>
      </dgm:t>
    </dgm:pt>
    <dgm:pt modelId="{F9483D0B-33EB-4C4B-9697-15598E9F1FBD}" type="parTrans" cxnId="{FBE9801A-E823-4C40-B4B1-0C77C86C18A9}">
      <dgm:prSet/>
      <dgm:spPr/>
      <dgm:t>
        <a:bodyPr/>
        <a:lstStyle/>
        <a:p>
          <a:endParaRPr lang="ru-RU"/>
        </a:p>
      </dgm:t>
    </dgm:pt>
    <dgm:pt modelId="{F0D0F0FD-8F1F-47B1-B85E-30F7FAE8E656}" type="sibTrans" cxnId="{FBE9801A-E823-4C40-B4B1-0C77C86C18A9}">
      <dgm:prSet/>
      <dgm:spPr/>
      <dgm:t>
        <a:bodyPr/>
        <a:lstStyle/>
        <a:p>
          <a:endParaRPr lang="ru-RU"/>
        </a:p>
      </dgm:t>
    </dgm:pt>
    <dgm:pt modelId="{6CE2C863-2BD6-4288-845E-DB277D7E350B}" type="pres">
      <dgm:prSet presAssocID="{6F26B88D-3078-4188-8326-7B3D7157F39B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1728BC-5A59-4175-A9CE-5C2B8F38C8A2}" type="pres">
      <dgm:prSet presAssocID="{99E783F9-C750-4920-A256-681EF0C6E4B1}" presName="circ1" presStyleLbl="vennNode1" presStyleIdx="0" presStyleCnt="3"/>
      <dgm:spPr/>
      <dgm:t>
        <a:bodyPr/>
        <a:lstStyle/>
        <a:p>
          <a:endParaRPr lang="ru-RU"/>
        </a:p>
      </dgm:t>
    </dgm:pt>
    <dgm:pt modelId="{C116BBE0-8056-4ACD-B42C-14204E96DF2F}" type="pres">
      <dgm:prSet presAssocID="{99E783F9-C750-4920-A256-681EF0C6E4B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1EF6B5-35C8-4C09-93FA-EF875EB334B7}" type="pres">
      <dgm:prSet presAssocID="{6684EC76-9D92-4A47-B346-5DD2EAFC450F}" presName="circ2" presStyleLbl="vennNode1" presStyleIdx="1" presStyleCnt="3"/>
      <dgm:spPr/>
      <dgm:t>
        <a:bodyPr/>
        <a:lstStyle/>
        <a:p>
          <a:endParaRPr lang="ru-RU"/>
        </a:p>
      </dgm:t>
    </dgm:pt>
    <dgm:pt modelId="{0B78E49A-424D-4823-869D-A8962BAC6EA1}" type="pres">
      <dgm:prSet presAssocID="{6684EC76-9D92-4A47-B346-5DD2EAFC450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DDD462-E735-45D2-B8DC-397916D5092B}" type="pres">
      <dgm:prSet presAssocID="{B2541F93-EDB7-4C89-B0E8-21AED69493C8}" presName="circ3" presStyleLbl="vennNode1" presStyleIdx="2" presStyleCnt="3" custScaleX="108110"/>
      <dgm:spPr/>
      <dgm:t>
        <a:bodyPr/>
        <a:lstStyle/>
        <a:p>
          <a:endParaRPr lang="ru-RU"/>
        </a:p>
      </dgm:t>
    </dgm:pt>
    <dgm:pt modelId="{6B96E2E9-9A4E-47F8-8BAE-86AC881A110B}" type="pres">
      <dgm:prSet presAssocID="{B2541F93-EDB7-4C89-B0E8-21AED69493C8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51A036-FD69-443C-8153-6386814099E5}" type="presOf" srcId="{99E783F9-C750-4920-A256-681EF0C6E4B1}" destId="{C116BBE0-8056-4ACD-B42C-14204E96DF2F}" srcOrd="1" destOrd="0" presId="urn:microsoft.com/office/officeart/2005/8/layout/venn1"/>
    <dgm:cxn modelId="{397A90DA-6236-4BE2-B137-B31D2861D730}" type="presOf" srcId="{B2541F93-EDB7-4C89-B0E8-21AED69493C8}" destId="{C0DDD462-E735-45D2-B8DC-397916D5092B}" srcOrd="0" destOrd="0" presId="urn:microsoft.com/office/officeart/2005/8/layout/venn1"/>
    <dgm:cxn modelId="{50F65EF5-6E45-46E7-9B4B-C54A04D98E4B}" type="presOf" srcId="{6684EC76-9D92-4A47-B346-5DD2EAFC450F}" destId="{331EF6B5-35C8-4C09-93FA-EF875EB334B7}" srcOrd="0" destOrd="0" presId="urn:microsoft.com/office/officeart/2005/8/layout/venn1"/>
    <dgm:cxn modelId="{11852069-3B31-4534-A313-013453D62987}" type="presOf" srcId="{99E783F9-C750-4920-A256-681EF0C6E4B1}" destId="{721728BC-5A59-4175-A9CE-5C2B8F38C8A2}" srcOrd="0" destOrd="0" presId="urn:microsoft.com/office/officeart/2005/8/layout/venn1"/>
    <dgm:cxn modelId="{C41051F8-013A-4602-8106-6CE91A786687}" srcId="{6F26B88D-3078-4188-8326-7B3D7157F39B}" destId="{99E783F9-C750-4920-A256-681EF0C6E4B1}" srcOrd="0" destOrd="0" parTransId="{D149B586-36B8-470B-B09C-FDB5C01841E8}" sibTransId="{5D02089C-4F26-4E15-9AD1-8502254D4CFE}"/>
    <dgm:cxn modelId="{D2DEC3AE-6607-46EF-A5EB-4E1208933F76}" type="presOf" srcId="{B2541F93-EDB7-4C89-B0E8-21AED69493C8}" destId="{6B96E2E9-9A4E-47F8-8BAE-86AC881A110B}" srcOrd="1" destOrd="0" presId="urn:microsoft.com/office/officeart/2005/8/layout/venn1"/>
    <dgm:cxn modelId="{05805630-C634-4CBF-9BAF-DD5491C09CE4}" srcId="{6F26B88D-3078-4188-8326-7B3D7157F39B}" destId="{6684EC76-9D92-4A47-B346-5DD2EAFC450F}" srcOrd="1" destOrd="0" parTransId="{D6663FFA-D130-4147-ACD5-91D07D68338E}" sibTransId="{484B6B64-F416-471E-B99B-CB191888090D}"/>
    <dgm:cxn modelId="{B74D7D69-BCAA-4D3D-9436-24FFE3BE397F}" type="presOf" srcId="{6684EC76-9D92-4A47-B346-5DD2EAFC450F}" destId="{0B78E49A-424D-4823-869D-A8962BAC6EA1}" srcOrd="1" destOrd="0" presId="urn:microsoft.com/office/officeart/2005/8/layout/venn1"/>
    <dgm:cxn modelId="{FBE9801A-E823-4C40-B4B1-0C77C86C18A9}" srcId="{6F26B88D-3078-4188-8326-7B3D7157F39B}" destId="{B2541F93-EDB7-4C89-B0E8-21AED69493C8}" srcOrd="2" destOrd="0" parTransId="{F9483D0B-33EB-4C4B-9697-15598E9F1FBD}" sibTransId="{F0D0F0FD-8F1F-47B1-B85E-30F7FAE8E656}"/>
    <dgm:cxn modelId="{D587EA3B-5499-4EBA-886C-933A6C8A243D}" type="presOf" srcId="{6F26B88D-3078-4188-8326-7B3D7157F39B}" destId="{6CE2C863-2BD6-4288-845E-DB277D7E350B}" srcOrd="0" destOrd="0" presId="urn:microsoft.com/office/officeart/2005/8/layout/venn1"/>
    <dgm:cxn modelId="{FFF4629D-EDC2-497A-95C3-3EF32CBE5C80}" type="presParOf" srcId="{6CE2C863-2BD6-4288-845E-DB277D7E350B}" destId="{721728BC-5A59-4175-A9CE-5C2B8F38C8A2}" srcOrd="0" destOrd="0" presId="urn:microsoft.com/office/officeart/2005/8/layout/venn1"/>
    <dgm:cxn modelId="{DF28B9B2-6A3D-42BC-8458-059C6697A9D1}" type="presParOf" srcId="{6CE2C863-2BD6-4288-845E-DB277D7E350B}" destId="{C116BBE0-8056-4ACD-B42C-14204E96DF2F}" srcOrd="1" destOrd="0" presId="urn:microsoft.com/office/officeart/2005/8/layout/venn1"/>
    <dgm:cxn modelId="{CB6FEFBE-3B7F-4F69-BCED-CC3DEFA4D3B2}" type="presParOf" srcId="{6CE2C863-2BD6-4288-845E-DB277D7E350B}" destId="{331EF6B5-35C8-4C09-93FA-EF875EB334B7}" srcOrd="2" destOrd="0" presId="urn:microsoft.com/office/officeart/2005/8/layout/venn1"/>
    <dgm:cxn modelId="{A68D201F-25DB-4835-824E-B13595A3931C}" type="presParOf" srcId="{6CE2C863-2BD6-4288-845E-DB277D7E350B}" destId="{0B78E49A-424D-4823-869D-A8962BAC6EA1}" srcOrd="3" destOrd="0" presId="urn:microsoft.com/office/officeart/2005/8/layout/venn1"/>
    <dgm:cxn modelId="{93D4F15A-DA72-424A-B2EF-6B22A1C04AC5}" type="presParOf" srcId="{6CE2C863-2BD6-4288-845E-DB277D7E350B}" destId="{C0DDD462-E735-45D2-B8DC-397916D5092B}" srcOrd="4" destOrd="0" presId="urn:microsoft.com/office/officeart/2005/8/layout/venn1"/>
    <dgm:cxn modelId="{DFA0B4DD-2FB0-47A9-A94D-B5ECE244E6B5}" type="presParOf" srcId="{6CE2C863-2BD6-4288-845E-DB277D7E350B}" destId="{6B96E2E9-9A4E-47F8-8BAE-86AC881A110B}" srcOrd="5" destOrd="0" presId="urn:microsoft.com/office/officeart/2005/8/layout/venn1"/>
  </dgm:cxnLst>
  <dgm:bg>
    <a:solidFill>
      <a:schemeClr val="accent2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C0893C-0B60-4665-8886-F77611D3F79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98E556-3567-4880-A058-C5B31E647421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Ключевые</a:t>
          </a:r>
          <a:r>
            <a:rPr lang="ru-RU" sz="2400" dirty="0" smtClean="0"/>
            <a:t> понятия, посредством которых определяется тема и методологический аппарат исследования. Определяются в полном объеме.</a:t>
          </a:r>
          <a:endParaRPr lang="ru-RU" sz="2400" dirty="0"/>
        </a:p>
      </dgm:t>
    </dgm:pt>
    <dgm:pt modelId="{179D6D42-B92E-4ABF-8CD7-9A5A9B2E8D62}" type="parTrans" cxnId="{75830EF2-5D0A-44A4-B7C9-48BDD70DE712}">
      <dgm:prSet/>
      <dgm:spPr/>
      <dgm:t>
        <a:bodyPr/>
        <a:lstStyle/>
        <a:p>
          <a:endParaRPr lang="ru-RU"/>
        </a:p>
      </dgm:t>
    </dgm:pt>
    <dgm:pt modelId="{35735875-A40E-4D90-B32A-76A5BCC05F78}" type="sibTrans" cxnId="{75830EF2-5D0A-44A4-B7C9-48BDD70DE712}">
      <dgm:prSet/>
      <dgm:spPr/>
      <dgm:t>
        <a:bodyPr/>
        <a:lstStyle/>
        <a:p>
          <a:endParaRPr lang="ru-RU"/>
        </a:p>
      </dgm:t>
    </dgm:pt>
    <dgm:pt modelId="{27D3C2F7-8CB7-4BD0-8095-67EFA7C4E9AE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Вспомогательные</a:t>
          </a:r>
          <a:r>
            <a:rPr lang="ru-RU" sz="2400" dirty="0" smtClean="0"/>
            <a:t> понятия, важные, однако, для понимания специфики исследования и полученных выводов.  Определяются по первым 2-м пунктам.</a:t>
          </a:r>
          <a:endParaRPr lang="ru-RU" sz="2400" dirty="0"/>
        </a:p>
      </dgm:t>
    </dgm:pt>
    <dgm:pt modelId="{77711A5A-D305-4460-88ED-B06AE83B365C}" type="parTrans" cxnId="{95B59E46-4D7A-4479-A24A-600B775A7EEC}">
      <dgm:prSet/>
      <dgm:spPr/>
      <dgm:t>
        <a:bodyPr/>
        <a:lstStyle/>
        <a:p>
          <a:endParaRPr lang="ru-RU"/>
        </a:p>
      </dgm:t>
    </dgm:pt>
    <dgm:pt modelId="{757447DE-7A05-4ACF-B921-E4E088D622EF}" type="sibTrans" cxnId="{95B59E46-4D7A-4479-A24A-600B775A7EEC}">
      <dgm:prSet/>
      <dgm:spPr/>
      <dgm:t>
        <a:bodyPr/>
        <a:lstStyle/>
        <a:p>
          <a:endParaRPr lang="ru-RU"/>
        </a:p>
      </dgm:t>
    </dgm:pt>
    <dgm:pt modelId="{B394BA5F-33BD-46F8-8763-A24E9A585DC1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Общие</a:t>
          </a:r>
          <a:r>
            <a:rPr lang="ru-RU" sz="2400" dirty="0" smtClean="0"/>
            <a:t> понятия, составляющие терминологический аппарат науки и методологического подхода. Если нет специфического понимания, то достаточно их контекстного прочтения.</a:t>
          </a:r>
          <a:endParaRPr lang="ru-RU" sz="2400" dirty="0"/>
        </a:p>
      </dgm:t>
    </dgm:pt>
    <dgm:pt modelId="{876B34C0-1E38-4B2A-8227-70DE98B249D0}" type="parTrans" cxnId="{156564F5-4C68-4168-B76B-D75AA14807C6}">
      <dgm:prSet/>
      <dgm:spPr/>
      <dgm:t>
        <a:bodyPr/>
        <a:lstStyle/>
        <a:p>
          <a:endParaRPr lang="ru-RU"/>
        </a:p>
      </dgm:t>
    </dgm:pt>
    <dgm:pt modelId="{7E937AD1-D0FB-40BF-B65D-B5E448B20B5E}" type="sibTrans" cxnId="{156564F5-4C68-4168-B76B-D75AA14807C6}">
      <dgm:prSet/>
      <dgm:spPr/>
      <dgm:t>
        <a:bodyPr/>
        <a:lstStyle/>
        <a:p>
          <a:endParaRPr lang="ru-RU"/>
        </a:p>
      </dgm:t>
    </dgm:pt>
    <dgm:pt modelId="{17CC1F82-868B-4734-8519-56C2A7F9FBA8}" type="pres">
      <dgm:prSet presAssocID="{97C0893C-0B60-4665-8886-F77611D3F79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ACD6039-3151-4C63-98C2-AD6E592CC02B}" type="pres">
      <dgm:prSet presAssocID="{3C98E556-3567-4880-A058-C5B31E647421}" presName="parentLin" presStyleCnt="0"/>
      <dgm:spPr/>
    </dgm:pt>
    <dgm:pt modelId="{FE1FE499-4AFE-4BBD-8398-42FA9EF126D0}" type="pres">
      <dgm:prSet presAssocID="{3C98E556-3567-4880-A058-C5B31E64742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DF98316-82F0-4C64-B34F-CCE4A7A9A164}" type="pres">
      <dgm:prSet presAssocID="{3C98E556-3567-4880-A058-C5B31E647421}" presName="parentText" presStyleLbl="node1" presStyleIdx="0" presStyleCnt="3" custScaleX="142997" custScaleY="1584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B145B2-4DEA-4617-9698-432AF1813EDD}" type="pres">
      <dgm:prSet presAssocID="{3C98E556-3567-4880-A058-C5B31E647421}" presName="negativeSpace" presStyleCnt="0"/>
      <dgm:spPr/>
    </dgm:pt>
    <dgm:pt modelId="{70E89D01-96F2-4E69-8810-4E553FB0A516}" type="pres">
      <dgm:prSet presAssocID="{3C98E556-3567-4880-A058-C5B31E647421}" presName="childText" presStyleLbl="conFgAcc1" presStyleIdx="0" presStyleCnt="3">
        <dgm:presLayoutVars>
          <dgm:bulletEnabled val="1"/>
        </dgm:presLayoutVars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6AF0FEC0-AE49-4242-B690-B3CCE0CED49C}" type="pres">
      <dgm:prSet presAssocID="{35735875-A40E-4D90-B32A-76A5BCC05F78}" presName="spaceBetweenRectangles" presStyleCnt="0"/>
      <dgm:spPr/>
    </dgm:pt>
    <dgm:pt modelId="{CBDC3B9F-1409-4C5B-AF09-684D11A46947}" type="pres">
      <dgm:prSet presAssocID="{27D3C2F7-8CB7-4BD0-8095-67EFA7C4E9AE}" presName="parentLin" presStyleCnt="0"/>
      <dgm:spPr/>
    </dgm:pt>
    <dgm:pt modelId="{6978B198-37C0-44F9-AA22-06D8797D7DF8}" type="pres">
      <dgm:prSet presAssocID="{27D3C2F7-8CB7-4BD0-8095-67EFA7C4E9A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1E678BC-BEA4-44C4-A649-19BE221B2DCC}" type="pres">
      <dgm:prSet presAssocID="{27D3C2F7-8CB7-4BD0-8095-67EFA7C4E9AE}" presName="parentText" presStyleLbl="node1" presStyleIdx="1" presStyleCnt="3" custScaleX="142857" custScaleY="2126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AF776-0E04-43D0-BC5A-7D8C0DB84F1E}" type="pres">
      <dgm:prSet presAssocID="{27D3C2F7-8CB7-4BD0-8095-67EFA7C4E9AE}" presName="negativeSpace" presStyleCnt="0"/>
      <dgm:spPr/>
    </dgm:pt>
    <dgm:pt modelId="{C81F04C8-5F2E-4C65-9A37-A59EB4B79540}" type="pres">
      <dgm:prSet presAssocID="{27D3C2F7-8CB7-4BD0-8095-67EFA7C4E9AE}" presName="childText" presStyleLbl="conFgAcc1" presStyleIdx="1" presStyleCnt="3">
        <dgm:presLayoutVars>
          <dgm:bulletEnabled val="1"/>
        </dgm:presLayoutVars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A43F6DC2-7A54-46D6-9C6B-94EC2F4D1CF6}" type="pres">
      <dgm:prSet presAssocID="{757447DE-7A05-4ACF-B921-E4E088D622EF}" presName="spaceBetweenRectangles" presStyleCnt="0"/>
      <dgm:spPr/>
    </dgm:pt>
    <dgm:pt modelId="{2034692C-2917-4100-9903-A5B8D2B1F001}" type="pres">
      <dgm:prSet presAssocID="{B394BA5F-33BD-46F8-8763-A24E9A585DC1}" presName="parentLin" presStyleCnt="0"/>
      <dgm:spPr/>
    </dgm:pt>
    <dgm:pt modelId="{92D75B2B-A5DE-4D30-98AA-329D40AF6FE7}" type="pres">
      <dgm:prSet presAssocID="{B394BA5F-33BD-46F8-8763-A24E9A585DC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6B87CC9-8DA7-462E-AD91-45011294FA5D}" type="pres">
      <dgm:prSet presAssocID="{B394BA5F-33BD-46F8-8763-A24E9A585DC1}" presName="parentText" presStyleLbl="node1" presStyleIdx="2" presStyleCnt="3" custScaleX="142857" custScaleY="2168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57E5AD-2051-41B4-90FB-88850FF7CA4D}" type="pres">
      <dgm:prSet presAssocID="{B394BA5F-33BD-46F8-8763-A24E9A585DC1}" presName="negativeSpace" presStyleCnt="0"/>
      <dgm:spPr/>
    </dgm:pt>
    <dgm:pt modelId="{38452EAC-3BBF-442A-BEE1-0F689EC09193}" type="pres">
      <dgm:prSet presAssocID="{B394BA5F-33BD-46F8-8763-A24E9A585DC1}" presName="childText" presStyleLbl="conFgAcc1" presStyleIdx="2" presStyleCnt="3">
        <dgm:presLayoutVars>
          <dgm:bulletEnabled val="1"/>
        </dgm:presLayoutVars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</dgm:ptLst>
  <dgm:cxnLst>
    <dgm:cxn modelId="{6157CA66-1FED-4437-BC44-E16502D9B0B3}" type="presOf" srcId="{B394BA5F-33BD-46F8-8763-A24E9A585DC1}" destId="{16B87CC9-8DA7-462E-AD91-45011294FA5D}" srcOrd="1" destOrd="0" presId="urn:microsoft.com/office/officeart/2005/8/layout/list1"/>
    <dgm:cxn modelId="{919C20B5-11E5-4EDC-A0C1-565689A72C6B}" type="presOf" srcId="{27D3C2F7-8CB7-4BD0-8095-67EFA7C4E9AE}" destId="{6978B198-37C0-44F9-AA22-06D8797D7DF8}" srcOrd="0" destOrd="0" presId="urn:microsoft.com/office/officeart/2005/8/layout/list1"/>
    <dgm:cxn modelId="{3ECAA520-90F1-45D0-AB94-4F188B7ED7E1}" type="presOf" srcId="{3C98E556-3567-4880-A058-C5B31E647421}" destId="{4DF98316-82F0-4C64-B34F-CCE4A7A9A164}" srcOrd="1" destOrd="0" presId="urn:microsoft.com/office/officeart/2005/8/layout/list1"/>
    <dgm:cxn modelId="{75830EF2-5D0A-44A4-B7C9-48BDD70DE712}" srcId="{97C0893C-0B60-4665-8886-F77611D3F798}" destId="{3C98E556-3567-4880-A058-C5B31E647421}" srcOrd="0" destOrd="0" parTransId="{179D6D42-B92E-4ABF-8CD7-9A5A9B2E8D62}" sibTransId="{35735875-A40E-4D90-B32A-76A5BCC05F78}"/>
    <dgm:cxn modelId="{95B59E46-4D7A-4479-A24A-600B775A7EEC}" srcId="{97C0893C-0B60-4665-8886-F77611D3F798}" destId="{27D3C2F7-8CB7-4BD0-8095-67EFA7C4E9AE}" srcOrd="1" destOrd="0" parTransId="{77711A5A-D305-4460-88ED-B06AE83B365C}" sibTransId="{757447DE-7A05-4ACF-B921-E4E088D622EF}"/>
    <dgm:cxn modelId="{ADADEABF-2E03-46E7-8245-87EFDA77B5B7}" type="presOf" srcId="{27D3C2F7-8CB7-4BD0-8095-67EFA7C4E9AE}" destId="{81E678BC-BEA4-44C4-A649-19BE221B2DCC}" srcOrd="1" destOrd="0" presId="urn:microsoft.com/office/officeart/2005/8/layout/list1"/>
    <dgm:cxn modelId="{156564F5-4C68-4168-B76B-D75AA14807C6}" srcId="{97C0893C-0B60-4665-8886-F77611D3F798}" destId="{B394BA5F-33BD-46F8-8763-A24E9A585DC1}" srcOrd="2" destOrd="0" parTransId="{876B34C0-1E38-4B2A-8227-70DE98B249D0}" sibTransId="{7E937AD1-D0FB-40BF-B65D-B5E448B20B5E}"/>
    <dgm:cxn modelId="{BF058F0E-D959-4980-B7D4-4871981BE918}" type="presOf" srcId="{B394BA5F-33BD-46F8-8763-A24E9A585DC1}" destId="{92D75B2B-A5DE-4D30-98AA-329D40AF6FE7}" srcOrd="0" destOrd="0" presId="urn:microsoft.com/office/officeart/2005/8/layout/list1"/>
    <dgm:cxn modelId="{89C93FE6-53D7-4B39-AB64-FA0D2E57FB40}" type="presOf" srcId="{3C98E556-3567-4880-A058-C5B31E647421}" destId="{FE1FE499-4AFE-4BBD-8398-42FA9EF126D0}" srcOrd="0" destOrd="0" presId="urn:microsoft.com/office/officeart/2005/8/layout/list1"/>
    <dgm:cxn modelId="{773ACFB3-74C1-4C29-B1FA-FDC91F4CA387}" type="presOf" srcId="{97C0893C-0B60-4665-8886-F77611D3F798}" destId="{17CC1F82-868B-4734-8519-56C2A7F9FBA8}" srcOrd="0" destOrd="0" presId="urn:microsoft.com/office/officeart/2005/8/layout/list1"/>
    <dgm:cxn modelId="{5E333B5F-D8D0-4BED-8EB3-1DFC75C25C03}" type="presParOf" srcId="{17CC1F82-868B-4734-8519-56C2A7F9FBA8}" destId="{3ACD6039-3151-4C63-98C2-AD6E592CC02B}" srcOrd="0" destOrd="0" presId="urn:microsoft.com/office/officeart/2005/8/layout/list1"/>
    <dgm:cxn modelId="{B3FF087B-5C0B-4F85-9965-2F5A087242E3}" type="presParOf" srcId="{3ACD6039-3151-4C63-98C2-AD6E592CC02B}" destId="{FE1FE499-4AFE-4BBD-8398-42FA9EF126D0}" srcOrd="0" destOrd="0" presId="urn:microsoft.com/office/officeart/2005/8/layout/list1"/>
    <dgm:cxn modelId="{473AE3EB-B74D-4020-948C-D5A04FDF3D34}" type="presParOf" srcId="{3ACD6039-3151-4C63-98C2-AD6E592CC02B}" destId="{4DF98316-82F0-4C64-B34F-CCE4A7A9A164}" srcOrd="1" destOrd="0" presId="urn:microsoft.com/office/officeart/2005/8/layout/list1"/>
    <dgm:cxn modelId="{C83F75C6-937B-4337-ACBB-C8523AF3A15A}" type="presParOf" srcId="{17CC1F82-868B-4734-8519-56C2A7F9FBA8}" destId="{4DB145B2-4DEA-4617-9698-432AF1813EDD}" srcOrd="1" destOrd="0" presId="urn:microsoft.com/office/officeart/2005/8/layout/list1"/>
    <dgm:cxn modelId="{100DEB71-3D72-46DF-9E69-612D73D09B58}" type="presParOf" srcId="{17CC1F82-868B-4734-8519-56C2A7F9FBA8}" destId="{70E89D01-96F2-4E69-8810-4E553FB0A516}" srcOrd="2" destOrd="0" presId="urn:microsoft.com/office/officeart/2005/8/layout/list1"/>
    <dgm:cxn modelId="{FBBFCFAC-4864-4DAA-AF29-0F06AF6E0E24}" type="presParOf" srcId="{17CC1F82-868B-4734-8519-56C2A7F9FBA8}" destId="{6AF0FEC0-AE49-4242-B690-B3CCE0CED49C}" srcOrd="3" destOrd="0" presId="urn:microsoft.com/office/officeart/2005/8/layout/list1"/>
    <dgm:cxn modelId="{3A93A88A-622B-455E-B504-9D9F51C30C50}" type="presParOf" srcId="{17CC1F82-868B-4734-8519-56C2A7F9FBA8}" destId="{CBDC3B9F-1409-4C5B-AF09-684D11A46947}" srcOrd="4" destOrd="0" presId="urn:microsoft.com/office/officeart/2005/8/layout/list1"/>
    <dgm:cxn modelId="{252E8B5C-ACAF-448C-8108-EA6092472592}" type="presParOf" srcId="{CBDC3B9F-1409-4C5B-AF09-684D11A46947}" destId="{6978B198-37C0-44F9-AA22-06D8797D7DF8}" srcOrd="0" destOrd="0" presId="urn:microsoft.com/office/officeart/2005/8/layout/list1"/>
    <dgm:cxn modelId="{910D0A79-DD7A-4F1D-85F8-AA8BF521D0F2}" type="presParOf" srcId="{CBDC3B9F-1409-4C5B-AF09-684D11A46947}" destId="{81E678BC-BEA4-44C4-A649-19BE221B2DCC}" srcOrd="1" destOrd="0" presId="urn:microsoft.com/office/officeart/2005/8/layout/list1"/>
    <dgm:cxn modelId="{2AB7F6FE-413D-4AB6-BE52-898DC4D0B1BA}" type="presParOf" srcId="{17CC1F82-868B-4734-8519-56C2A7F9FBA8}" destId="{7B6AF776-0E04-43D0-BC5A-7D8C0DB84F1E}" srcOrd="5" destOrd="0" presId="urn:microsoft.com/office/officeart/2005/8/layout/list1"/>
    <dgm:cxn modelId="{24A757BA-71A4-4DFA-9B53-E9C80694CA81}" type="presParOf" srcId="{17CC1F82-868B-4734-8519-56C2A7F9FBA8}" destId="{C81F04C8-5F2E-4C65-9A37-A59EB4B79540}" srcOrd="6" destOrd="0" presId="urn:microsoft.com/office/officeart/2005/8/layout/list1"/>
    <dgm:cxn modelId="{F55B9517-AC9A-4C6D-9C54-89730E56775C}" type="presParOf" srcId="{17CC1F82-868B-4734-8519-56C2A7F9FBA8}" destId="{A43F6DC2-7A54-46D6-9C6B-94EC2F4D1CF6}" srcOrd="7" destOrd="0" presId="urn:microsoft.com/office/officeart/2005/8/layout/list1"/>
    <dgm:cxn modelId="{DDB9413E-6E08-4E4B-A9E2-AD9046E0D43A}" type="presParOf" srcId="{17CC1F82-868B-4734-8519-56C2A7F9FBA8}" destId="{2034692C-2917-4100-9903-A5B8D2B1F001}" srcOrd="8" destOrd="0" presId="urn:microsoft.com/office/officeart/2005/8/layout/list1"/>
    <dgm:cxn modelId="{5A453EA8-5BDB-4002-9194-C53CD1F409F1}" type="presParOf" srcId="{2034692C-2917-4100-9903-A5B8D2B1F001}" destId="{92D75B2B-A5DE-4D30-98AA-329D40AF6FE7}" srcOrd="0" destOrd="0" presId="urn:microsoft.com/office/officeart/2005/8/layout/list1"/>
    <dgm:cxn modelId="{94CC277A-A44A-4229-BF41-67570E57FB8E}" type="presParOf" srcId="{2034692C-2917-4100-9903-A5B8D2B1F001}" destId="{16B87CC9-8DA7-462E-AD91-45011294FA5D}" srcOrd="1" destOrd="0" presId="urn:microsoft.com/office/officeart/2005/8/layout/list1"/>
    <dgm:cxn modelId="{C81925AA-A868-41D4-AFB9-DE773863A40E}" type="presParOf" srcId="{17CC1F82-868B-4734-8519-56C2A7F9FBA8}" destId="{7C57E5AD-2051-41B4-90FB-88850FF7CA4D}" srcOrd="9" destOrd="0" presId="urn:microsoft.com/office/officeart/2005/8/layout/list1"/>
    <dgm:cxn modelId="{08A808E9-2B5C-4DDA-9E10-034DE1A98769}" type="presParOf" srcId="{17CC1F82-868B-4734-8519-56C2A7F9FBA8}" destId="{38452EAC-3BBF-442A-BEE1-0F689EC0919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1728BC-5A59-4175-A9CE-5C2B8F38C8A2}">
      <dsp:nvSpPr>
        <dsp:cNvPr id="0" name=""/>
        <dsp:cNvSpPr/>
      </dsp:nvSpPr>
      <dsp:spPr>
        <a:xfrm>
          <a:off x="2823990" y="126213"/>
          <a:ext cx="2611306" cy="261130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философские</a:t>
          </a:r>
          <a:endParaRPr lang="ru-RU" sz="2400" kern="1200" dirty="0"/>
        </a:p>
      </dsp:txBody>
      <dsp:txXfrm>
        <a:off x="3172165" y="583191"/>
        <a:ext cx="1914958" cy="1175088"/>
      </dsp:txXfrm>
    </dsp:sp>
    <dsp:sp modelId="{331EF6B5-35C8-4C09-93FA-EF875EB334B7}">
      <dsp:nvSpPr>
        <dsp:cNvPr id="0" name=""/>
        <dsp:cNvSpPr/>
      </dsp:nvSpPr>
      <dsp:spPr>
        <a:xfrm>
          <a:off x="3766237" y="1758279"/>
          <a:ext cx="2611306" cy="261130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термины </a:t>
          </a: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педагогики</a:t>
          </a:r>
          <a:endParaRPr lang="ru-RU" sz="2400" kern="1200" dirty="0"/>
        </a:p>
      </dsp:txBody>
      <dsp:txXfrm>
        <a:off x="4564862" y="2432867"/>
        <a:ext cx="1566784" cy="1436218"/>
      </dsp:txXfrm>
    </dsp:sp>
    <dsp:sp modelId="{C0DDD462-E735-45D2-B8DC-397916D5092B}">
      <dsp:nvSpPr>
        <dsp:cNvPr id="0" name=""/>
        <dsp:cNvSpPr/>
      </dsp:nvSpPr>
      <dsp:spPr>
        <a:xfrm>
          <a:off x="1775855" y="1758279"/>
          <a:ext cx="2823083" cy="261130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общенаучные</a:t>
          </a:r>
          <a:endParaRPr lang="ru-RU" sz="2200" kern="1200" dirty="0"/>
        </a:p>
      </dsp:txBody>
      <dsp:txXfrm>
        <a:off x="2041696" y="2432867"/>
        <a:ext cx="1693850" cy="143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E89D01-96F2-4E69-8810-4E553FB0A516}">
      <dsp:nvSpPr>
        <dsp:cNvPr id="0" name=""/>
        <dsp:cNvSpPr/>
      </dsp:nvSpPr>
      <dsp:spPr>
        <a:xfrm>
          <a:off x="0" y="731206"/>
          <a:ext cx="8153400" cy="504000"/>
        </a:xfrm>
        <a:prstGeom prst="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4DF98316-82F0-4C64-B34F-CCE4A7A9A164}">
      <dsp:nvSpPr>
        <dsp:cNvPr id="0" name=""/>
        <dsp:cNvSpPr/>
      </dsp:nvSpPr>
      <dsp:spPr>
        <a:xfrm>
          <a:off x="387764" y="91101"/>
          <a:ext cx="7762877" cy="9353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Ключевые</a:t>
          </a:r>
          <a:r>
            <a:rPr lang="ru-RU" sz="2400" kern="1200" dirty="0" smtClean="0"/>
            <a:t> понятия, посредством которых определяется тема и методологический аппарат исследования. Определяются в полном объеме.</a:t>
          </a:r>
          <a:endParaRPr lang="ru-RU" sz="2400" kern="1200" dirty="0"/>
        </a:p>
      </dsp:txBody>
      <dsp:txXfrm>
        <a:off x="433422" y="136759"/>
        <a:ext cx="7671561" cy="843989"/>
      </dsp:txXfrm>
    </dsp:sp>
    <dsp:sp modelId="{C81F04C8-5F2E-4C65-9A37-A59EB4B79540}">
      <dsp:nvSpPr>
        <dsp:cNvPr id="0" name=""/>
        <dsp:cNvSpPr/>
      </dsp:nvSpPr>
      <dsp:spPr>
        <a:xfrm>
          <a:off x="0" y="2303722"/>
          <a:ext cx="8153400" cy="504000"/>
        </a:xfrm>
        <a:prstGeom prst="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81E678BC-BEA4-44C4-A649-19BE221B2DCC}">
      <dsp:nvSpPr>
        <dsp:cNvPr id="0" name=""/>
        <dsp:cNvSpPr/>
      </dsp:nvSpPr>
      <dsp:spPr>
        <a:xfrm>
          <a:off x="388162" y="1343206"/>
          <a:ext cx="7763239" cy="1255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Вспомогательные</a:t>
          </a:r>
          <a:r>
            <a:rPr lang="ru-RU" sz="2400" kern="1200" dirty="0" smtClean="0"/>
            <a:t> понятия, важные, однако, для понимания специфики исследования и полученных выводов.  Определяются по первым 2-м пунктам.</a:t>
          </a:r>
          <a:endParaRPr lang="ru-RU" sz="2400" kern="1200" dirty="0"/>
        </a:p>
      </dsp:txBody>
      <dsp:txXfrm>
        <a:off x="449461" y="1404505"/>
        <a:ext cx="7640641" cy="1133117"/>
      </dsp:txXfrm>
    </dsp:sp>
    <dsp:sp modelId="{38452EAC-3BBF-442A-BEE1-0F689EC09193}">
      <dsp:nvSpPr>
        <dsp:cNvPr id="0" name=""/>
        <dsp:cNvSpPr/>
      </dsp:nvSpPr>
      <dsp:spPr>
        <a:xfrm>
          <a:off x="0" y="3900698"/>
          <a:ext cx="8153400" cy="504000"/>
        </a:xfrm>
        <a:prstGeom prst="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16B87CC9-8DA7-462E-AD91-45011294FA5D}">
      <dsp:nvSpPr>
        <dsp:cNvPr id="0" name=""/>
        <dsp:cNvSpPr/>
      </dsp:nvSpPr>
      <dsp:spPr>
        <a:xfrm>
          <a:off x="388162" y="2915722"/>
          <a:ext cx="7763239" cy="12801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Общие</a:t>
          </a:r>
          <a:r>
            <a:rPr lang="ru-RU" sz="2400" kern="1200" dirty="0" smtClean="0"/>
            <a:t> понятия, составляющие терминологический аппарат науки и методологического подхода. Если нет специфического понимания, то достаточно их контекстного прочтения.</a:t>
          </a:r>
          <a:endParaRPr lang="ru-RU" sz="2400" kern="1200" dirty="0"/>
        </a:p>
      </dsp:txBody>
      <dsp:txXfrm>
        <a:off x="450655" y="2978215"/>
        <a:ext cx="7638253" cy="11551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FF91E5-0AFD-413A-B4F3-246CCDF38D6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D12EC0-125B-4F51-A2C4-ACA915B24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588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3284984"/>
            <a:ext cx="5563344" cy="2582416"/>
          </a:xfrm>
        </p:spPr>
        <p:txBody>
          <a:bodyPr>
            <a:noAutofit/>
          </a:bodyPr>
          <a:lstStyle/>
          <a:p>
            <a:pPr algn="r"/>
            <a:r>
              <a:rPr lang="ru-RU" dirty="0" smtClean="0"/>
              <a:t>МЕТОДОЛОГИЯ и ОРГАНИЗАЦИЯ ПЕДАГОГИЧЕСКИХ ИССЛЕДОВАНИЙ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Т.И. Власова, 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доктор педагогических наук, профессор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89" y="358794"/>
            <a:ext cx="2130269" cy="2662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358795"/>
            <a:ext cx="4077363" cy="2691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3356992"/>
            <a:ext cx="2201813" cy="2256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798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8600"/>
            <a:ext cx="8298504" cy="9906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Определение (от лат. </a:t>
            </a:r>
            <a:r>
              <a:rPr lang="en-US" sz="3200" i="1" dirty="0" err="1">
                <a:solidFill>
                  <a:schemeClr val="tx1"/>
                </a:solidFill>
              </a:rPr>
              <a:t>d</a:t>
            </a:r>
            <a:r>
              <a:rPr lang="en-US" sz="3200" i="1" dirty="0" err="1" smtClean="0">
                <a:solidFill>
                  <a:schemeClr val="tx1"/>
                </a:solidFill>
              </a:rPr>
              <a:t>efinitio</a:t>
            </a:r>
            <a:r>
              <a:rPr lang="en-US" sz="3200" i="1" dirty="0" smtClean="0">
                <a:solidFill>
                  <a:schemeClr val="tx1"/>
                </a:solidFill>
              </a:rPr>
              <a:t> – </a:t>
            </a:r>
            <a:r>
              <a:rPr lang="ru-RU" sz="3200" i="1" dirty="0" smtClean="0">
                <a:solidFill>
                  <a:schemeClr val="tx1"/>
                </a:solidFill>
              </a:rPr>
              <a:t>дефиниция</a:t>
            </a:r>
            <a:r>
              <a:rPr lang="ru-RU" sz="3200" dirty="0" smtClean="0">
                <a:solidFill>
                  <a:schemeClr val="tx1"/>
                </a:solidFill>
              </a:rPr>
              <a:t>) термина, понятия или категории должно включать: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место и роль определяемого – к какому роду относится;</a:t>
            </a:r>
          </a:p>
          <a:p>
            <a:r>
              <a:rPr lang="ru-RU" dirty="0" smtClean="0"/>
              <a:t>его качественное своеобразие – видовые отличия; </a:t>
            </a:r>
          </a:p>
          <a:p>
            <a:r>
              <a:rPr lang="ru-RU" dirty="0" smtClean="0"/>
              <a:t>способ существования или сущность – проявляется в функциях определяемого в структуре более широкой системы;</a:t>
            </a:r>
          </a:p>
          <a:p>
            <a:r>
              <a:rPr lang="ru-RU" dirty="0" smtClean="0"/>
              <a:t>содержание определяемого – из чего оно складывается, состоит.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2603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КЛАССИФИКАЦИЯ  КАТЕГОРИЙ</a:t>
            </a:r>
            <a:endParaRPr lang="ru-RU" sz="32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785682292"/>
              </p:ext>
            </p:extLst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91706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ПРАВИЛА ФОРМУЛИРОВАНИЯ ПОНЯТИЙ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Правило </a:t>
            </a:r>
            <a:r>
              <a:rPr lang="ru-RU" i="1" dirty="0" smtClean="0"/>
              <a:t>переводимости</a:t>
            </a:r>
            <a:r>
              <a:rPr lang="ru-RU" dirty="0" smtClean="0"/>
              <a:t> – определяемое и определяющие понятия должны быть в контексте взаимозаменимы.</a:t>
            </a:r>
          </a:p>
          <a:p>
            <a:r>
              <a:rPr lang="ru-RU" dirty="0" smtClean="0"/>
              <a:t>Правило </a:t>
            </a:r>
            <a:r>
              <a:rPr lang="ru-RU" i="1" dirty="0" smtClean="0"/>
              <a:t>однозначности – или определенности, единственности – </a:t>
            </a:r>
            <a:r>
              <a:rPr lang="ru-RU" dirty="0" smtClean="0"/>
              <a:t>каждому определяемому должно соответствовать единственное определяемое (не наоборот).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511162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ПРАВИЛА ФОРМУЛИРОВАНИЯ ПОНЯТИЙ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Правило </a:t>
            </a:r>
            <a:r>
              <a:rPr lang="ru-RU" i="1" dirty="0" smtClean="0"/>
              <a:t>запрета порочного круга – </a:t>
            </a:r>
            <a:r>
              <a:rPr lang="ru-RU" dirty="0" smtClean="0"/>
              <a:t>когда некоторое понятие определяется с помощью другого понятия, которое, в свою очередь, определяется через первое.</a:t>
            </a:r>
          </a:p>
          <a:p>
            <a:r>
              <a:rPr lang="ru-RU" dirty="0" smtClean="0"/>
              <a:t>Правило </a:t>
            </a:r>
            <a:r>
              <a:rPr lang="ru-RU" i="1" dirty="0" smtClean="0"/>
              <a:t>непротиворечивости </a:t>
            </a:r>
            <a:r>
              <a:rPr lang="ru-RU" dirty="0" smtClean="0"/>
              <a:t>– само определение не должно быть противоречивым; введение новых определений в теорию не должно приводить к ее противоречивости.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1910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ЭТАПЫ ОПРЕДЕЛЕНИЯ ПОНЯТИЯ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Выделение понятия из круга других, иногда близких по содержательному наполнению понятий.</a:t>
            </a:r>
          </a:p>
          <a:p>
            <a:r>
              <a:rPr lang="ru-RU" dirty="0" smtClean="0"/>
              <a:t>Выявление общих признаков, характерных для ряда явлений, которые можно обозначить данным понятием.</a:t>
            </a:r>
          </a:p>
          <a:p>
            <a:r>
              <a:rPr lang="ru-RU" dirty="0" smtClean="0"/>
              <a:t>Установление связи данного понятия с другими – как «по вертикали», так и «по горизонтали».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550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 smtClean="0"/>
              <a:t>tvlasova@rambler.ru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533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5618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3600" b="1" dirty="0" smtClean="0"/>
              <a:t>Лекция 5 </a:t>
            </a:r>
            <a:r>
              <a:rPr lang="ru-RU" sz="3600" b="1" dirty="0">
                <a:latin typeface="Times New Roman"/>
                <a:ea typeface="Calibri"/>
              </a:rPr>
              <a:t>Категориально-понятийный аппарат научного исследования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2648" y="1916832"/>
            <a:ext cx="8153400" cy="417916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342900" lvl="0" indent="-342900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200" dirty="0">
                <a:latin typeface="Times New Roman"/>
                <a:ea typeface="Calibri"/>
                <a:cs typeface="Times New Roman"/>
              </a:rPr>
              <a:t>Категориальный аппарат как основа научного знания.</a:t>
            </a:r>
            <a:endParaRPr lang="ru-RU" sz="1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200" dirty="0">
                <a:latin typeface="Times New Roman"/>
                <a:ea typeface="Calibri"/>
                <a:cs typeface="Times New Roman"/>
              </a:rPr>
              <a:t>Определение понятия</a:t>
            </a:r>
            <a:r>
              <a:rPr lang="ru-RU" sz="11200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3800" dirty="0">
              <a:latin typeface="Times New Roman"/>
              <a:ea typeface="Calibri"/>
            </a:endParaRPr>
          </a:p>
          <a:p>
            <a:pPr marL="0" lvl="0" indent="0">
              <a:lnSpc>
                <a:spcPct val="150000"/>
              </a:lnSpc>
              <a:buNone/>
              <a:tabLst>
                <a:tab pos="180340" algn="l"/>
              </a:tabLst>
            </a:pPr>
            <a:r>
              <a:rPr lang="ru-RU" b="1" dirty="0" smtClean="0"/>
              <a:t>		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061674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1628800"/>
            <a:ext cx="8153400" cy="244827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КАТЕГОРИАЛЬНЫЙ АППАРАТ </a:t>
            </a:r>
            <a:b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КАК ОСНОВА НАУЧНОГО ЗНАНИЯ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83868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Основные группы категориального аппарата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075595485"/>
              </p:ext>
            </p:extLst>
          </p:nvPr>
        </p:nvGraphicFramePr>
        <p:xfrm>
          <a:off x="612648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83749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 algn="ctr"/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ФИЛОСОФСКИЕ  КАТЕГОРИИ </a:t>
            </a:r>
            <a:r>
              <a:rPr lang="ru-RU" dirty="0"/>
              <a:t/>
            </a:r>
            <a:br>
              <a:rPr lang="ru-RU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2514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 smtClean="0"/>
              <a:t>Сущность и явление</a:t>
            </a:r>
          </a:p>
          <a:p>
            <a:r>
              <a:rPr lang="ru-RU" dirty="0" smtClean="0"/>
              <a:t>Общее и единичное</a:t>
            </a:r>
          </a:p>
          <a:p>
            <a:r>
              <a:rPr lang="ru-RU" dirty="0" smtClean="0"/>
              <a:t>Причина и следствие</a:t>
            </a:r>
          </a:p>
          <a:p>
            <a:r>
              <a:rPr lang="ru-RU" dirty="0" smtClean="0"/>
              <a:t>Возможность и действительность</a:t>
            </a:r>
          </a:p>
          <a:p>
            <a:r>
              <a:rPr lang="ru-RU" dirty="0" smtClean="0"/>
              <a:t>Качество и количество</a:t>
            </a:r>
          </a:p>
          <a:p>
            <a:r>
              <a:rPr lang="ru-RU" dirty="0" smtClean="0"/>
              <a:t>Пространство и время</a:t>
            </a:r>
          </a:p>
          <a:p>
            <a:r>
              <a:rPr lang="ru-RU" dirty="0" smtClean="0"/>
              <a:t>Противоречие</a:t>
            </a:r>
          </a:p>
          <a:p>
            <a:r>
              <a:rPr lang="ru-RU" dirty="0" smtClean="0"/>
              <a:t>Бытие</a:t>
            </a:r>
          </a:p>
          <a:p>
            <a:r>
              <a:rPr lang="ru-RU" dirty="0" smtClean="0"/>
              <a:t>Сознание</a:t>
            </a:r>
          </a:p>
          <a:p>
            <a:r>
              <a:rPr lang="ru-RU" dirty="0" smtClean="0"/>
              <a:t>Практика</a:t>
            </a:r>
          </a:p>
          <a:p>
            <a:r>
              <a:rPr lang="ru-RU" dirty="0" smtClean="0"/>
              <a:t>Человек и др.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7238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ОБЩЕНАУЧНЫЕ КАТЕГОРИИ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8531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 smtClean="0"/>
              <a:t>Система</a:t>
            </a:r>
          </a:p>
          <a:p>
            <a:r>
              <a:rPr lang="ru-RU" dirty="0" smtClean="0"/>
              <a:t>Структура</a:t>
            </a:r>
          </a:p>
          <a:p>
            <a:r>
              <a:rPr lang="ru-RU" dirty="0" smtClean="0"/>
              <a:t>Функция</a:t>
            </a:r>
          </a:p>
          <a:p>
            <a:r>
              <a:rPr lang="ru-RU" dirty="0"/>
              <a:t> </a:t>
            </a:r>
            <a:r>
              <a:rPr lang="ru-RU" dirty="0" smtClean="0"/>
              <a:t>Элемент</a:t>
            </a:r>
          </a:p>
          <a:p>
            <a:r>
              <a:rPr lang="ru-RU" dirty="0" smtClean="0"/>
              <a:t>Оптимальность </a:t>
            </a:r>
          </a:p>
          <a:p>
            <a:r>
              <a:rPr lang="ru-RU" dirty="0" smtClean="0"/>
              <a:t>Состояние </a:t>
            </a:r>
          </a:p>
          <a:p>
            <a:r>
              <a:rPr lang="ru-RU" dirty="0" smtClean="0"/>
              <a:t>Организация</a:t>
            </a:r>
          </a:p>
          <a:p>
            <a:r>
              <a:rPr lang="ru-RU" dirty="0" smtClean="0"/>
              <a:t>Формализация</a:t>
            </a:r>
          </a:p>
          <a:p>
            <a:r>
              <a:rPr lang="ru-RU" dirty="0" smtClean="0"/>
              <a:t>Модель</a:t>
            </a:r>
          </a:p>
          <a:p>
            <a:r>
              <a:rPr lang="ru-RU" dirty="0" smtClean="0"/>
              <a:t>Гипотеза</a:t>
            </a:r>
          </a:p>
          <a:p>
            <a:r>
              <a:rPr lang="ru-RU" dirty="0" smtClean="0"/>
              <a:t>Уровень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1295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СОБСТВЕННЫЕ ТЕРМИНЫ ПЕДАГОГИКИ</a:t>
            </a:r>
            <a:r>
              <a:rPr lang="ru-RU" sz="3200" dirty="0">
                <a:solidFill>
                  <a:schemeClr val="tx1"/>
                </a:solidFill>
              </a:rPr>
              <a:t/>
            </a:r>
            <a:br>
              <a:rPr lang="ru-RU" sz="3200" dirty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971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 smtClean="0"/>
              <a:t>Педагогика </a:t>
            </a:r>
          </a:p>
          <a:p>
            <a:r>
              <a:rPr lang="ru-RU" dirty="0" smtClean="0"/>
              <a:t>Воспитание</a:t>
            </a:r>
          </a:p>
          <a:p>
            <a:r>
              <a:rPr lang="ru-RU" dirty="0" smtClean="0"/>
              <a:t>Педагогическая деятельность</a:t>
            </a:r>
          </a:p>
          <a:p>
            <a:r>
              <a:rPr lang="ru-RU" dirty="0" smtClean="0"/>
              <a:t>Педагогическая действительность</a:t>
            </a:r>
          </a:p>
          <a:p>
            <a:r>
              <a:rPr lang="ru-RU" dirty="0" smtClean="0"/>
              <a:t>Педагогическое взаимодействие</a:t>
            </a:r>
          </a:p>
          <a:p>
            <a:r>
              <a:rPr lang="ru-RU" dirty="0" smtClean="0"/>
              <a:t>Педагогическая система</a:t>
            </a:r>
          </a:p>
          <a:p>
            <a:r>
              <a:rPr lang="ru-RU" dirty="0" smtClean="0"/>
              <a:t>Образовательный процесс</a:t>
            </a:r>
          </a:p>
          <a:p>
            <a:r>
              <a:rPr lang="ru-RU" dirty="0" smtClean="0"/>
              <a:t>Преподавание и учение</a:t>
            </a:r>
          </a:p>
          <a:p>
            <a:r>
              <a:rPr lang="ru-RU" dirty="0" smtClean="0"/>
              <a:t>Учебный предмет и материал</a:t>
            </a:r>
          </a:p>
          <a:p>
            <a:r>
              <a:rPr lang="ru-RU" dirty="0" smtClean="0"/>
              <a:t>Учебная ситуация</a:t>
            </a:r>
          </a:p>
          <a:p>
            <a:r>
              <a:rPr lang="ru-RU" dirty="0" smtClean="0"/>
              <a:t>Метод обучения и др.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7114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r"/>
            <a:r>
              <a:rPr lang="ru-RU" sz="3200" dirty="0" smtClean="0">
                <a:solidFill>
                  <a:schemeClr val="tx1"/>
                </a:solidFill>
              </a:rPr>
              <a:t>Когда возникает необходимость дать определение используемому термину?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dirty="0" smtClean="0"/>
              <a:t>в научных источниках отсутствует определение рассматриваемого термина, понятия или категории;</a:t>
            </a:r>
          </a:p>
          <a:p>
            <a:r>
              <a:rPr lang="ru-RU" dirty="0" smtClean="0"/>
              <a:t>напротив, существует множество различных вариантов определений, но ни один из них не может быть признан удовлетворительным в контексте данного исследования;</a:t>
            </a:r>
          </a:p>
          <a:p>
            <a:r>
              <a:rPr lang="ru-RU" dirty="0" smtClean="0"/>
              <a:t>требуется выделить (подчеркнуть) конкретный аспект в изучаемом предмете или рассмотреть этот предмет с определенных (обозначенных) позиций.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4225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 algn="ctr">
              <a:lnSpc>
                <a:spcPct val="120000"/>
              </a:lnSpc>
              <a:spcAft>
                <a:spcPts val="0"/>
              </a:spcAft>
            </a:pPr>
            <a:r>
              <a:rPr lang="ru-RU" sz="36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ОПРЕДЕЛЕНИЕ  ПОНЯТИЯ</a:t>
            </a:r>
            <a:r>
              <a:rPr lang="ru-RU" sz="2400" dirty="0">
                <a:ea typeface="Calibri"/>
                <a:cs typeface="Times New Roman"/>
              </a:rPr>
              <a:t/>
            </a:r>
            <a:br>
              <a:rPr lang="ru-RU" sz="2400" dirty="0">
                <a:ea typeface="Calibri"/>
                <a:cs typeface="Times New Roman"/>
              </a:rPr>
            </a:b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612648" y="1988840"/>
            <a:ext cx="8153400" cy="3600400"/>
          </a:xfrm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Определить понятие – значит раскрыть сущность обозначаемого им явления или предмета, уточнить, что, собственно, понимается, имеется в виду, когда используется данное слово или словосочетание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 algn="r">
              <a:buNone/>
            </a:pPr>
            <a:endParaRPr lang="ru-RU" sz="2200" dirty="0" smtClean="0"/>
          </a:p>
          <a:p>
            <a:pPr marL="0" indent="0" algn="r">
              <a:buNone/>
            </a:pPr>
            <a:endParaRPr lang="ru-RU" sz="2200" dirty="0" smtClean="0"/>
          </a:p>
          <a:p>
            <a:pPr marL="0" indent="0" algn="r">
              <a:buNone/>
            </a:pPr>
            <a:r>
              <a:rPr lang="ru-RU" sz="2200" dirty="0" smtClean="0"/>
              <a:t>// </a:t>
            </a:r>
            <a:r>
              <a:rPr lang="ru-RU" sz="2200" dirty="0" err="1" smtClean="0"/>
              <a:t>Борытко</a:t>
            </a:r>
            <a:r>
              <a:rPr lang="ru-RU" sz="2200" dirty="0" smtClean="0"/>
              <a:t>, Н.М. и др. Методология и методы </a:t>
            </a:r>
          </a:p>
          <a:p>
            <a:pPr marL="0" indent="0" algn="r">
              <a:buNone/>
            </a:pPr>
            <a:r>
              <a:rPr lang="ru-RU" sz="2200" dirty="0" smtClean="0"/>
              <a:t>психолого-педагогических исследований – </a:t>
            </a:r>
          </a:p>
          <a:p>
            <a:pPr marL="0" indent="0" algn="r">
              <a:buNone/>
            </a:pPr>
            <a:r>
              <a:rPr lang="ru-RU" sz="2200" dirty="0" smtClean="0"/>
              <a:t>М.: </a:t>
            </a:r>
            <a:r>
              <a:rPr lang="ru-RU" sz="2200" dirty="0" err="1" smtClean="0"/>
              <a:t>Изд</a:t>
            </a:r>
            <a:r>
              <a:rPr lang="ru-RU" sz="2200" dirty="0" smtClean="0"/>
              <a:t>-кий центр «Академия» - 2008 – С.100.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0616149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702</TotalTime>
  <Words>481</Words>
  <Application>Microsoft Office PowerPoint</Application>
  <PresentationFormat>Экран (4:3)</PresentationFormat>
  <Paragraphs>82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Обычная</vt:lpstr>
      <vt:lpstr>МЕТОДОЛОГИЯ и ОРГАНИЗАЦИЯ ПЕДАГОГИЧЕСКИХ ИССЛЕДОВАНИЙ</vt:lpstr>
      <vt:lpstr> Лекция 5 Категориально-понятийный аппарат научного исследования </vt:lpstr>
      <vt:lpstr>КАТЕГОРИАЛЬНЫЙ АППАРАТ  КАК ОСНОВА НАУЧНОГО ЗНАНИЯ</vt:lpstr>
      <vt:lpstr>Основные группы категориального аппарата</vt:lpstr>
      <vt:lpstr> ФИЛОСОФСКИЕ  КАТЕГОРИИ  </vt:lpstr>
      <vt:lpstr>ОБЩЕНАУЧНЫЕ КАТЕГОРИИ</vt:lpstr>
      <vt:lpstr> СОБСТВЕННЫЕ ТЕРМИНЫ ПЕДАГОГИКИ </vt:lpstr>
      <vt:lpstr>Когда возникает необходимость дать определение используемому термину?</vt:lpstr>
      <vt:lpstr> ОПРЕДЕЛЕНИЕ  ПОНЯТИЯ </vt:lpstr>
      <vt:lpstr>Определение (от лат. definitio – дефиниция) термина, понятия или категории должно включать:</vt:lpstr>
      <vt:lpstr>КЛАССИФИКАЦИЯ  КАТЕГОРИЙ</vt:lpstr>
      <vt:lpstr>ПРАВИЛА ФОРМУЛИРОВАНИЯ ПОНЯТИЙ</vt:lpstr>
      <vt:lpstr>ПРАВИЛА ФОРМУЛИРОВАНИЯ ПОНЯТИЙ</vt:lpstr>
      <vt:lpstr>ЭТАПЫ ОПРЕДЕЛЕНИЯ ПОНЯТИЯ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МЕТОДОЛОГИЯ и ОРГАНИЗАЦИЯ ПЕДАГОГИЧЕСКИХ ИССЛЕДОВАНИЙ</dc:title>
  <dc:creator>Власова Татьяна Ивановна</dc:creator>
  <cp:lastModifiedBy>Власова Татьяна Ивановна</cp:lastModifiedBy>
  <cp:revision>44</cp:revision>
  <dcterms:created xsi:type="dcterms:W3CDTF">2014-03-03T06:18:03Z</dcterms:created>
  <dcterms:modified xsi:type="dcterms:W3CDTF">2015-09-23T11:16:57Z</dcterms:modified>
</cp:coreProperties>
</file>